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bookmarkIdSeed="3">
  <p:sldMasterIdLst>
    <p:sldMasterId id="2147485252" r:id="rId4"/>
  </p:sldMasterIdLst>
  <p:notesMasterIdLst>
    <p:notesMasterId r:id="rId29"/>
  </p:notesMasterIdLst>
  <p:handoutMasterIdLst>
    <p:handoutMasterId r:id="rId30"/>
  </p:handoutMasterIdLst>
  <p:sldIdLst>
    <p:sldId id="1923" r:id="rId5"/>
    <p:sldId id="2076138743" r:id="rId6"/>
    <p:sldId id="2076138748" r:id="rId7"/>
    <p:sldId id="2076138139" r:id="rId8"/>
    <p:sldId id="2134805527" r:id="rId9"/>
    <p:sldId id="2147308245" r:id="rId10"/>
    <p:sldId id="2245" r:id="rId11"/>
    <p:sldId id="2147308246" r:id="rId12"/>
    <p:sldId id="2147308247" r:id="rId13"/>
    <p:sldId id="2147308170" r:id="rId14"/>
    <p:sldId id="2147308248" r:id="rId15"/>
    <p:sldId id="2147308249" r:id="rId16"/>
    <p:sldId id="2076138156" r:id="rId17"/>
    <p:sldId id="2076138073" r:id="rId18"/>
    <p:sldId id="2147308250" r:id="rId19"/>
    <p:sldId id="2147308254" r:id="rId20"/>
    <p:sldId id="2076137997" r:id="rId21"/>
    <p:sldId id="2076138753" r:id="rId22"/>
    <p:sldId id="2147308251" r:id="rId23"/>
    <p:sldId id="2147308242" r:id="rId24"/>
    <p:sldId id="2147308252" r:id="rId25"/>
    <p:sldId id="2147308253" r:id="rId26"/>
    <p:sldId id="2076138755" r:id="rId27"/>
    <p:sldId id="2076138055" r:id="rId28"/>
  </p:sldIdLst>
  <p:sldSz cx="12192000" cy="6858000"/>
  <p:notesSz cx="7010400" cy="9296400"/>
  <p:custDataLst>
    <p:tags r:id="rId31"/>
  </p:custDataLst>
  <p:defaultTextStyle>
    <a:defPPr>
      <a:defRPr lang="en-US"/>
    </a:defPPr>
    <a:lvl1pPr marL="0" algn="l" defTabSz="914460" rtl="0" eaLnBrk="1" latinLnBrk="0" hangingPunct="1">
      <a:defRPr sz="1765" kern="1200">
        <a:solidFill>
          <a:schemeClr val="tx1"/>
        </a:solidFill>
        <a:latin typeface="+mn-lt"/>
        <a:ea typeface="+mn-ea"/>
        <a:cs typeface="+mn-cs"/>
      </a:defRPr>
    </a:lvl1pPr>
    <a:lvl2pPr marL="457230" algn="l" defTabSz="914460" rtl="0" eaLnBrk="1" latinLnBrk="0" hangingPunct="1">
      <a:defRPr sz="1765" kern="1200">
        <a:solidFill>
          <a:schemeClr val="tx1"/>
        </a:solidFill>
        <a:latin typeface="+mn-lt"/>
        <a:ea typeface="+mn-ea"/>
        <a:cs typeface="+mn-cs"/>
      </a:defRPr>
    </a:lvl2pPr>
    <a:lvl3pPr marL="914460" algn="l" defTabSz="914460" rtl="0" eaLnBrk="1" latinLnBrk="0" hangingPunct="1">
      <a:defRPr sz="1765" kern="1200">
        <a:solidFill>
          <a:schemeClr val="tx1"/>
        </a:solidFill>
        <a:latin typeface="+mn-lt"/>
        <a:ea typeface="+mn-ea"/>
        <a:cs typeface="+mn-cs"/>
      </a:defRPr>
    </a:lvl3pPr>
    <a:lvl4pPr marL="1371690" algn="l" defTabSz="914460" rtl="0" eaLnBrk="1" latinLnBrk="0" hangingPunct="1">
      <a:defRPr sz="1765" kern="1200">
        <a:solidFill>
          <a:schemeClr val="tx1"/>
        </a:solidFill>
        <a:latin typeface="+mn-lt"/>
        <a:ea typeface="+mn-ea"/>
        <a:cs typeface="+mn-cs"/>
      </a:defRPr>
    </a:lvl4pPr>
    <a:lvl5pPr marL="1828921" algn="l" defTabSz="914460" rtl="0" eaLnBrk="1" latinLnBrk="0" hangingPunct="1">
      <a:defRPr sz="1765" kern="1200">
        <a:solidFill>
          <a:schemeClr val="tx1"/>
        </a:solidFill>
        <a:latin typeface="+mn-lt"/>
        <a:ea typeface="+mn-ea"/>
        <a:cs typeface="+mn-cs"/>
      </a:defRPr>
    </a:lvl5pPr>
    <a:lvl6pPr marL="2286152" algn="l" defTabSz="914460" rtl="0" eaLnBrk="1" latinLnBrk="0" hangingPunct="1">
      <a:defRPr sz="1765" kern="1200">
        <a:solidFill>
          <a:schemeClr val="tx1"/>
        </a:solidFill>
        <a:latin typeface="+mn-lt"/>
        <a:ea typeface="+mn-ea"/>
        <a:cs typeface="+mn-cs"/>
      </a:defRPr>
    </a:lvl6pPr>
    <a:lvl7pPr marL="2743381" algn="l" defTabSz="914460" rtl="0" eaLnBrk="1" latinLnBrk="0" hangingPunct="1">
      <a:defRPr sz="1765" kern="1200">
        <a:solidFill>
          <a:schemeClr val="tx1"/>
        </a:solidFill>
        <a:latin typeface="+mn-lt"/>
        <a:ea typeface="+mn-ea"/>
        <a:cs typeface="+mn-cs"/>
      </a:defRPr>
    </a:lvl7pPr>
    <a:lvl8pPr marL="3200611" algn="l" defTabSz="914460" rtl="0" eaLnBrk="1" latinLnBrk="0" hangingPunct="1">
      <a:defRPr sz="1765" kern="1200">
        <a:solidFill>
          <a:schemeClr val="tx1"/>
        </a:solidFill>
        <a:latin typeface="+mn-lt"/>
        <a:ea typeface="+mn-ea"/>
        <a:cs typeface="+mn-cs"/>
      </a:defRPr>
    </a:lvl8pPr>
    <a:lvl9pPr marL="3657842" algn="l" defTabSz="914460"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2DC2EBD1-7343-4265-BD91-B961AEA151C7}">
          <p14:sldIdLst>
            <p14:sldId id="1923"/>
          </p14:sldIdLst>
        </p14:section>
        <p14:section name="Introduction" id="{8D733DBD-6906-4AF4-B453-A8340CF54B80}">
          <p14:sldIdLst>
            <p14:sldId id="2076138743"/>
            <p14:sldId id="2076138748"/>
            <p14:sldId id="2076138139"/>
            <p14:sldId id="2134805527"/>
          </p14:sldIdLst>
        </p14:section>
        <p14:section name="1.Security" id="{45C08A89-CD79-422D-B9D8-44F7B678C9DF}">
          <p14:sldIdLst>
            <p14:sldId id="2147308245"/>
            <p14:sldId id="2245"/>
            <p14:sldId id="2147308246"/>
            <p14:sldId id="2147308247"/>
            <p14:sldId id="2147308170"/>
            <p14:sldId id="2147308248"/>
          </p14:sldIdLst>
        </p14:section>
        <p14:section name="2.Hybrid" id="{8D6F7C07-F1E5-453B-AB82-0809E5319EFD}">
          <p14:sldIdLst>
            <p14:sldId id="2147308249"/>
            <p14:sldId id="2076138156"/>
            <p14:sldId id="2076138073"/>
            <p14:sldId id="2147308250"/>
            <p14:sldId id="2147308254"/>
            <p14:sldId id="2076137997"/>
            <p14:sldId id="2076138753"/>
          </p14:sldIdLst>
        </p14:section>
        <p14:section name="3.App Platform" id="{217880C0-4239-4AA7-8BC4-FE4D02944E33}">
          <p14:sldIdLst>
            <p14:sldId id="2147308251"/>
            <p14:sldId id="2147308242"/>
            <p14:sldId id="2147308252"/>
            <p14:sldId id="2147308253"/>
            <p14:sldId id="2076138755"/>
          </p14:sldIdLst>
        </p14:section>
        <p14:section name="CTA" id="{56B5B138-11CB-44FB-9AF3-3065492E5455}">
          <p14:sldIdLst>
            <p14:sldId id="2076138055"/>
          </p14:sldIdLst>
        </p14:section>
      </p14:sectionLst>
    </p:ext>
    <p:ext uri="{EFAFB233-063F-42B5-8137-9DF3F51BA10A}">
      <p15:sldGuideLst xmlns:p15="http://schemas.microsoft.com/office/powerpoint/2012/main">
        <p15:guide id="2" pos="3840">
          <p15:clr>
            <a:srgbClr val="A4A3A4"/>
          </p15:clr>
        </p15:guide>
        <p15:guide id="3" orient="horz" pos="216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8" name="Author" initials="A" lastIdx="920" clrIdx="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78D4"/>
    <a:srgbClr val="0078D7"/>
    <a:srgbClr val="007AD4"/>
    <a:srgbClr val="00BCF2"/>
    <a:srgbClr val="404040"/>
    <a:srgbClr val="7F7F7F"/>
    <a:srgbClr val="BFBFBF"/>
    <a:srgbClr val="002050"/>
    <a:srgbClr val="003A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2" autoAdjust="0"/>
    <p:restoredTop sz="87406" autoAdjust="0"/>
  </p:normalViewPr>
  <p:slideViewPr>
    <p:cSldViewPr snapToGrid="0">
      <p:cViewPr varScale="1">
        <p:scale>
          <a:sx n="43" d="100"/>
          <a:sy n="43" d="100"/>
        </p:scale>
        <p:origin x="905" y="34"/>
      </p:cViewPr>
      <p:guideLst>
        <p:guide pos="3840"/>
        <p:guide orient="horz" pos="2160"/>
      </p:guideLst>
    </p:cSldViewPr>
  </p:slideViewPr>
  <p:outlineViewPr>
    <p:cViewPr>
      <p:scale>
        <a:sx n="33" d="100"/>
        <a:sy n="33" d="100"/>
      </p:scale>
      <p:origin x="0" y="-522"/>
    </p:cViewPr>
  </p:outlineViewPr>
  <p:notesTextViewPr>
    <p:cViewPr>
      <p:scale>
        <a:sx n="1" d="1"/>
        <a:sy n="1" d="1"/>
      </p:scale>
      <p:origin x="0" y="0"/>
    </p:cViewPr>
  </p:notesTextViewPr>
  <p:sorterViewPr>
    <p:cViewPr varScale="1">
      <p:scale>
        <a:sx n="100" d="100"/>
        <a:sy n="100" d="100"/>
      </p:scale>
      <p:origin x="0" y="-8946"/>
    </p:cViewPr>
  </p:sorter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767"/>
            <a:ext cx="3037840" cy="464820"/>
          </a:xfrm>
          <a:prstGeom prst="rect">
            <a:avLst/>
          </a:prstGeom>
        </p:spPr>
        <p:txBody>
          <a:bodyPr vert="horz" lIns="93177" tIns="46589" rIns="93177" bIns="46589" rtlCol="0"/>
          <a:lstStyle>
            <a:lvl1pPr algn="l">
              <a:defRPr sz="1200"/>
            </a:lvl1pPr>
          </a:lstStyle>
          <a:p>
            <a:r>
              <a:rPr lang="en-US">
                <a:latin typeface="Segoe UI" pitchFamily="34" charset="0"/>
              </a:rPr>
              <a:t>Microsoft Build 2016</a:t>
            </a:r>
          </a:p>
        </p:txBody>
      </p:sp>
      <p:sp>
        <p:nvSpPr>
          <p:cNvPr id="7" name="Date Placeholder 6"/>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C8D045D-9A66-44E7-900A-FC6D0BD4E54A}" type="datetime8">
              <a:rPr lang="en-US" smtClean="0">
                <a:latin typeface="Segoe UI" pitchFamily="34" charset="0"/>
              </a:rPr>
              <a:t>1/15/2022 10:33 AM</a:t>
            </a:fld>
            <a:endParaRPr lang="en-US">
              <a:latin typeface="Segoe UI" pitchFamily="34" charset="0"/>
            </a:endParaRPr>
          </a:p>
        </p:txBody>
      </p:sp>
      <p:sp>
        <p:nvSpPr>
          <p:cNvPr id="8" name="Footer Placeholder 7"/>
          <p:cNvSpPr>
            <a:spLocks noGrp="1"/>
          </p:cNvSpPr>
          <p:nvPr>
            <p:ph type="ftr" sz="quarter" idx="2"/>
          </p:nvPr>
        </p:nvSpPr>
        <p:spPr>
          <a:xfrm>
            <a:off x="0" y="8829966"/>
            <a:ext cx="5923788" cy="337975"/>
          </a:xfrm>
          <a:prstGeom prst="rect">
            <a:avLst/>
          </a:prstGeom>
        </p:spPr>
        <p:txBody>
          <a:bodyPr vert="horz" lIns="93177" tIns="46589" rIns="93177" bIns="46589" rtlCol="0" anchor="b"/>
          <a:lstStyle>
            <a:lvl1pPr algn="l">
              <a:defRPr sz="1200"/>
            </a:lvl1pPr>
          </a:lstStyle>
          <a:p>
            <a:pPr marL="406034" defTabSz="931467"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912103" y="8829967"/>
            <a:ext cx="1096674" cy="464820"/>
          </a:xfrm>
          <a:prstGeom prst="rect">
            <a:avLst/>
          </a:prstGeom>
        </p:spPr>
        <p:txBody>
          <a:bodyPr vert="horz" lIns="93177" tIns="46589" rIns="93177" bIns="46589"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Segoe UI" pitchFamily="34" charset="0"/>
              </a:defRPr>
            </a:lvl1pPr>
          </a:lstStyle>
          <a:p>
            <a:r>
              <a:rPr lang="en-US"/>
              <a:t>Microsoft Build 2016</a:t>
            </a:r>
          </a:p>
        </p:txBody>
      </p:sp>
      <p:sp>
        <p:nvSpPr>
          <p:cNvPr id="9" name="Slide Image Placeholder 8"/>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10" name="Footer Placeholder 9"/>
          <p:cNvSpPr>
            <a:spLocks noGrp="1"/>
          </p:cNvSpPr>
          <p:nvPr>
            <p:ph type="ftr" sz="quarter" idx="4"/>
          </p:nvPr>
        </p:nvSpPr>
        <p:spPr>
          <a:xfrm>
            <a:off x="0" y="8831580"/>
            <a:ext cx="6052312" cy="361897"/>
          </a:xfrm>
          <a:prstGeom prst="rect">
            <a:avLst/>
          </a:prstGeom>
        </p:spPr>
        <p:txBody>
          <a:bodyPr vert="horz" lIns="93177" tIns="46589" rIns="93177" bIns="46589" rtlCol="0" anchor="b"/>
          <a:lstStyle>
            <a:lvl1pPr marL="582359" indent="0" algn="l">
              <a:defRPr sz="1200"/>
            </a:lvl1p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Segoe UI" pitchFamily="34" charset="0"/>
              </a:defRPr>
            </a:lvl1pPr>
          </a:lstStyle>
          <a:p>
            <a:fld id="{38EEC551-8CDA-4EB6-89BB-2A86C9F091C8}" type="datetime8">
              <a:rPr lang="en-US" smtClean="0"/>
              <a:t>1/15/2022 10:33 AM</a:t>
            </a:fld>
            <a:endParaRPr lang="en-US"/>
          </a:p>
        </p:txBody>
      </p:sp>
      <p:sp>
        <p:nvSpPr>
          <p:cNvPr id="12" name="Notes Placeholder 11"/>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7" tIns="46589" rIns="93177" bIns="46589"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460"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3004" indent="-105840" algn="l" defTabSz="914460"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105" indent="-115102" algn="l" defTabSz="914460"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97" indent="-146853" algn="l" defTabSz="914460"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97" indent="-115102" algn="l" defTabSz="914460"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6152" algn="l" defTabSz="914460" rtl="0" eaLnBrk="1" latinLnBrk="0" hangingPunct="1">
      <a:defRPr sz="1176" kern="1200">
        <a:solidFill>
          <a:schemeClr val="tx1"/>
        </a:solidFill>
        <a:latin typeface="+mn-lt"/>
        <a:ea typeface="+mn-ea"/>
        <a:cs typeface="+mn-cs"/>
      </a:defRPr>
    </a:lvl6pPr>
    <a:lvl7pPr marL="2743381" algn="l" defTabSz="914460" rtl="0" eaLnBrk="1" latinLnBrk="0" hangingPunct="1">
      <a:defRPr sz="1176" kern="1200">
        <a:solidFill>
          <a:schemeClr val="tx1"/>
        </a:solidFill>
        <a:latin typeface="+mn-lt"/>
        <a:ea typeface="+mn-ea"/>
        <a:cs typeface="+mn-cs"/>
      </a:defRPr>
    </a:lvl7pPr>
    <a:lvl8pPr marL="3200611" algn="l" defTabSz="914460" rtl="0" eaLnBrk="1" latinLnBrk="0" hangingPunct="1">
      <a:defRPr sz="1176" kern="1200">
        <a:solidFill>
          <a:schemeClr val="tx1"/>
        </a:solidFill>
        <a:latin typeface="+mn-lt"/>
        <a:ea typeface="+mn-ea"/>
        <a:cs typeface="+mn-cs"/>
      </a:defRPr>
    </a:lvl8pPr>
    <a:lvl9pPr marL="3657842" algn="l" defTabSz="914460"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zdnet.com/article/exclusive-details-of-10-6-million-of-mgm-hotel-guests-posted-on-a-hacking-forum/?ftag=TRE-03-10aaa6b&amp;bhid=28772297924122185557132729256898" TargetMode="External"/><Relationship Id="rId7" Type="http://schemas.openxmlformats.org/officeDocument/2006/relationships/hyperlink" Target="https://www.wfla.com/8-on-your-side/better-call-behnken/polk-county-tax-collector-data-breach-exposes-450k-drivers-license-numbers/"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identityforce.com/blog/phishing-scams-how-to-protect-yourself" TargetMode="External"/><Relationship Id="rId5" Type="http://schemas.openxmlformats.org/officeDocument/2006/relationships/hyperlink" Target="https://www.hipaajournal.com/beaumont-health-notifies-112000-patients-about-may-2019-data-breach/" TargetMode="External"/><Relationship Id="rId4" Type="http://schemas.openxmlformats.org/officeDocument/2006/relationships/hyperlink" Target="https://threatpost.com/leaked-details-142-million-mgm-hotel-guests/157402/"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1/15/2022 10:33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31421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DFD668-D7EC-4022-9080-41FB357D688C}" type="slidenum">
              <a:rPr lang="en-US" smtClean="0"/>
              <a:t>10</a:t>
            </a:fld>
            <a:endParaRPr lang="en-US"/>
          </a:p>
        </p:txBody>
      </p:sp>
    </p:spTree>
    <p:extLst>
      <p:ext uri="{BB962C8B-B14F-4D97-AF65-F5344CB8AC3E}">
        <p14:creationId xmlns:p14="http://schemas.microsoft.com/office/powerpoint/2010/main" val="2649784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60" rtl="0" eaLnBrk="1" fontAlgn="auto" latinLnBrk="0" hangingPunct="1">
              <a:lnSpc>
                <a:spcPct val="90000"/>
              </a:lnSpc>
              <a:spcBef>
                <a:spcPts val="0"/>
              </a:spcBef>
              <a:spcAft>
                <a:spcPts val="333"/>
              </a:spcAft>
              <a:buClrTx/>
              <a:buSzTx/>
              <a:buFontTx/>
              <a:buNone/>
              <a:tabLst/>
              <a:defRPr/>
            </a:pPr>
            <a:endParaRPr lang="en-US" sz="900" kern="1200" spc="-100" dirty="0">
              <a:ln w="3175">
                <a:noFill/>
              </a:ln>
              <a:gradFill>
                <a:gsLst>
                  <a:gs pos="1250">
                    <a:schemeClr val="tx1"/>
                  </a:gs>
                  <a:gs pos="100000">
                    <a:schemeClr val="tx1"/>
                  </a:gs>
                </a:gsLst>
                <a:lin ang="5400000" scaled="0"/>
              </a:gradFill>
              <a:latin typeface="Segoe UI Light" pitchFamily="34" charset="0"/>
              <a:ea typeface="+mn-ea"/>
              <a:cs typeface="Segoe UI" pitchFamily="34" charset="0"/>
            </a:endParaRPr>
          </a:p>
          <a:p>
            <a:endParaRPr lang="en-US" dirty="0"/>
          </a:p>
        </p:txBody>
      </p:sp>
      <p:sp>
        <p:nvSpPr>
          <p:cNvPr id="4" name="Header Placeholder 3"/>
          <p:cNvSpPr>
            <a:spLocks noGrp="1"/>
          </p:cNvSpPr>
          <p:nvPr>
            <p:ph type="hdr" sz="quarter" idx="10"/>
          </p:nvPr>
        </p:nvSpPr>
        <p:spPr/>
        <p:txBody>
          <a:bodyPr/>
          <a:lstStyle/>
          <a:p>
            <a:pPr marL="0" marR="0" lvl="0" indent="0" algn="l" defTabSz="9317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1/15/2022 10:33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99264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1/15/2022 10:33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88436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 track: </a:t>
            </a:r>
          </a:p>
          <a:p>
            <a:endParaRPr lang="en-US"/>
          </a:p>
          <a:p>
            <a:r>
              <a:rPr lang="en-US"/>
              <a:t>Azure takes a comprehensive approach and offers unique hybrid capabilities that give customers the flexibility to innovate anywhere in their environment.</a:t>
            </a:r>
          </a:p>
          <a:p>
            <a:endParaRPr lang="en-US"/>
          </a:p>
          <a:p>
            <a:r>
              <a:rPr lang="en-US" sz="1200" kern="1200">
                <a:solidFill>
                  <a:schemeClr val="tx1"/>
                </a:solidFill>
                <a:effectLst/>
                <a:latin typeface="+mn-lt"/>
                <a:ea typeface="+mn-ea"/>
                <a:cs typeface="+mn-cs"/>
              </a:rPr>
              <a:t>Enabled by Azure Arc, you can bring Azure services to any existing infrastructure including other clouds you are using, so you can take advantage of cloud benefits everywhere, such as scalability, fast deployment, and always up-to-date cloud innovation.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 can build Azure-consistent new cloud infrastructure in your own datacenter with Azure Stack, so you can modernize your datacenter and run cloud native applications on-premises while taking advantage of existing investments and meeting regulatory compliances.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 can extend AI to edge devices with Azure IoT, so you can run machine learning and advanced analytics close to the users and the data. As a result, you can gain real-time insights and deliver immersive experiences at the edge of your network, opening up endless new business opportunities.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And you can do it all using Azure Arc as the single control plane to seamlessly manage and secure your IT resources, such as Linux/Windows VMs and Kubernetes clusters, across </a:t>
            </a:r>
            <a:r>
              <a:rPr lang="en-US" sz="1200" kern="1200" err="1">
                <a:solidFill>
                  <a:schemeClr val="tx1"/>
                </a:solidFill>
                <a:effectLst/>
                <a:latin typeface="+mn-lt"/>
                <a:ea typeface="+mn-ea"/>
                <a:cs typeface="+mn-cs"/>
              </a:rPr>
              <a:t>multicloud</a:t>
            </a:r>
            <a:r>
              <a:rPr lang="en-US" sz="1200" kern="1200">
                <a:solidFill>
                  <a:schemeClr val="tx1"/>
                </a:solidFill>
                <a:effectLst/>
                <a:latin typeface="+mn-lt"/>
                <a:ea typeface="+mn-ea"/>
                <a:cs typeface="+mn-cs"/>
              </a:rPr>
              <a:t>, on-premises and the edge.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Now let’s take a deeper look at the three hero Hybrid offerings: Azure Arc, Azure Stack and Azure IoT</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1/15/2022 10:33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62890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Windows Admin Center is a locally deployed, browser-based app for managing servers, clusters, hyper-converged infrastructure, and Windows 10 PCs. It comes at no additional cost beyond Windows and is ready to use in production.</a:t>
            </a:r>
          </a:p>
          <a:p>
            <a:pPr marL="171450" indent="-171450">
              <a:buFont typeface="Arial" panose="020B0604020202020204" pitchFamily="34" charset="0"/>
              <a:buChar char="•"/>
            </a:pPr>
            <a:endParaRPr lang="en-US" sz="1200" b="0" i="0" u="none" strike="noStrike" kern="120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It is Simple &amp; lightweight, making management tasks a breeze. Install in under 5 minutes and manage servers in your environment immediately, no target configuration required. Integration with Azure services helps you leverage the power of the hybrid world. Manage Hyper-Converged clusters with powerful yet simple tools. </a:t>
            </a:r>
          </a:p>
          <a:p>
            <a:pPr marL="171450" indent="-171450">
              <a:buFont typeface="Arial" panose="020B0604020202020204" pitchFamily="34" charset="0"/>
              <a:buChar char="•"/>
            </a:pPr>
            <a:endParaRPr lang="en-US" sz="1200" b="0" i="0" u="none" strike="noStrike" kern="1200">
              <a:solidFill>
                <a:schemeClr val="tx1"/>
              </a:solidFill>
              <a:effectLst/>
              <a:latin typeface="+mn-lt"/>
              <a:ea typeface="+mn-ea"/>
              <a:cs typeface="+mn-cs"/>
            </a:endParaRPr>
          </a:p>
          <a:p>
            <a:pPr marL="171450" indent="-171450">
              <a:buFont typeface="Arial" panose="020B0604020202020204" pitchFamily="34" charset="0"/>
              <a:buChar char="•"/>
            </a:pPr>
            <a:endParaRPr lang="en-US" b="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1/15/2022 10:33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44192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Use Azure File Sync to centralize your organization's file shares in Azure Files, while keeping the flexibility, performance, and compatibility of an on-premises file server. </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Azure File Sync transforms Windows Server into a quick cache of your Azure file share. You can use ANY protocol that's available on Windows Server to access your data locally, including SMB, NFS, and FTPS. You can have as many caches as you need across the world.</a:t>
            </a:r>
            <a:endParaRPr lang="en-US"/>
          </a:p>
        </p:txBody>
      </p:sp>
      <p:sp>
        <p:nvSpPr>
          <p:cNvPr id="4" name="Slide Number Placeholder 3"/>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3556F2F-21E7-46B6-B2A1-DFCBC828EBBC}"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6857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base" latinLnBrk="0" hangingPunct="1">
              <a:lnSpc>
                <a:spcPct val="90000"/>
              </a:lnSpc>
              <a:spcBef>
                <a:spcPts val="0"/>
              </a:spcBef>
              <a:spcAft>
                <a:spcPts val="340"/>
              </a:spcAft>
              <a:buClrTx/>
              <a:buSzTx/>
              <a:buFontTx/>
              <a:buNone/>
              <a:tabLst/>
              <a:defRPr/>
            </a:pPr>
            <a:endParaRPr lang="en-US" sz="1000" kern="0">
              <a:gradFill>
                <a:gsLst>
                  <a:gs pos="21239">
                    <a:schemeClr val="tx1"/>
                  </a:gs>
                  <a:gs pos="43000">
                    <a:schemeClr val="tx1"/>
                  </a:gs>
                </a:gsLst>
                <a:lin ang="5400000" scaled="0"/>
              </a:gradFill>
              <a:latin typeface="Segoe UI Light" pitchFamily="34" charset="0"/>
              <a:ea typeface="+mn-ea"/>
              <a:cs typeface="+mn-cs"/>
            </a:endParaRPr>
          </a:p>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07455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Developers and IT teams sometimes have different perspectives about how app innovation works best.</a:t>
            </a:r>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1/15/2022 10:33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1011984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1/15/2022 10:33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67864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1/15/2022 10:33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89270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967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1/15/2022 10:33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04571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1/15/2022 10:33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791015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Microsoft Build 2016</a:t>
            </a:r>
          </a:p>
        </p:txBody>
      </p:sp>
      <p:sp>
        <p:nvSpPr>
          <p:cNvPr id="5" name="Footer Placeholder 4"/>
          <p:cNvSpPr>
            <a:spLocks noGrp="1"/>
          </p:cNvSpPr>
          <p:nvPr>
            <p:ph type="ftr" sz="quarter" idx="4"/>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EEC551-8CDA-4EB6-89BB-2A86C9F091C8}" type="datetime8">
              <a:rPr lang="en-US" smtClean="0"/>
              <a:t>1/15/2022 10:33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2065387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1/15/2022 10:33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83965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4572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1/15/2022 10:33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01321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900" b="1"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1/15/2022 10:33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16682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&lt;Do we have a standard security slide we can use&gt;</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a:p>
          <a:p>
            <a:pPr marL="0" marR="0" lvl="0" indent="0" algn="l" defTabSz="914367" rtl="0" eaLnBrk="1" fontAlgn="auto" latinLnBrk="0" hangingPunct="1">
              <a:lnSpc>
                <a:spcPct val="90000"/>
              </a:lnSpc>
              <a:spcBef>
                <a:spcPts val="0"/>
              </a:spcBef>
              <a:spcAft>
                <a:spcPts val="333"/>
              </a:spcAft>
              <a:buClrTx/>
              <a:buSzTx/>
              <a:buFontTx/>
              <a:buNone/>
              <a:tabLst/>
              <a:defRPr/>
            </a:pPr>
            <a:r>
              <a:rPr lang="en-US"/>
              <a:t>The average cost of a data breach is $3.62 million dollars.</a:t>
            </a:r>
            <a:endParaRPr lang="en-US" b="1" i="0">
              <a:solidFill>
                <a:srgbClr val="000000"/>
              </a:solidFill>
              <a:effectLst/>
              <a:latin typeface="Open Sans" panose="020B0606030504020204" pitchFamily="34" charset="0"/>
            </a:endParaRPr>
          </a:p>
          <a:p>
            <a:pPr algn="l"/>
            <a:endParaRPr lang="en-US" b="1" i="0">
              <a:solidFill>
                <a:srgbClr val="000000"/>
              </a:solidFill>
              <a:effectLst/>
              <a:latin typeface="Open Sans" panose="020B0606030504020204" pitchFamily="34" charset="0"/>
            </a:endParaRPr>
          </a:p>
          <a:p>
            <a:pPr algn="l"/>
            <a:r>
              <a:rPr lang="en-US" b="1" i="0">
                <a:solidFill>
                  <a:srgbClr val="000000"/>
                </a:solidFill>
                <a:effectLst/>
                <a:latin typeface="Open Sans" panose="020B0606030504020204" pitchFamily="34" charset="0"/>
              </a:rPr>
              <a:t>MGM Resorts</a:t>
            </a:r>
          </a:p>
          <a:p>
            <a:pPr algn="l"/>
            <a:r>
              <a:rPr lang="en-US" b="1" i="0">
                <a:solidFill>
                  <a:srgbClr val="000000"/>
                </a:solidFill>
                <a:effectLst/>
                <a:latin typeface="Open Sans" panose="020B0606030504020204" pitchFamily="34" charset="0"/>
              </a:rPr>
              <a:t>February 20, 2020: </a:t>
            </a:r>
            <a:r>
              <a:rPr lang="en-US" b="0" i="0">
                <a:solidFill>
                  <a:srgbClr val="000000"/>
                </a:solidFill>
                <a:effectLst/>
                <a:latin typeface="Open Sans" panose="020B0606030504020204" pitchFamily="34" charset="0"/>
              </a:rPr>
              <a:t>Over </a:t>
            </a:r>
            <a:r>
              <a:rPr lang="en-US" b="0" i="0" u="none" strike="noStrike">
                <a:solidFill>
                  <a:srgbClr val="EB564A"/>
                </a:solidFill>
                <a:effectLst/>
                <a:latin typeface="Open Sans" panose="020B0606030504020204" pitchFamily="34" charset="0"/>
                <a:hlinkClick r:id="rId3"/>
              </a:rPr>
              <a:t>10.6 million hotel guests</a:t>
            </a:r>
            <a:r>
              <a:rPr lang="en-US" b="0" i="0">
                <a:solidFill>
                  <a:srgbClr val="000000"/>
                </a:solidFill>
                <a:effectLst/>
                <a:latin typeface="Open Sans" panose="020B0606030504020204" pitchFamily="34" charset="0"/>
              </a:rPr>
              <a:t> who have stayed at the MGM Resorts have had their personal information posted on a hacking forum. The data dump exposed includes names, home addresses, phone numbers, emails, and dates of birth of former hotel guests.  </a:t>
            </a:r>
            <a:r>
              <a:rPr lang="en-US" b="1" i="0">
                <a:solidFill>
                  <a:srgbClr val="000000"/>
                </a:solidFill>
                <a:effectLst/>
                <a:latin typeface="Open Sans" panose="020B0606030504020204" pitchFamily="34" charset="0"/>
              </a:rPr>
              <a:t>Updated July, 15 2020:</a:t>
            </a:r>
            <a:r>
              <a:rPr lang="en-US" b="0" i="0">
                <a:solidFill>
                  <a:srgbClr val="000000"/>
                </a:solidFill>
                <a:effectLst/>
                <a:latin typeface="Open Sans" panose="020B0606030504020204" pitchFamily="34" charset="0"/>
              </a:rPr>
              <a:t> Researchers found </a:t>
            </a:r>
            <a:r>
              <a:rPr lang="en-US" b="0" i="0" u="none" strike="noStrike">
                <a:solidFill>
                  <a:srgbClr val="F67971"/>
                </a:solidFill>
                <a:effectLst/>
                <a:latin typeface="Open Sans" panose="020B0606030504020204" pitchFamily="34" charset="0"/>
                <a:hlinkClick r:id="rId4"/>
              </a:rPr>
              <a:t>142 million personal records from former guests at the MGM Resorts hotels for sale on the Dark Web</a:t>
            </a:r>
            <a:r>
              <a:rPr lang="en-US" b="0" i="0">
                <a:solidFill>
                  <a:srgbClr val="000000"/>
                </a:solidFill>
                <a:effectLst/>
                <a:latin typeface="Open Sans" panose="020B0606030504020204" pitchFamily="34" charset="0"/>
              </a:rPr>
              <a:t>, hinting that the original breach was larger than previously announced.</a:t>
            </a:r>
          </a:p>
          <a:p>
            <a:pPr algn="l"/>
            <a:endParaRPr lang="en-US" b="1" i="0">
              <a:solidFill>
                <a:srgbClr val="000000"/>
              </a:solidFill>
              <a:effectLst/>
              <a:latin typeface="Open Sans" panose="020B0606030504020204" pitchFamily="34" charset="0"/>
            </a:endParaRPr>
          </a:p>
          <a:p>
            <a:pPr algn="l"/>
            <a:r>
              <a:rPr lang="en-US" b="1" i="0">
                <a:solidFill>
                  <a:srgbClr val="000000"/>
                </a:solidFill>
                <a:effectLst/>
                <a:latin typeface="Open Sans" panose="020B0606030504020204" pitchFamily="34" charset="0"/>
              </a:rPr>
              <a:t>Beaumont Health</a:t>
            </a:r>
          </a:p>
          <a:p>
            <a:pPr algn="l"/>
            <a:r>
              <a:rPr lang="en-US" b="1" i="0">
                <a:solidFill>
                  <a:srgbClr val="000000"/>
                </a:solidFill>
                <a:effectLst/>
                <a:latin typeface="Open Sans" panose="020B0606030504020204" pitchFamily="34" charset="0"/>
              </a:rPr>
              <a:t>April 20, 2020:</a:t>
            </a:r>
            <a:r>
              <a:rPr lang="en-US" b="0" i="0">
                <a:solidFill>
                  <a:srgbClr val="000000"/>
                </a:solidFill>
                <a:effectLst/>
                <a:latin typeface="Open Sans" panose="020B0606030504020204" pitchFamily="34" charset="0"/>
              </a:rPr>
              <a:t> The </a:t>
            </a:r>
            <a:r>
              <a:rPr lang="en-US" b="0" i="0" u="none" strike="noStrike">
                <a:solidFill>
                  <a:srgbClr val="EB564A"/>
                </a:solidFill>
                <a:effectLst/>
                <a:latin typeface="Open Sans" panose="020B0606030504020204" pitchFamily="34" charset="0"/>
                <a:hlinkClick r:id="rId5"/>
              </a:rPr>
              <a:t>personal and medical information of over 112,000 employees and patients of Beaumont Health</a:t>
            </a:r>
            <a:r>
              <a:rPr lang="en-US" b="0" i="0">
                <a:solidFill>
                  <a:srgbClr val="000000"/>
                </a:solidFill>
                <a:effectLst/>
                <a:latin typeface="Open Sans" panose="020B0606030504020204" pitchFamily="34" charset="0"/>
              </a:rPr>
              <a:t> was accessed by a malicious actor after compromising employee email accounts through a </a:t>
            </a:r>
            <a:r>
              <a:rPr lang="en-US" b="0" i="0" u="none" strike="noStrike">
                <a:solidFill>
                  <a:srgbClr val="EB564A"/>
                </a:solidFill>
                <a:effectLst/>
                <a:latin typeface="Open Sans" panose="020B0606030504020204" pitchFamily="34" charset="0"/>
                <a:hlinkClick r:id="rId6"/>
              </a:rPr>
              <a:t>phishing attack</a:t>
            </a:r>
            <a:r>
              <a:rPr lang="en-US" b="0" i="0">
                <a:solidFill>
                  <a:srgbClr val="000000"/>
                </a:solidFill>
                <a:effectLst/>
                <a:latin typeface="Open Sans" panose="020B0606030504020204" pitchFamily="34" charset="0"/>
              </a:rPr>
              <a:t>. The information impacted includes names, birth dates, Social Security numbers, driver’s license numbers, medical condition data, and bank account data.</a:t>
            </a:r>
          </a:p>
          <a:p>
            <a:endParaRPr lang="en-US"/>
          </a:p>
          <a:p>
            <a:pPr algn="l"/>
            <a:r>
              <a:rPr lang="en-US" b="1" i="0">
                <a:solidFill>
                  <a:srgbClr val="000000"/>
                </a:solidFill>
                <a:effectLst/>
                <a:latin typeface="Open Sans" panose="020B0606030504020204" pitchFamily="34" charset="0"/>
              </a:rPr>
              <a:t>Polk County</a:t>
            </a:r>
          </a:p>
          <a:p>
            <a:pPr algn="l"/>
            <a:r>
              <a:rPr lang="en-US" b="1" i="0">
                <a:solidFill>
                  <a:srgbClr val="000000"/>
                </a:solidFill>
                <a:effectLst/>
                <a:latin typeface="Open Sans" panose="020B0606030504020204" pitchFamily="34" charset="0"/>
              </a:rPr>
              <a:t>July 16, 2020: </a:t>
            </a:r>
            <a:r>
              <a:rPr lang="en-US" b="0" i="0">
                <a:solidFill>
                  <a:srgbClr val="000000"/>
                </a:solidFill>
                <a:effectLst/>
                <a:latin typeface="Open Sans" panose="020B0606030504020204" pitchFamily="34" charset="0"/>
              </a:rPr>
              <a:t>Over 450,000 residents of Polk County, Florida had their driver’s license numbers and Social Security numbers exposed after an employee at </a:t>
            </a:r>
            <a:r>
              <a:rPr lang="en-US" b="0" i="0" u="none" strike="noStrike">
                <a:solidFill>
                  <a:srgbClr val="EB564A"/>
                </a:solidFill>
                <a:effectLst/>
                <a:latin typeface="Open Sans" panose="020B0606030504020204" pitchFamily="34" charset="0"/>
                <a:hlinkClick r:id="rId7"/>
              </a:rPr>
              <a:t>Polk County Tax Collector fell victim to a phishing attack</a:t>
            </a:r>
            <a:r>
              <a:rPr lang="en-US" b="0" i="0">
                <a:solidFill>
                  <a:srgbClr val="000000"/>
                </a:solidFill>
                <a:effectLst/>
                <a:latin typeface="Open Sans" panose="020B0606030504020204" pitchFamily="34" charset="0"/>
              </a:rPr>
              <a:t>.</a:t>
            </a:r>
          </a:p>
          <a:p>
            <a:endParaRPr lang="en-US"/>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1/15/2022 10:33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818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60" rtl="0" eaLnBrk="1" fontAlgn="auto" latinLnBrk="0" hangingPunct="1">
              <a:lnSpc>
                <a:spcPct val="90000"/>
              </a:lnSpc>
              <a:spcBef>
                <a:spcPts val="0"/>
              </a:spcBef>
              <a:spcAft>
                <a:spcPts val="333"/>
              </a:spcAft>
              <a:buClrTx/>
              <a:buSzTx/>
              <a:buFontTx/>
              <a:buNone/>
              <a:tabLst/>
              <a:defRPr/>
            </a:pPr>
            <a:r>
              <a:rPr lang="en-US" sz="800" b="0" i="0" u="none" strike="noStrike" kern="1200" dirty="0">
                <a:solidFill>
                  <a:schemeClr val="tx1"/>
                </a:solidFill>
                <a:effectLst/>
                <a:latin typeface="Segoe UI Light" pitchFamily="34" charset="0"/>
                <a:ea typeface="+mn-ea"/>
                <a:cs typeface="+mn-cs"/>
              </a:rPr>
              <a:t>Security continues to be a top priority for our customers. The number of cyber-security incidents continue to grow, and the impact of these incidents is escalating quickly. </a:t>
            </a:r>
          </a:p>
          <a:p>
            <a:endParaRPr lang="en-US" dirty="0"/>
          </a:p>
          <a:p>
            <a:r>
              <a:rPr lang="en-US" dirty="0"/>
              <a:t>Few organizations have the resources to stay ahead of emerging security exploits. </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Inspire</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1/15/2022 10:33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22247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Build 2016</a:t>
            </a: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1/15/2022 10:33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947045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b="0" i="0" dirty="0">
              <a:solidFill>
                <a:srgbClr val="000000"/>
              </a:solidFill>
              <a:effectLst/>
              <a:latin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1446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1/15/2022 10:33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6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6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303482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7B7F7-3EAA-3540-BC65-00BDB110E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13" name="Title 1">
            <a:extLst>
              <a:ext uri="{FF2B5EF4-FFF2-40B4-BE49-F238E27FC236}">
                <a16:creationId xmlns:a16="http://schemas.microsoft.com/office/drawing/2014/main" id="{4A36DC34-EED6-8F49-8473-3802F6C2A3D1}"/>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tx2"/>
                </a:solidFill>
              </a:defRPr>
            </a:lvl1pPr>
          </a:lstStyle>
          <a:p>
            <a:r>
              <a:rPr lang="en-US"/>
              <a:t>Azure presentation title </a:t>
            </a:r>
            <a:br>
              <a:rPr lang="en-US"/>
            </a:br>
            <a:r>
              <a:rPr lang="en-US"/>
              <a:t>or event name</a:t>
            </a:r>
          </a:p>
        </p:txBody>
      </p:sp>
      <p:sp>
        <p:nvSpPr>
          <p:cNvPr id="14" name="Text Placeholder 10">
            <a:extLst>
              <a:ext uri="{FF2B5EF4-FFF2-40B4-BE49-F238E27FC236}">
                <a16:creationId xmlns:a16="http://schemas.microsoft.com/office/drawing/2014/main" id="{2E500E80-DD0C-EF4F-BB7D-03960A098E1F}"/>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31852282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11">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chemeClr val="tx1"/>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chemeClr val="tx1"/>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F5B5B5AE-3FA2-9E4F-A2B8-042B9D3557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218210" y="0"/>
            <a:ext cx="5973790" cy="6858000"/>
          </a:xfrm>
          <a:prstGeom prst="rect">
            <a:avLst/>
          </a:prstGeom>
        </p:spPr>
      </p:pic>
      <p:pic>
        <p:nvPicPr>
          <p:cNvPr id="2" name="Picture 1">
            <a:extLst>
              <a:ext uri="{FF2B5EF4-FFF2-40B4-BE49-F238E27FC236}">
                <a16:creationId xmlns:a16="http://schemas.microsoft.com/office/drawing/2014/main" id="{A48FF9D7-9BFF-4B16-ACB1-84712E613C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Tree>
    <p:extLst>
      <p:ext uri="{BB962C8B-B14F-4D97-AF65-F5344CB8AC3E}">
        <p14:creationId xmlns:p14="http://schemas.microsoft.com/office/powerpoint/2010/main" val="2837751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12">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chemeClr val="tx1"/>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chemeClr val="tx1"/>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8B6D3BFF-96E5-A945-99DA-8C69FBFC85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18210" y="0"/>
            <a:ext cx="5973790" cy="6858000"/>
          </a:xfrm>
          <a:prstGeom prst="rect">
            <a:avLst/>
          </a:prstGeom>
        </p:spPr>
      </p:pic>
      <p:pic>
        <p:nvPicPr>
          <p:cNvPr id="2" name="Picture 1">
            <a:extLst>
              <a:ext uri="{FF2B5EF4-FFF2-40B4-BE49-F238E27FC236}">
                <a16:creationId xmlns:a16="http://schemas.microsoft.com/office/drawing/2014/main" id="{D6096906-FD5E-442E-85D3-F8B72D55B1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Tree>
    <p:extLst>
      <p:ext uri="{BB962C8B-B14F-4D97-AF65-F5344CB8AC3E}">
        <p14:creationId xmlns:p14="http://schemas.microsoft.com/office/powerpoint/2010/main" val="42755275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1168943"/>
            <a:ext cx="3618381" cy="899665"/>
          </a:xfrm>
          <a:prstGeom prst="rect">
            <a:avLst/>
          </a:prstGeom>
        </p:spPr>
        <p:txBody>
          <a:bodyPr lIns="0" tIns="0" rIns="0" bIns="0"/>
          <a:lstStyle>
            <a:lvl1pPr>
              <a:defRPr sz="1765"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1168943"/>
            <a:ext cx="547437" cy="3786998"/>
          </a:xfrm>
          <a:prstGeom prst="rect">
            <a:avLst/>
          </a:prstGeom>
        </p:spPr>
        <p:txBody>
          <a:bodyPr wrap="square" lIns="0" tIns="0" rIns="0" bIns="0">
            <a:noAutofit/>
          </a:bodyPr>
          <a:lstStyle>
            <a:lvl1pPr marL="0" indent="0" defTabSz="507330">
              <a:spcAft>
                <a:spcPts val="490"/>
              </a:spcAft>
              <a:buNone/>
              <a:defRPr sz="1765" spc="0" baseline="0">
                <a:solidFill>
                  <a:schemeClr val="tx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a:t>
            </a:r>
            <a:br>
              <a:rPr lang="en-US"/>
            </a:br>
            <a:r>
              <a:rPr lang="en-US"/>
              <a:t>##</a:t>
            </a:r>
            <a:br>
              <a:rPr lang="en-US"/>
            </a:br>
            <a:r>
              <a:rPr lang="en-US"/>
              <a:t>##</a:t>
            </a:r>
            <a:br>
              <a:rPr lang="en-US"/>
            </a:br>
            <a:r>
              <a:rPr lang="en-US"/>
              <a:t>##</a:t>
            </a:r>
            <a:br>
              <a:rPr lang="en-US"/>
            </a:br>
            <a:r>
              <a:rPr lang="en-US"/>
              <a:t>##</a:t>
            </a:r>
          </a:p>
        </p:txBody>
      </p:sp>
      <p:sp>
        <p:nvSpPr>
          <p:cNvPr id="11" name="Text Placeholder 3">
            <a:extLst>
              <a:ext uri="{FF2B5EF4-FFF2-40B4-BE49-F238E27FC236}">
                <a16:creationId xmlns:a16="http://schemas.microsoft.com/office/drawing/2014/main" id="{FF941B29-79EC-DD49-A767-757BAE16FCDB}"/>
              </a:ext>
            </a:extLst>
          </p:cNvPr>
          <p:cNvSpPr>
            <a:spLocks noGrp="1"/>
          </p:cNvSpPr>
          <p:nvPr>
            <p:ph type="body" sz="quarter" idx="11" hasCustomPrompt="1"/>
          </p:nvPr>
        </p:nvSpPr>
        <p:spPr>
          <a:xfrm>
            <a:off x="6777280" y="1168942"/>
            <a:ext cx="3290380" cy="3786998"/>
          </a:xfrm>
          <a:prstGeom prst="rect">
            <a:avLst/>
          </a:prstGeom>
        </p:spPr>
        <p:txBody>
          <a:bodyPr wrap="square" lIns="0" tIns="0" rIns="0" bIns="0">
            <a:noAutofit/>
          </a:bodyPr>
          <a:lstStyle>
            <a:lvl1pPr marL="0" indent="0" defTabSz="507330">
              <a:spcAft>
                <a:spcPts val="490"/>
              </a:spcAft>
              <a:buNone/>
              <a:defRPr sz="1765" spc="0" baseline="0">
                <a:solidFill>
                  <a:schemeClr val="tx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Section Title</a:t>
            </a:r>
            <a:br>
              <a:rPr lang="en-US"/>
            </a:br>
            <a:r>
              <a:rPr lang="en-US"/>
              <a:t>Section Title</a:t>
            </a:r>
            <a:br>
              <a:rPr lang="en-US"/>
            </a:br>
            <a:r>
              <a:rPr lang="en-US"/>
              <a:t>Section Title</a:t>
            </a:r>
            <a:br>
              <a:rPr lang="en-US"/>
            </a:br>
            <a:r>
              <a:rPr lang="en-US"/>
              <a:t>Section Title</a:t>
            </a:r>
            <a:br>
              <a:rPr lang="en-US"/>
            </a:br>
            <a:r>
              <a:rPr lang="en-US"/>
              <a:t>Section Title</a:t>
            </a:r>
          </a:p>
        </p:txBody>
      </p:sp>
      <p:sp>
        <p:nvSpPr>
          <p:cNvPr id="16" name="Text Box 3">
            <a:extLst>
              <a:ext uri="{FF2B5EF4-FFF2-40B4-BE49-F238E27FC236}">
                <a16:creationId xmlns:a16="http://schemas.microsoft.com/office/drawing/2014/main" id="{A2F7DAD6-99FA-B74A-87E5-BFA3CB237070}"/>
              </a:ext>
            </a:extLst>
          </p:cNvPr>
          <p:cNvSpPr txBox="1">
            <a:spLocks noChangeArrowheads="1"/>
          </p:cNvSpPr>
          <p:nvPr userDrawn="1"/>
        </p:nvSpPr>
        <p:spPr bwMode="blackWhite">
          <a:xfrm>
            <a:off x="454169" y="6455174"/>
            <a:ext cx="11306469" cy="2112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tx1"/>
                </a:solidFill>
                <a:cs typeface="Segoe UI" pitchFamily="34" charset="0"/>
              </a:rPr>
              <a:t>©Microsoft Corporation									                                                                                                                                             Azure </a:t>
            </a:r>
          </a:p>
        </p:txBody>
      </p:sp>
    </p:spTree>
    <p:extLst>
      <p:ext uri="{BB962C8B-B14F-4D97-AF65-F5344CB8AC3E}">
        <p14:creationId xmlns:p14="http://schemas.microsoft.com/office/powerpoint/2010/main" val="22448319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922801"/>
            <a:ext cx="11306469" cy="287771"/>
          </a:xfrm>
          <a:prstGeom prst="rect">
            <a:avLst/>
          </a:prstGeom>
        </p:spPr>
        <p:txBody>
          <a:bodyPr wrap="square" lIns="0" tIns="0" rIns="0" bIns="0">
            <a:spAutoFit/>
          </a:bodyPr>
          <a:lstStyle>
            <a:lvl1pPr marL="0" indent="0">
              <a:lnSpc>
                <a:spcPts val="2353"/>
              </a:lnSpc>
              <a:buNone/>
              <a:defRPr sz="1961" b="0" i="0" spc="0">
                <a:solidFill>
                  <a:srgbClr val="000000"/>
                </a:solidFill>
                <a:latin typeface="+mj-lt"/>
              </a:defRPr>
            </a:lvl1pPr>
            <a:lvl2pPr marL="0" indent="0">
              <a:lnSpc>
                <a:spcPts val="2353"/>
              </a:lnSpc>
              <a:buNone/>
              <a:defRPr spc="0">
                <a:solidFill>
                  <a:schemeClr val="tx1"/>
                </a:solidFill>
                <a:latin typeface="+mn-lt"/>
              </a:defRPr>
            </a:lvl2pPr>
            <a:lvl3pPr marL="448193" indent="0">
              <a:buNone/>
              <a:defRPr/>
            </a:lvl3pPr>
            <a:lvl4pPr marL="672290" indent="0">
              <a:buNone/>
              <a:defRPr/>
            </a:lvl4pPr>
            <a:lvl5pPr marL="896386" indent="0">
              <a:buNone/>
              <a:defRPr/>
            </a:lvl5pPr>
          </a:lstStyle>
          <a:p>
            <a:pPr lvl="1"/>
            <a:r>
              <a:rPr lang="en-US"/>
              <a:t>Large: subhead Segoe UI Regular 20/24</a:t>
            </a:r>
          </a:p>
        </p:txBody>
      </p:sp>
      <p:sp>
        <p:nvSpPr>
          <p:cNvPr id="5" name="Text Placeholder 4"/>
          <p:cNvSpPr>
            <a:spLocks noGrp="1"/>
          </p:cNvSpPr>
          <p:nvPr>
            <p:ph type="body" sz="quarter" idx="11" hasCustomPrompt="1"/>
          </p:nvPr>
        </p:nvSpPr>
        <p:spPr>
          <a:xfrm>
            <a:off x="455995" y="3015704"/>
            <a:ext cx="11306469" cy="216206"/>
          </a:xfrm>
          <a:prstGeom prst="rect">
            <a:avLst/>
          </a:prstGeom>
        </p:spPr>
        <p:txBody>
          <a:bodyPr lIns="0" tIns="0" rIns="0" bIns="0"/>
          <a:lstStyle>
            <a:lvl1pPr marL="0" indent="0">
              <a:lnSpc>
                <a:spcPts val="1765"/>
              </a:lnSpc>
              <a:spcBef>
                <a:spcPts val="0"/>
              </a:spcBef>
              <a:buNone/>
              <a:defRPr sz="1372" b="0" spc="0">
                <a:solidFill>
                  <a:schemeClr val="tx1"/>
                </a:solidFill>
                <a:latin typeface="+mj-lt"/>
              </a:defRPr>
            </a:lvl1pPr>
            <a:lvl2pPr marL="0" indent="0">
              <a:lnSpc>
                <a:spcPts val="1765"/>
              </a:lnSpc>
              <a:spcBef>
                <a:spcPts val="0"/>
              </a:spcBef>
              <a:buNone/>
              <a:defRPr sz="1372" spc="0">
                <a:solidFill>
                  <a:srgbClr val="000000"/>
                </a:solidFill>
              </a:defRPr>
            </a:lvl2pPr>
            <a:lvl3pPr marL="448193" indent="0">
              <a:buNone/>
              <a:defRPr/>
            </a:lvl3pPr>
            <a:lvl4pPr marL="672290" indent="0">
              <a:buNone/>
              <a:defRPr/>
            </a:lvl4pPr>
            <a:lvl5pPr marL="896386" indent="0">
              <a:buNone/>
              <a:defRPr/>
            </a:lvl5pPr>
          </a:lstStyle>
          <a:p>
            <a:pPr lvl="0"/>
            <a:r>
              <a:rPr lang="en-US"/>
              <a:t>Medium: paragraph heading Segoe UI </a:t>
            </a:r>
            <a:r>
              <a:rPr lang="en-US" err="1"/>
              <a:t>Semibold</a:t>
            </a:r>
            <a:r>
              <a:rPr lang="en-US"/>
              <a:t> 14/18</a:t>
            </a:r>
          </a:p>
        </p:txBody>
      </p:sp>
      <p:sp>
        <p:nvSpPr>
          <p:cNvPr id="10" name="Text Placeholder 6">
            <a:extLst>
              <a:ext uri="{FF2B5EF4-FFF2-40B4-BE49-F238E27FC236}">
                <a16:creationId xmlns:a16="http://schemas.microsoft.com/office/drawing/2014/main" id="{76E35749-090F-0542-9B4B-BF37EFC334BC}"/>
              </a:ext>
            </a:extLst>
          </p:cNvPr>
          <p:cNvSpPr>
            <a:spLocks noGrp="1"/>
          </p:cNvSpPr>
          <p:nvPr>
            <p:ph type="body" sz="quarter" idx="14" hasCustomPrompt="1"/>
          </p:nvPr>
        </p:nvSpPr>
        <p:spPr>
          <a:xfrm>
            <a:off x="455995" y="4503832"/>
            <a:ext cx="11306469" cy="150884"/>
          </a:xfrm>
          <a:prstGeom prst="rect">
            <a:avLst/>
          </a:prstGeo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93" indent="0">
              <a:buNone/>
              <a:defRPr/>
            </a:lvl3pPr>
            <a:lvl4pPr marL="672290" indent="0">
              <a:buNone/>
              <a:defRPr/>
            </a:lvl4pPr>
            <a:lvl5pPr marL="0" indent="0">
              <a:lnSpc>
                <a:spcPct val="100000"/>
              </a:lnSpc>
              <a:buNone/>
              <a:defRPr>
                <a:solidFill>
                  <a:srgbClr val="000000"/>
                </a:solidFill>
              </a:defRPr>
            </a:lvl5pPr>
          </a:lstStyle>
          <a:p>
            <a:pPr lvl="1"/>
            <a:r>
              <a:rPr lang="en-US"/>
              <a:t>Small: caption body copy Segoe Regular 10/12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54169" y="6455174"/>
            <a:ext cx="11306469" cy="2112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tx1"/>
                </a:solidFill>
                <a:cs typeface="Segoe UI" pitchFamily="34" charset="0"/>
              </a:rPr>
              <a:t>©Microsoft Corporation									                                                                                                                                             Azure </a:t>
            </a:r>
          </a:p>
        </p:txBody>
      </p:sp>
      <p:sp>
        <p:nvSpPr>
          <p:cNvPr id="19" name="Text Placeholder 3">
            <a:extLst>
              <a:ext uri="{FF2B5EF4-FFF2-40B4-BE49-F238E27FC236}">
                <a16:creationId xmlns:a16="http://schemas.microsoft.com/office/drawing/2014/main" id="{68F32AD9-0E33-284C-8468-E63BF69AF2EB}"/>
              </a:ext>
            </a:extLst>
          </p:cNvPr>
          <p:cNvSpPr>
            <a:spLocks noGrp="1"/>
          </p:cNvSpPr>
          <p:nvPr>
            <p:ph type="body" sz="quarter" idx="24" hasCustomPrompt="1"/>
          </p:nvPr>
        </p:nvSpPr>
        <p:spPr>
          <a:xfrm>
            <a:off x="454169" y="4299924"/>
            <a:ext cx="11306469" cy="241415"/>
          </a:xfrm>
          <a:prstGeom prst="rect">
            <a:avLst/>
          </a:prstGeom>
        </p:spPr>
        <p:txBody>
          <a:bodyPr tIns="0"/>
          <a:lstStyle>
            <a:lvl1pPr>
              <a:defRPr lang="en-US" sz="980" b="1" kern="1200" spc="0" dirty="0" smtClean="0">
                <a:solidFill>
                  <a:schemeClr val="tx1"/>
                </a:solidFill>
                <a:latin typeface="+mn-lt"/>
                <a:ea typeface="+mn-ea"/>
                <a:cs typeface="+mn-cs"/>
              </a:defRPr>
            </a:lvl1pPr>
          </a:lstStyle>
          <a:p>
            <a:pPr lvl="0"/>
            <a:r>
              <a:rPr lang="en-US"/>
              <a:t>Small: caption title Segoe UI Bold 10/12. </a:t>
            </a:r>
          </a:p>
        </p:txBody>
      </p:sp>
      <p:sp>
        <p:nvSpPr>
          <p:cNvPr id="21" name="Text Placeholder 4">
            <a:extLst>
              <a:ext uri="{FF2B5EF4-FFF2-40B4-BE49-F238E27FC236}">
                <a16:creationId xmlns:a16="http://schemas.microsoft.com/office/drawing/2014/main" id="{BA46FDB1-D336-7C45-BF92-D58B6C550364}"/>
              </a:ext>
            </a:extLst>
          </p:cNvPr>
          <p:cNvSpPr>
            <a:spLocks noGrp="1"/>
          </p:cNvSpPr>
          <p:nvPr>
            <p:ph type="body" sz="quarter" idx="18" hasCustomPrompt="1"/>
          </p:nvPr>
        </p:nvSpPr>
        <p:spPr>
          <a:xfrm>
            <a:off x="454169" y="3258992"/>
            <a:ext cx="11306469" cy="21614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body copy Segoe UI Regular 14/18</a:t>
            </a:r>
          </a:p>
        </p:txBody>
      </p:sp>
    </p:spTree>
    <p:extLst>
      <p:ext uri="{BB962C8B-B14F-4D97-AF65-F5344CB8AC3E}">
        <p14:creationId xmlns:p14="http://schemas.microsoft.com/office/powerpoint/2010/main" val="16563698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54169" y="6455174"/>
            <a:ext cx="11306469" cy="2112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tx1"/>
                </a:solidFill>
                <a:cs typeface="Segoe UI" pitchFamily="34" charset="0"/>
              </a:rPr>
              <a:t>©Microsoft Corporation									                                                                                                                                             Azure </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55995" y="1922586"/>
            <a:ext cx="9384447" cy="3365537"/>
          </a:xfrm>
          <a:prstGeom prst="rect">
            <a:avLst/>
          </a:prstGeom>
        </p:spPr>
        <p:txBody>
          <a:bodyPr wrap="square" lIns="0" tIns="0" rIns="0" bIns="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endParaRPr lang="en-US"/>
          </a:p>
          <a:p>
            <a:pPr lvl="0"/>
            <a:endParaRPr lang="en-US"/>
          </a:p>
          <a:p>
            <a:pPr lvl="0"/>
            <a:endParaRPr lang="en-US"/>
          </a:p>
          <a:p>
            <a:pPr lvl="0"/>
            <a:endParaRPr lang="en-US"/>
          </a:p>
        </p:txBody>
      </p:sp>
    </p:spTree>
    <p:extLst>
      <p:ext uri="{BB962C8B-B14F-4D97-AF65-F5344CB8AC3E}">
        <p14:creationId xmlns:p14="http://schemas.microsoft.com/office/powerpoint/2010/main" val="5093151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ption 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922587"/>
            <a:ext cx="9384447" cy="603538"/>
          </a:xfrm>
          <a:prstGeom prst="rect">
            <a:avLst/>
          </a:prstGeo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1"/>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49"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1"/>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0"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1"/>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3" name="Text Box 3">
            <a:extLst>
              <a:ext uri="{FF2B5EF4-FFF2-40B4-BE49-F238E27FC236}">
                <a16:creationId xmlns:a16="http://schemas.microsoft.com/office/drawing/2014/main" id="{DD31BD93-DFDF-4C46-8FDE-B1B55850B6B2}"/>
              </a:ext>
            </a:extLst>
          </p:cNvPr>
          <p:cNvSpPr txBox="1">
            <a:spLocks noChangeArrowheads="1"/>
          </p:cNvSpPr>
          <p:nvPr userDrawn="1"/>
        </p:nvSpPr>
        <p:spPr bwMode="blackWhite">
          <a:xfrm>
            <a:off x="454169" y="6455174"/>
            <a:ext cx="11306469" cy="2112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tx1"/>
                </a:solidFill>
                <a:cs typeface="Segoe UI" pitchFamily="34" charset="0"/>
              </a:rPr>
              <a:t>©Microsoft Corporation									                                                                                                                                             Azure </a:t>
            </a:r>
          </a:p>
        </p:txBody>
      </p:sp>
      <p:sp>
        <p:nvSpPr>
          <p:cNvPr id="24" name="Text Placeholder 4">
            <a:extLst>
              <a:ext uri="{FF2B5EF4-FFF2-40B4-BE49-F238E27FC236}">
                <a16:creationId xmlns:a16="http://schemas.microsoft.com/office/drawing/2014/main" id="{2951A14E-1D63-9E44-9361-FD57A8BD812A}"/>
              </a:ext>
            </a:extLst>
          </p:cNvPr>
          <p:cNvSpPr>
            <a:spLocks noGrp="1"/>
          </p:cNvSpPr>
          <p:nvPr>
            <p:ph type="body" sz="quarter" idx="17" hasCustomPrompt="1"/>
          </p:nvPr>
        </p:nvSpPr>
        <p:spPr>
          <a:xfrm>
            <a:off x="454169"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5" name="Text Placeholder 4">
            <a:extLst>
              <a:ext uri="{FF2B5EF4-FFF2-40B4-BE49-F238E27FC236}">
                <a16:creationId xmlns:a16="http://schemas.microsoft.com/office/drawing/2014/main" id="{1C3BF983-4009-1049-9AD7-C94BE3AA193C}"/>
              </a:ext>
            </a:extLst>
          </p:cNvPr>
          <p:cNvSpPr>
            <a:spLocks noGrp="1"/>
          </p:cNvSpPr>
          <p:nvPr>
            <p:ph type="body" sz="quarter" idx="18" hasCustomPrompt="1"/>
          </p:nvPr>
        </p:nvSpPr>
        <p:spPr>
          <a:xfrm>
            <a:off x="4318449"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6" name="Text Placeholder 4">
            <a:extLst>
              <a:ext uri="{FF2B5EF4-FFF2-40B4-BE49-F238E27FC236}">
                <a16:creationId xmlns:a16="http://schemas.microsoft.com/office/drawing/2014/main" id="{2361C016-E331-F44F-ACAE-52E4AE73469E}"/>
              </a:ext>
            </a:extLst>
          </p:cNvPr>
          <p:cNvSpPr>
            <a:spLocks noGrp="1"/>
          </p:cNvSpPr>
          <p:nvPr>
            <p:ph type="body" sz="quarter" idx="19" hasCustomPrompt="1"/>
          </p:nvPr>
        </p:nvSpPr>
        <p:spPr>
          <a:xfrm>
            <a:off x="8156766"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10402725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ption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5" y="23636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1" y="23636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p:txBody>
      </p:sp>
      <p:sp>
        <p:nvSpPr>
          <p:cNvPr id="13" name="Text Box 3">
            <a:extLst>
              <a:ext uri="{FF2B5EF4-FFF2-40B4-BE49-F238E27FC236}">
                <a16:creationId xmlns:a16="http://schemas.microsoft.com/office/drawing/2014/main" id="{CCDF1654-4D2D-794C-BBB7-E1447C036FDB}"/>
              </a:ext>
            </a:extLst>
          </p:cNvPr>
          <p:cNvSpPr txBox="1">
            <a:spLocks noChangeArrowheads="1"/>
          </p:cNvSpPr>
          <p:nvPr userDrawn="1"/>
        </p:nvSpPr>
        <p:spPr bwMode="blackWhite">
          <a:xfrm>
            <a:off x="454169" y="6455174"/>
            <a:ext cx="11306469" cy="2112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tx1"/>
                </a:solidFill>
                <a:cs typeface="Segoe UI" pitchFamily="34" charset="0"/>
              </a:rPr>
              <a:t>©Microsoft Corporation									                                                                                                                                             Azure </a:t>
            </a:r>
          </a:p>
        </p:txBody>
      </p:sp>
      <p:sp>
        <p:nvSpPr>
          <p:cNvPr id="18" name="Text Placeholder 4">
            <a:extLst>
              <a:ext uri="{FF2B5EF4-FFF2-40B4-BE49-F238E27FC236}">
                <a16:creationId xmlns:a16="http://schemas.microsoft.com/office/drawing/2014/main" id="{82A6E05B-C65A-8C44-AC8B-AA08746E6668}"/>
              </a:ext>
            </a:extLst>
          </p:cNvPr>
          <p:cNvSpPr>
            <a:spLocks noGrp="1"/>
          </p:cNvSpPr>
          <p:nvPr>
            <p:ph type="body" sz="quarter" idx="17" hasCustomPrompt="1"/>
          </p:nvPr>
        </p:nvSpPr>
        <p:spPr>
          <a:xfrm>
            <a:off x="455995" y="2593749"/>
            <a:ext cx="3618381" cy="2059666"/>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9" name="Text Placeholder 4">
            <a:extLst>
              <a:ext uri="{FF2B5EF4-FFF2-40B4-BE49-F238E27FC236}">
                <a16:creationId xmlns:a16="http://schemas.microsoft.com/office/drawing/2014/main" id="{D52482AC-A354-B546-9AAD-B3E028512046}"/>
              </a:ext>
            </a:extLst>
          </p:cNvPr>
          <p:cNvSpPr>
            <a:spLocks noGrp="1"/>
          </p:cNvSpPr>
          <p:nvPr>
            <p:ph type="body" sz="quarter" idx="18" hasCustomPrompt="1"/>
          </p:nvPr>
        </p:nvSpPr>
        <p:spPr>
          <a:xfrm>
            <a:off x="4286809" y="2593749"/>
            <a:ext cx="3618381" cy="2059666"/>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3560343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ption 3">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1"/>
          <a:stretch/>
        </p:blipFill>
        <p:spPr>
          <a:xfrm>
            <a:off x="8144083" y="1599720"/>
            <a:ext cx="3609417" cy="3103720"/>
          </a:xfrm>
          <a:prstGeom prst="rect">
            <a:avLst/>
          </a:prstGeom>
        </p:spPr>
      </p:pic>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
          <a:stretch/>
        </p:blipFill>
        <p:spPr>
          <a:xfrm>
            <a:off x="4309002" y="1599721"/>
            <a:ext cx="3612531" cy="3099394"/>
          </a:xfrm>
          <a:prstGeom prst="rect">
            <a:avLst/>
          </a:prstGeom>
        </p:spPr>
      </p:pic>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64957" y="1599722"/>
            <a:ext cx="3609417" cy="3108047"/>
          </a:xfrm>
          <a:prstGeom prst="rect">
            <a:avLst/>
          </a:prstGeom>
        </p:spPr>
      </p:pic>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10" name="Text Placeholder 4"/>
          <p:cNvSpPr>
            <a:spLocks noGrp="1"/>
          </p:cNvSpPr>
          <p:nvPr>
            <p:ph type="body" sz="quarter" idx="13" hasCustomPrompt="1"/>
          </p:nvPr>
        </p:nvSpPr>
        <p:spPr>
          <a:xfrm>
            <a:off x="8144083"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8" name="Picture Placeholder 7">
            <a:extLst>
              <a:ext uri="{FF2B5EF4-FFF2-40B4-BE49-F238E27FC236}">
                <a16:creationId xmlns:a16="http://schemas.microsoft.com/office/drawing/2014/main" id="{E501F238-570E-E648-9E57-DAA86A7A8ED3}"/>
              </a:ext>
            </a:extLst>
          </p:cNvPr>
          <p:cNvSpPr>
            <a:spLocks noGrp="1"/>
          </p:cNvSpPr>
          <p:nvPr>
            <p:ph type="pic" sz="quarter" idx="21" hasCustomPrompt="1"/>
          </p:nvPr>
        </p:nvSpPr>
        <p:spPr>
          <a:xfrm>
            <a:off x="465332" y="2882153"/>
            <a:ext cx="3609043" cy="543185"/>
          </a:xfrm>
          <a:prstGeom prst="rect">
            <a:avLst/>
          </a:prstGeom>
        </p:spPr>
        <p:txBody>
          <a:bodyPr/>
          <a:lstStyle>
            <a:lvl1pPr algn="ctr">
              <a:defRPr>
                <a:solidFill>
                  <a:schemeClr val="tx1"/>
                </a:solidFill>
              </a:defRPr>
            </a:lvl1pPr>
          </a:lstStyle>
          <a:p>
            <a:r>
              <a:rPr lang="en-US"/>
              <a:t>Drop photo here</a:t>
            </a:r>
          </a:p>
        </p:txBody>
      </p:sp>
      <p:sp>
        <p:nvSpPr>
          <p:cNvPr id="11" name="Picture Placeholder 10">
            <a:extLst>
              <a:ext uri="{FF2B5EF4-FFF2-40B4-BE49-F238E27FC236}">
                <a16:creationId xmlns:a16="http://schemas.microsoft.com/office/drawing/2014/main" id="{5877AA6F-F5D0-8349-8D7F-7A036C53AFEC}"/>
              </a:ext>
            </a:extLst>
          </p:cNvPr>
          <p:cNvSpPr>
            <a:spLocks noGrp="1"/>
          </p:cNvSpPr>
          <p:nvPr>
            <p:ph type="pic" sz="quarter" idx="22" hasCustomPrompt="1"/>
          </p:nvPr>
        </p:nvSpPr>
        <p:spPr>
          <a:xfrm>
            <a:off x="4303151" y="2875700"/>
            <a:ext cx="3618381" cy="543185"/>
          </a:xfrm>
          <a:prstGeom prst="rect">
            <a:avLst/>
          </a:prstGeom>
        </p:spPr>
        <p:txBody>
          <a:bodyPr/>
          <a:lstStyle>
            <a:lvl1pPr algn="ctr">
              <a:defRPr>
                <a:solidFill>
                  <a:schemeClr val="tx1"/>
                </a:solidFill>
              </a:defRPr>
            </a:lvl1pPr>
          </a:lstStyle>
          <a:p>
            <a:r>
              <a:rPr lang="en-US"/>
              <a:t>Drop photo here</a:t>
            </a:r>
          </a:p>
        </p:txBody>
      </p:sp>
      <p:sp>
        <p:nvSpPr>
          <p:cNvPr id="14" name="Picture Placeholder 13">
            <a:extLst>
              <a:ext uri="{FF2B5EF4-FFF2-40B4-BE49-F238E27FC236}">
                <a16:creationId xmlns:a16="http://schemas.microsoft.com/office/drawing/2014/main" id="{983A4321-3796-F044-9126-51A6AA308B77}"/>
              </a:ext>
            </a:extLst>
          </p:cNvPr>
          <p:cNvSpPr>
            <a:spLocks noGrp="1"/>
          </p:cNvSpPr>
          <p:nvPr>
            <p:ph type="pic" sz="quarter" idx="23" hasCustomPrompt="1"/>
          </p:nvPr>
        </p:nvSpPr>
        <p:spPr>
          <a:xfrm>
            <a:off x="8144082" y="2888935"/>
            <a:ext cx="3609043" cy="543185"/>
          </a:xfrm>
          <a:prstGeom prst="rect">
            <a:avLst/>
          </a:prstGeom>
        </p:spPr>
        <p:txBody>
          <a:bodyPr/>
          <a:lstStyle>
            <a:lvl1pPr algn="ctr">
              <a:defRPr>
                <a:solidFill>
                  <a:schemeClr val="tx1"/>
                </a:solidFill>
              </a:defRPr>
            </a:lvl1pPr>
          </a:lstStyle>
          <a:p>
            <a:r>
              <a:rPr lang="en-US"/>
              <a:t>Drop photo here</a:t>
            </a:r>
          </a:p>
        </p:txBody>
      </p:sp>
      <p:sp>
        <p:nvSpPr>
          <p:cNvPr id="18" name="Text Box 3">
            <a:extLst>
              <a:ext uri="{FF2B5EF4-FFF2-40B4-BE49-F238E27FC236}">
                <a16:creationId xmlns:a16="http://schemas.microsoft.com/office/drawing/2014/main" id="{06DC0489-95B2-B74C-8FE4-80E75D67DE41}"/>
              </a:ext>
            </a:extLst>
          </p:cNvPr>
          <p:cNvSpPr txBox="1">
            <a:spLocks noChangeArrowheads="1"/>
          </p:cNvSpPr>
          <p:nvPr userDrawn="1"/>
        </p:nvSpPr>
        <p:spPr bwMode="blackWhite">
          <a:xfrm>
            <a:off x="454169" y="6455174"/>
            <a:ext cx="11306469" cy="2112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tx1"/>
                </a:solidFill>
                <a:cs typeface="Segoe UI" pitchFamily="34" charset="0"/>
              </a:rPr>
              <a:t>©Microsoft Corporation									                                                                                                                                             Azure </a:t>
            </a:r>
          </a:p>
        </p:txBody>
      </p:sp>
      <p:sp>
        <p:nvSpPr>
          <p:cNvPr id="19" name="Text Placeholder 4">
            <a:extLst>
              <a:ext uri="{FF2B5EF4-FFF2-40B4-BE49-F238E27FC236}">
                <a16:creationId xmlns:a16="http://schemas.microsoft.com/office/drawing/2014/main" id="{F22038DD-9076-B34B-B54A-107DF3F024EE}"/>
              </a:ext>
            </a:extLst>
          </p:cNvPr>
          <p:cNvSpPr>
            <a:spLocks noGrp="1"/>
          </p:cNvSpPr>
          <p:nvPr>
            <p:ph type="body" sz="quarter" idx="17" hasCustomPrompt="1"/>
          </p:nvPr>
        </p:nvSpPr>
        <p:spPr>
          <a:xfrm>
            <a:off x="464957"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1" name="Text Placeholder 4">
            <a:extLst>
              <a:ext uri="{FF2B5EF4-FFF2-40B4-BE49-F238E27FC236}">
                <a16:creationId xmlns:a16="http://schemas.microsoft.com/office/drawing/2014/main" id="{B0C89B53-FA50-F248-AD0B-933DE098D70A}"/>
              </a:ext>
            </a:extLst>
          </p:cNvPr>
          <p:cNvSpPr>
            <a:spLocks noGrp="1"/>
          </p:cNvSpPr>
          <p:nvPr>
            <p:ph type="body" sz="quarter" idx="24" hasCustomPrompt="1"/>
          </p:nvPr>
        </p:nvSpPr>
        <p:spPr>
          <a:xfrm>
            <a:off x="4306077"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2" name="Text Placeholder 4">
            <a:extLst>
              <a:ext uri="{FF2B5EF4-FFF2-40B4-BE49-F238E27FC236}">
                <a16:creationId xmlns:a16="http://schemas.microsoft.com/office/drawing/2014/main" id="{C11EA858-BBCA-2149-9368-C1FDBC6C8DFD}"/>
              </a:ext>
            </a:extLst>
          </p:cNvPr>
          <p:cNvSpPr>
            <a:spLocks noGrp="1"/>
          </p:cNvSpPr>
          <p:nvPr>
            <p:ph type="body" sz="quarter" idx="25" hasCustomPrompt="1"/>
          </p:nvPr>
        </p:nvSpPr>
        <p:spPr>
          <a:xfrm>
            <a:off x="8144083"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2146586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ption 4">
    <p:bg>
      <p:bgRef idx="1001">
        <a:schemeClr val="bg1"/>
      </p:bgRef>
    </p:bg>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6"/>
            <a:ext cx="1693247" cy="895855"/>
          </a:xfrm>
          <a:prstGeom prst="rect">
            <a:avLst/>
          </a:prstGeom>
        </p:spPr>
        <p:txBody>
          <a:bodyPr>
            <a:noAutofit/>
          </a:bodyPr>
          <a:lstStyle>
            <a:lvl1pPr marL="0" indent="0">
              <a:buNone/>
              <a:defRPr sz="1961">
                <a:solidFill>
                  <a:schemeClr val="tx1"/>
                </a:solidFill>
              </a:defRPr>
            </a:lvl1pPr>
          </a:lstStyle>
          <a:p>
            <a:pPr lvl="0"/>
            <a:r>
              <a:rPr lang="en-US"/>
              <a:t>Picture</a:t>
            </a:r>
          </a:p>
        </p:txBody>
      </p:sp>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7"/>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4" name="Text Placeholder 4"/>
          <p:cNvSpPr>
            <a:spLocks noGrp="1"/>
          </p:cNvSpPr>
          <p:nvPr>
            <p:ph type="body" sz="quarter" idx="15" hasCustomPrompt="1"/>
          </p:nvPr>
        </p:nvSpPr>
        <p:spPr>
          <a:xfrm>
            <a:off x="2378328"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6" name="Text Placeholder 4"/>
          <p:cNvSpPr>
            <a:spLocks noGrp="1"/>
          </p:cNvSpPr>
          <p:nvPr>
            <p:ph type="body" sz="quarter" idx="17" hasCustomPrompt="1"/>
          </p:nvPr>
        </p:nvSpPr>
        <p:spPr>
          <a:xfrm>
            <a:off x="4300662"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8" name="Text Placeholder 4"/>
          <p:cNvSpPr>
            <a:spLocks noGrp="1"/>
          </p:cNvSpPr>
          <p:nvPr>
            <p:ph type="body" sz="quarter" idx="19" hasCustomPrompt="1"/>
          </p:nvPr>
        </p:nvSpPr>
        <p:spPr>
          <a:xfrm>
            <a:off x="6222995"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0" name="Text Placeholder 4"/>
          <p:cNvSpPr>
            <a:spLocks noGrp="1"/>
          </p:cNvSpPr>
          <p:nvPr>
            <p:ph type="body" sz="quarter" idx="21" hasCustomPrompt="1"/>
          </p:nvPr>
        </p:nvSpPr>
        <p:spPr>
          <a:xfrm>
            <a:off x="8145328"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2" name="Text Placeholder 4"/>
          <p:cNvSpPr>
            <a:spLocks noGrp="1"/>
          </p:cNvSpPr>
          <p:nvPr>
            <p:ph type="body" sz="quarter" idx="23" hasCustomPrompt="1"/>
          </p:nvPr>
        </p:nvSpPr>
        <p:spPr>
          <a:xfrm>
            <a:off x="10067660"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5" name="Content Placeholder 15"/>
          <p:cNvSpPr>
            <a:spLocks noGrp="1"/>
          </p:cNvSpPr>
          <p:nvPr>
            <p:ph sz="quarter" idx="26" hasCustomPrompt="1"/>
          </p:nvPr>
        </p:nvSpPr>
        <p:spPr>
          <a:xfrm>
            <a:off x="2378328" y="2158886"/>
            <a:ext cx="1693247" cy="895855"/>
          </a:xfrm>
          <a:prstGeom prst="rect">
            <a:avLst/>
          </a:prstGeom>
        </p:spPr>
        <p:txBody>
          <a:bodyPr>
            <a:noAutofit/>
          </a:bodyPr>
          <a:lstStyle>
            <a:lvl1pPr marL="0" indent="0">
              <a:buNone/>
              <a:defRPr sz="1961">
                <a:solidFill>
                  <a:schemeClr val="tx1"/>
                </a:solidFill>
              </a:defRPr>
            </a:lvl1pPr>
          </a:lstStyle>
          <a:p>
            <a:pPr lvl="0"/>
            <a:r>
              <a:rPr lang="en-US"/>
              <a:t>Picture</a:t>
            </a:r>
          </a:p>
        </p:txBody>
      </p:sp>
      <p:sp>
        <p:nvSpPr>
          <p:cNvPr id="26" name="Content Placeholder 15"/>
          <p:cNvSpPr>
            <a:spLocks noGrp="1"/>
          </p:cNvSpPr>
          <p:nvPr>
            <p:ph sz="quarter" idx="27" hasCustomPrompt="1"/>
          </p:nvPr>
        </p:nvSpPr>
        <p:spPr>
          <a:xfrm>
            <a:off x="4300662" y="2158886"/>
            <a:ext cx="1693247" cy="895855"/>
          </a:xfrm>
          <a:prstGeom prst="rect">
            <a:avLst/>
          </a:prstGeom>
        </p:spPr>
        <p:txBody>
          <a:bodyPr>
            <a:noAutofit/>
          </a:bodyPr>
          <a:lstStyle>
            <a:lvl1pPr marL="0" indent="0">
              <a:buNone/>
              <a:defRPr sz="1961">
                <a:solidFill>
                  <a:schemeClr val="tx1"/>
                </a:solidFill>
              </a:defRPr>
            </a:lvl1pPr>
          </a:lstStyle>
          <a:p>
            <a:pPr lvl="0"/>
            <a:r>
              <a:rPr lang="en-US"/>
              <a:t>Picture</a:t>
            </a:r>
          </a:p>
        </p:txBody>
      </p:sp>
      <p:sp>
        <p:nvSpPr>
          <p:cNvPr id="27" name="Content Placeholder 15"/>
          <p:cNvSpPr>
            <a:spLocks noGrp="1"/>
          </p:cNvSpPr>
          <p:nvPr>
            <p:ph sz="quarter" idx="28" hasCustomPrompt="1"/>
          </p:nvPr>
        </p:nvSpPr>
        <p:spPr>
          <a:xfrm>
            <a:off x="6222995" y="2158886"/>
            <a:ext cx="1693247" cy="895855"/>
          </a:xfrm>
          <a:prstGeom prst="rect">
            <a:avLst/>
          </a:prstGeom>
        </p:spPr>
        <p:txBody>
          <a:bodyPr>
            <a:noAutofit/>
          </a:bodyPr>
          <a:lstStyle>
            <a:lvl1pPr marL="0" indent="0">
              <a:buNone/>
              <a:defRPr sz="1961">
                <a:solidFill>
                  <a:schemeClr val="tx1"/>
                </a:solidFill>
              </a:defRPr>
            </a:lvl1pPr>
          </a:lstStyle>
          <a:p>
            <a:pPr lvl="0"/>
            <a:r>
              <a:rPr lang="en-US"/>
              <a:t>Picture</a:t>
            </a:r>
          </a:p>
        </p:txBody>
      </p:sp>
      <p:sp>
        <p:nvSpPr>
          <p:cNvPr id="28" name="Content Placeholder 15"/>
          <p:cNvSpPr>
            <a:spLocks noGrp="1"/>
          </p:cNvSpPr>
          <p:nvPr>
            <p:ph sz="quarter" idx="29" hasCustomPrompt="1"/>
          </p:nvPr>
        </p:nvSpPr>
        <p:spPr>
          <a:xfrm>
            <a:off x="8145328" y="2158886"/>
            <a:ext cx="1693247" cy="895855"/>
          </a:xfrm>
          <a:prstGeom prst="rect">
            <a:avLst/>
          </a:prstGeom>
        </p:spPr>
        <p:txBody>
          <a:bodyPr>
            <a:noAutofit/>
          </a:bodyPr>
          <a:lstStyle>
            <a:lvl1pPr marL="0" indent="0">
              <a:buNone/>
              <a:defRPr sz="1961">
                <a:solidFill>
                  <a:schemeClr val="tx1"/>
                </a:solidFill>
              </a:defRPr>
            </a:lvl1pPr>
          </a:lstStyle>
          <a:p>
            <a:pPr lvl="0"/>
            <a:r>
              <a:rPr lang="en-US"/>
              <a:t>Picture</a:t>
            </a:r>
          </a:p>
        </p:txBody>
      </p:sp>
      <p:sp>
        <p:nvSpPr>
          <p:cNvPr id="29" name="Content Placeholder 15"/>
          <p:cNvSpPr>
            <a:spLocks noGrp="1"/>
          </p:cNvSpPr>
          <p:nvPr>
            <p:ph sz="quarter" idx="30" hasCustomPrompt="1"/>
          </p:nvPr>
        </p:nvSpPr>
        <p:spPr>
          <a:xfrm>
            <a:off x="10067660" y="2158886"/>
            <a:ext cx="1693247" cy="895855"/>
          </a:xfrm>
          <a:prstGeom prst="rect">
            <a:avLst/>
          </a:prstGeom>
        </p:spPr>
        <p:txBody>
          <a:bodyPr>
            <a:noAutofit/>
          </a:bodyPr>
          <a:lstStyle>
            <a:lvl1pPr marL="0" indent="0">
              <a:buNone/>
              <a:defRPr sz="1961">
                <a:solidFill>
                  <a:schemeClr val="tx1"/>
                </a:solidFill>
              </a:defRPr>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1"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2"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33" name="Text Box 3">
            <a:extLst>
              <a:ext uri="{FF2B5EF4-FFF2-40B4-BE49-F238E27FC236}">
                <a16:creationId xmlns:a16="http://schemas.microsoft.com/office/drawing/2014/main" id="{75395D73-9049-014E-BEF9-A35587DB4139}"/>
              </a:ext>
            </a:extLst>
          </p:cNvPr>
          <p:cNvSpPr txBox="1">
            <a:spLocks noChangeArrowheads="1"/>
          </p:cNvSpPr>
          <p:nvPr userDrawn="1"/>
        </p:nvSpPr>
        <p:spPr bwMode="blackWhite">
          <a:xfrm>
            <a:off x="454169" y="6455174"/>
            <a:ext cx="11306469" cy="2112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tx1"/>
                </a:solidFill>
                <a:cs typeface="Segoe UI" pitchFamily="34" charset="0"/>
              </a:rPr>
              <a:t>©Microsoft Corporation									                                                                                                                                             Azure </a:t>
            </a:r>
          </a:p>
        </p:txBody>
      </p:sp>
      <p:sp>
        <p:nvSpPr>
          <p:cNvPr id="34" name="Text Placeholder 4">
            <a:extLst>
              <a:ext uri="{FF2B5EF4-FFF2-40B4-BE49-F238E27FC236}">
                <a16:creationId xmlns:a16="http://schemas.microsoft.com/office/drawing/2014/main" id="{3CC09D91-3BB7-5C4A-98CF-F87FD6AACD86}"/>
              </a:ext>
            </a:extLst>
          </p:cNvPr>
          <p:cNvSpPr>
            <a:spLocks noGrp="1"/>
          </p:cNvSpPr>
          <p:nvPr>
            <p:ph type="body" sz="quarter" idx="24" hasCustomPrompt="1"/>
          </p:nvPr>
        </p:nvSpPr>
        <p:spPr>
          <a:xfrm>
            <a:off x="454169"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35" name="Text Placeholder 4">
            <a:extLst>
              <a:ext uri="{FF2B5EF4-FFF2-40B4-BE49-F238E27FC236}">
                <a16:creationId xmlns:a16="http://schemas.microsoft.com/office/drawing/2014/main" id="{90A489FF-470D-734F-9769-61F47A78897E}"/>
              </a:ext>
            </a:extLst>
          </p:cNvPr>
          <p:cNvSpPr>
            <a:spLocks noGrp="1"/>
          </p:cNvSpPr>
          <p:nvPr>
            <p:ph type="body" sz="quarter" idx="37" hasCustomPrompt="1"/>
          </p:nvPr>
        </p:nvSpPr>
        <p:spPr>
          <a:xfrm>
            <a:off x="2378329"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36" name="Text Placeholder 4">
            <a:extLst>
              <a:ext uri="{FF2B5EF4-FFF2-40B4-BE49-F238E27FC236}">
                <a16:creationId xmlns:a16="http://schemas.microsoft.com/office/drawing/2014/main" id="{6F43AC1C-4836-034C-B18E-A886EB0A0954}"/>
              </a:ext>
            </a:extLst>
          </p:cNvPr>
          <p:cNvSpPr>
            <a:spLocks noGrp="1"/>
          </p:cNvSpPr>
          <p:nvPr>
            <p:ph type="body" sz="quarter" idx="38" hasCustomPrompt="1"/>
          </p:nvPr>
        </p:nvSpPr>
        <p:spPr>
          <a:xfrm>
            <a:off x="4300662"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2" name="Text Placeholder 4">
            <a:extLst>
              <a:ext uri="{FF2B5EF4-FFF2-40B4-BE49-F238E27FC236}">
                <a16:creationId xmlns:a16="http://schemas.microsoft.com/office/drawing/2014/main" id="{9221C77D-8F08-6C49-9011-B244AD138F0B}"/>
              </a:ext>
            </a:extLst>
          </p:cNvPr>
          <p:cNvSpPr>
            <a:spLocks noGrp="1"/>
          </p:cNvSpPr>
          <p:nvPr>
            <p:ph type="body" sz="quarter" idx="39" hasCustomPrompt="1"/>
          </p:nvPr>
        </p:nvSpPr>
        <p:spPr>
          <a:xfrm>
            <a:off x="6229842"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3" name="Text Placeholder 4">
            <a:extLst>
              <a:ext uri="{FF2B5EF4-FFF2-40B4-BE49-F238E27FC236}">
                <a16:creationId xmlns:a16="http://schemas.microsoft.com/office/drawing/2014/main" id="{F3776908-857F-F24D-9AF6-14CF938B5693}"/>
              </a:ext>
            </a:extLst>
          </p:cNvPr>
          <p:cNvSpPr>
            <a:spLocks noGrp="1"/>
          </p:cNvSpPr>
          <p:nvPr>
            <p:ph type="body" sz="quarter" idx="40" hasCustomPrompt="1"/>
          </p:nvPr>
        </p:nvSpPr>
        <p:spPr>
          <a:xfrm>
            <a:off x="8139413"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4" name="Text Placeholder 4">
            <a:extLst>
              <a:ext uri="{FF2B5EF4-FFF2-40B4-BE49-F238E27FC236}">
                <a16:creationId xmlns:a16="http://schemas.microsoft.com/office/drawing/2014/main" id="{EFB7F2E6-D12A-0A47-939B-737BAD817601}"/>
              </a:ext>
            </a:extLst>
          </p:cNvPr>
          <p:cNvSpPr>
            <a:spLocks noGrp="1"/>
          </p:cNvSpPr>
          <p:nvPr>
            <p:ph type="body" sz="quarter" idx="41" hasCustomPrompt="1"/>
          </p:nvPr>
        </p:nvSpPr>
        <p:spPr>
          <a:xfrm>
            <a:off x="10044584"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pic>
        <p:nvPicPr>
          <p:cNvPr id="46" name="Picture 45">
            <a:extLst>
              <a:ext uri="{FF2B5EF4-FFF2-40B4-BE49-F238E27FC236}">
                <a16:creationId xmlns:a16="http://schemas.microsoft.com/office/drawing/2014/main" id="{15EF402B-0A39-4444-AF7E-380A1C2573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2637" y="2301518"/>
            <a:ext cx="647418" cy="647510"/>
          </a:xfrm>
          <a:prstGeom prst="rect">
            <a:avLst/>
          </a:prstGeom>
        </p:spPr>
      </p:pic>
      <p:pic>
        <p:nvPicPr>
          <p:cNvPr id="47" name="Picture 46">
            <a:extLst>
              <a:ext uri="{FF2B5EF4-FFF2-40B4-BE49-F238E27FC236}">
                <a16:creationId xmlns:a16="http://schemas.microsoft.com/office/drawing/2014/main" id="{3E2F996C-B451-5D43-A1A7-18659348D8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7498" y="2301518"/>
            <a:ext cx="647418" cy="647510"/>
          </a:xfrm>
          <a:prstGeom prst="rect">
            <a:avLst/>
          </a:prstGeom>
        </p:spPr>
      </p:pic>
      <p:pic>
        <p:nvPicPr>
          <p:cNvPr id="48" name="Picture 47">
            <a:extLst>
              <a:ext uri="{FF2B5EF4-FFF2-40B4-BE49-F238E27FC236}">
                <a16:creationId xmlns:a16="http://schemas.microsoft.com/office/drawing/2014/main" id="{2164D954-D4BE-604E-A1FA-5D4A16CC77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6028" y="2301518"/>
            <a:ext cx="647418" cy="647510"/>
          </a:xfrm>
          <a:prstGeom prst="rect">
            <a:avLst/>
          </a:prstGeom>
        </p:spPr>
      </p:pic>
      <p:pic>
        <p:nvPicPr>
          <p:cNvPr id="49" name="Picture 48">
            <a:extLst>
              <a:ext uri="{FF2B5EF4-FFF2-40B4-BE49-F238E27FC236}">
                <a16:creationId xmlns:a16="http://schemas.microsoft.com/office/drawing/2014/main" id="{5FC96516-B0E2-964A-9976-F62D8A3CA03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52756" y="2301518"/>
            <a:ext cx="647418" cy="647510"/>
          </a:xfrm>
          <a:prstGeom prst="rect">
            <a:avLst/>
          </a:prstGeom>
        </p:spPr>
      </p:pic>
      <p:pic>
        <p:nvPicPr>
          <p:cNvPr id="50" name="Picture 49">
            <a:extLst>
              <a:ext uri="{FF2B5EF4-FFF2-40B4-BE49-F238E27FC236}">
                <a16:creationId xmlns:a16="http://schemas.microsoft.com/office/drawing/2014/main" id="{C42970E5-3D59-6D4C-802D-2A054118D50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802988" y="2301518"/>
            <a:ext cx="647418" cy="647510"/>
          </a:xfrm>
          <a:prstGeom prst="rect">
            <a:avLst/>
          </a:prstGeom>
        </p:spPr>
      </p:pic>
      <p:pic>
        <p:nvPicPr>
          <p:cNvPr id="51" name="Picture 50">
            <a:extLst>
              <a:ext uri="{FF2B5EF4-FFF2-40B4-BE49-F238E27FC236}">
                <a16:creationId xmlns:a16="http://schemas.microsoft.com/office/drawing/2014/main" id="{32F713FA-C34D-0546-BEC6-2429F7B462C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02611" y="2301518"/>
            <a:ext cx="647418" cy="647510"/>
          </a:xfrm>
          <a:prstGeom prst="rect">
            <a:avLst/>
          </a:prstGeom>
        </p:spPr>
      </p:pic>
    </p:spTree>
    <p:extLst>
      <p:ext uri="{BB962C8B-B14F-4D97-AF65-F5344CB8AC3E}">
        <p14:creationId xmlns:p14="http://schemas.microsoft.com/office/powerpoint/2010/main" val="1745252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strike="noStrike">
                <a:solidFill>
                  <a:schemeClr val="tx1"/>
                </a:solidFill>
              </a:defRPr>
            </a:lvl1pPr>
          </a:lstStyle>
          <a:p>
            <a:r>
              <a:rPr lang="en-US"/>
              <a:t>Title</a:t>
            </a:r>
          </a:p>
        </p:txBody>
      </p:sp>
      <p:sp>
        <p:nvSpPr>
          <p:cNvPr id="8" name="Text Box 3">
            <a:extLst>
              <a:ext uri="{FF2B5EF4-FFF2-40B4-BE49-F238E27FC236}">
                <a16:creationId xmlns:a16="http://schemas.microsoft.com/office/drawing/2014/main" id="{3F1DAFF6-F27C-B74D-96EC-43A1B70AA064}"/>
              </a:ext>
            </a:extLst>
          </p:cNvPr>
          <p:cNvSpPr txBox="1">
            <a:spLocks noChangeArrowheads="1"/>
          </p:cNvSpPr>
          <p:nvPr userDrawn="1"/>
        </p:nvSpPr>
        <p:spPr bwMode="blackWhite">
          <a:xfrm>
            <a:off x="454169" y="6455174"/>
            <a:ext cx="11306469" cy="2112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tx1"/>
                </a:solidFill>
                <a:cs typeface="Segoe UI" pitchFamily="34" charset="0"/>
              </a:rPr>
              <a:t>©Microsoft Corporation									                                                                                                                                             Azure </a:t>
            </a:r>
          </a:p>
        </p:txBody>
      </p:sp>
    </p:spTree>
    <p:extLst>
      <p:ext uri="{BB962C8B-B14F-4D97-AF65-F5344CB8AC3E}">
        <p14:creationId xmlns:p14="http://schemas.microsoft.com/office/powerpoint/2010/main" val="32460633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
        <p:nvSpPr>
          <p:cNvPr id="15" name="Title 1">
            <a:extLst>
              <a:ext uri="{FF2B5EF4-FFF2-40B4-BE49-F238E27FC236}">
                <a16:creationId xmlns:a16="http://schemas.microsoft.com/office/drawing/2014/main" id="{FDD3BB94-DC99-244C-91E3-A9764AF2671E}"/>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bg2"/>
                </a:solidFill>
              </a:defRPr>
            </a:lvl1pPr>
          </a:lstStyle>
          <a:p>
            <a:r>
              <a:rPr lang="en-US"/>
              <a:t>Azure presentation title </a:t>
            </a:r>
            <a:br>
              <a:rPr lang="en-US"/>
            </a:br>
            <a:r>
              <a:rPr lang="en-US"/>
              <a:t>or event name</a:t>
            </a:r>
          </a:p>
        </p:txBody>
      </p:sp>
      <p:sp>
        <p:nvSpPr>
          <p:cNvPr id="16" name="Text Placeholder 10">
            <a:extLst>
              <a:ext uri="{FF2B5EF4-FFF2-40B4-BE49-F238E27FC236}">
                <a16:creationId xmlns:a16="http://schemas.microsoft.com/office/drawing/2014/main" id="{63FCEA3C-C822-5A4A-9561-695239EA77C3}"/>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chemeClr val="bg2"/>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3676712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1">
    <p:bg>
      <p:bgRef idx="1001">
        <a:schemeClr val="bg1"/>
      </p:bgRef>
    </p:bg>
    <p:spTree>
      <p:nvGrpSpPr>
        <p:cNvPr id="1" name=""/>
        <p:cNvGrpSpPr/>
        <p:nvPr/>
      </p:nvGrpSpPr>
      <p:grpSpPr>
        <a:xfrm>
          <a:off x="0" y="0"/>
          <a:ext cx="0" cy="0"/>
          <a:chOff x="0" y="0"/>
          <a:chExt cx="0" cy="0"/>
        </a:xfrm>
      </p:grpSpPr>
      <p:sp>
        <p:nvSpPr>
          <p:cNvPr id="4" name="Title 35"/>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chemeClr val="tx1"/>
                </a:solidFill>
              </a:defRPr>
            </a:lvl1pPr>
          </a:lstStyle>
          <a:p>
            <a:pPr marL="0" lvl="0">
              <a:lnSpc>
                <a:spcPts val="5490"/>
              </a:lnSpc>
            </a:pPr>
            <a:r>
              <a:rPr lang="en-US"/>
              <a:t>Section title</a:t>
            </a:r>
          </a:p>
        </p:txBody>
      </p:sp>
    </p:spTree>
    <p:extLst>
      <p:ext uri="{BB962C8B-B14F-4D97-AF65-F5344CB8AC3E}">
        <p14:creationId xmlns:p14="http://schemas.microsoft.com/office/powerpoint/2010/main" val="18551468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20124040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chemeClr val="tx1"/>
                </a:solidFill>
              </a:defRPr>
            </a:lvl1pPr>
          </a:lstStyle>
          <a:p>
            <a:pPr marL="0" lvl="0">
              <a:lnSpc>
                <a:spcPts val="5490"/>
              </a:lnSpc>
            </a:pPr>
            <a:r>
              <a:rPr lang="en-US"/>
              <a:t>Section title</a:t>
            </a:r>
          </a:p>
        </p:txBody>
      </p:sp>
    </p:spTree>
    <p:extLst>
      <p:ext uri="{BB962C8B-B14F-4D97-AF65-F5344CB8AC3E}">
        <p14:creationId xmlns:p14="http://schemas.microsoft.com/office/powerpoint/2010/main" val="39295757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layout 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29841" y="0"/>
            <a:ext cx="5973790" cy="6858000"/>
          </a:xfrm>
          <a:prstGeom prst="rect">
            <a:avLst/>
          </a:prstGeom>
        </p:spPr>
      </p:pic>
      <p:sp>
        <p:nvSpPr>
          <p:cNvPr id="2" name="Title 1"/>
          <p:cNvSpPr>
            <a:spLocks noGrp="1"/>
          </p:cNvSpPr>
          <p:nvPr>
            <p:ph type="title" hasCustomPrompt="1"/>
          </p:nvPr>
        </p:nvSpPr>
        <p:spPr>
          <a:xfrm>
            <a:off x="455995" y="620428"/>
            <a:ext cx="5541959" cy="403137"/>
          </a:xfrm>
          <a:prstGeom prst="rect">
            <a:avLst/>
          </a:prstGeom>
        </p:spPr>
        <p:txBody>
          <a:bodyPr wrap="square" lIns="0" tIns="0" rIns="0" bIns="0">
            <a:spAutoFit/>
          </a:bodyPr>
          <a:lstStyle>
            <a:lvl1pPr>
              <a:lnSpc>
                <a:spcPts val="3137"/>
              </a:lnSpc>
              <a:defRPr sz="2745"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3"/>
            <a:ext cx="4822952" cy="498799"/>
          </a:xfrm>
          <a:prstGeom prst="rect">
            <a:avLst/>
          </a:prstGeom>
        </p:spPr>
        <p:txBody>
          <a:bodyPr lIns="0" tIns="0" rIns="0" bIns="0"/>
          <a:lstStyle>
            <a:lvl1pPr marL="0" indent="0">
              <a:lnSpc>
                <a:spcPts val="1765"/>
              </a:lnSpc>
              <a:spcBef>
                <a:spcPts val="1176"/>
              </a:spcBef>
              <a:buNone/>
              <a:defRPr lang="en-US" sz="1372" b="0" kern="1200" spc="0" baseline="0" dirty="0">
                <a:solidFill>
                  <a:schemeClr val="tx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5" y="1922587"/>
            <a:ext cx="4822951" cy="287771"/>
          </a:xfrm>
          <a:prstGeom prst="rect">
            <a:avLst/>
          </a:prstGeo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a:t>
            </a:r>
          </a:p>
        </p:txBody>
      </p:sp>
      <p:sp>
        <p:nvSpPr>
          <p:cNvPr id="8" name="Picture Placeholder 7">
            <a:extLst>
              <a:ext uri="{FF2B5EF4-FFF2-40B4-BE49-F238E27FC236}">
                <a16:creationId xmlns:a16="http://schemas.microsoft.com/office/drawing/2014/main" id="{7193607F-5D7C-414A-BD66-EADF11B22CA7}"/>
              </a:ext>
            </a:extLst>
          </p:cNvPr>
          <p:cNvSpPr>
            <a:spLocks noGrp="1"/>
          </p:cNvSpPr>
          <p:nvPr>
            <p:ph type="pic" sz="quarter" idx="15" hasCustomPrompt="1"/>
          </p:nvPr>
        </p:nvSpPr>
        <p:spPr>
          <a:xfrm>
            <a:off x="6229842" y="3121485"/>
            <a:ext cx="5973053" cy="543185"/>
          </a:xfrm>
          <a:prstGeom prst="rect">
            <a:avLst/>
          </a:prstGeom>
        </p:spPr>
        <p:txBody>
          <a:bodyPr/>
          <a:lstStyle>
            <a:lvl1pPr algn="ctr">
              <a:defRPr>
                <a:solidFill>
                  <a:schemeClr val="tx1"/>
                </a:solidFill>
              </a:defRPr>
            </a:lvl1pPr>
          </a:lstStyle>
          <a:p>
            <a:r>
              <a:rPr lang="en-US"/>
              <a:t>Drop photo here</a:t>
            </a:r>
          </a:p>
        </p:txBody>
      </p:sp>
      <p:sp>
        <p:nvSpPr>
          <p:cNvPr id="13" name="Text Box 3">
            <a:extLst>
              <a:ext uri="{FF2B5EF4-FFF2-40B4-BE49-F238E27FC236}">
                <a16:creationId xmlns:a16="http://schemas.microsoft.com/office/drawing/2014/main" id="{9B6CD1B2-B033-3544-BC3C-77A135C65972}"/>
              </a:ext>
            </a:extLst>
          </p:cNvPr>
          <p:cNvSpPr txBox="1">
            <a:spLocks noChangeArrowheads="1"/>
          </p:cNvSpPr>
          <p:nvPr userDrawn="1"/>
        </p:nvSpPr>
        <p:spPr bwMode="blackWhite">
          <a:xfrm>
            <a:off x="454169" y="6455174"/>
            <a:ext cx="11306469" cy="2112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tx1"/>
                </a:solidFill>
                <a:cs typeface="Segoe UI" pitchFamily="34" charset="0"/>
              </a:rPr>
              <a:t>©Microsoft Corporation									                                                                                                                                             Azure </a:t>
            </a:r>
          </a:p>
        </p:txBody>
      </p:sp>
      <p:sp>
        <p:nvSpPr>
          <p:cNvPr id="16" name="Text Placeholder 4">
            <a:extLst>
              <a:ext uri="{FF2B5EF4-FFF2-40B4-BE49-F238E27FC236}">
                <a16:creationId xmlns:a16="http://schemas.microsoft.com/office/drawing/2014/main" id="{2B8FCD16-3426-8B48-803D-6B6E81EED213}"/>
              </a:ext>
            </a:extLst>
          </p:cNvPr>
          <p:cNvSpPr>
            <a:spLocks noGrp="1"/>
          </p:cNvSpPr>
          <p:nvPr>
            <p:ph type="body" sz="quarter" idx="42" hasCustomPrompt="1"/>
          </p:nvPr>
        </p:nvSpPr>
        <p:spPr>
          <a:xfrm>
            <a:off x="455995" y="2576676"/>
            <a:ext cx="4822951" cy="67467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7" name="Text Placeholder 4">
            <a:extLst>
              <a:ext uri="{FF2B5EF4-FFF2-40B4-BE49-F238E27FC236}">
                <a16:creationId xmlns:a16="http://schemas.microsoft.com/office/drawing/2014/main" id="{0D336736-F7E2-BA48-AD3E-B0037BAC6816}"/>
              </a:ext>
            </a:extLst>
          </p:cNvPr>
          <p:cNvSpPr>
            <a:spLocks noGrp="1"/>
          </p:cNvSpPr>
          <p:nvPr>
            <p:ph type="body" sz="quarter" idx="43" hasCustomPrompt="1"/>
          </p:nvPr>
        </p:nvSpPr>
        <p:spPr>
          <a:xfrm>
            <a:off x="455993" y="3429000"/>
            <a:ext cx="4822952" cy="498799"/>
          </a:xfrm>
          <a:prstGeom prst="rect">
            <a:avLst/>
          </a:prstGeom>
        </p:spPr>
        <p:txBody>
          <a:bodyPr lIns="0" tIns="0" rIns="0" bIns="0"/>
          <a:lstStyle>
            <a:lvl1pPr marL="0" indent="0">
              <a:lnSpc>
                <a:spcPts val="1765"/>
              </a:lnSpc>
              <a:spcBef>
                <a:spcPts val="1176"/>
              </a:spcBef>
              <a:buNone/>
              <a:defRPr lang="en-US" sz="1372" b="0" kern="1200" spc="0" baseline="0" dirty="0">
                <a:solidFill>
                  <a:schemeClr val="tx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a:p>
            <a:pPr lvl="1"/>
            <a:endParaRPr lang="en-US"/>
          </a:p>
        </p:txBody>
      </p:sp>
      <p:sp>
        <p:nvSpPr>
          <p:cNvPr id="18" name="Text Placeholder 4">
            <a:extLst>
              <a:ext uri="{FF2B5EF4-FFF2-40B4-BE49-F238E27FC236}">
                <a16:creationId xmlns:a16="http://schemas.microsoft.com/office/drawing/2014/main" id="{9FA36614-3522-794F-B70F-0659F06DAB3B}"/>
              </a:ext>
            </a:extLst>
          </p:cNvPr>
          <p:cNvSpPr>
            <a:spLocks noGrp="1"/>
          </p:cNvSpPr>
          <p:nvPr>
            <p:ph type="body" sz="quarter" idx="44" hasCustomPrompt="1"/>
          </p:nvPr>
        </p:nvSpPr>
        <p:spPr>
          <a:xfrm>
            <a:off x="455994" y="3639464"/>
            <a:ext cx="4822951" cy="67467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36218407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layout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55995"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sp>
        <p:nvSpPr>
          <p:cNvPr id="9" name="Text Placeholder 4"/>
          <p:cNvSpPr>
            <a:spLocks noGrp="1"/>
          </p:cNvSpPr>
          <p:nvPr>
            <p:ph type="body" sz="quarter" idx="12" hasCustomPrompt="1"/>
          </p:nvPr>
        </p:nvSpPr>
        <p:spPr>
          <a:xfrm>
            <a:off x="4300039"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sp>
        <p:nvSpPr>
          <p:cNvPr id="10" name="Text Placeholder 4"/>
          <p:cNvSpPr>
            <a:spLocks noGrp="1"/>
          </p:cNvSpPr>
          <p:nvPr>
            <p:ph type="body" sz="quarter" idx="13" hasCustomPrompt="1"/>
          </p:nvPr>
        </p:nvSpPr>
        <p:spPr>
          <a:xfrm>
            <a:off x="8144083"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r="-1"/>
          <a:stretch/>
        </p:blipFill>
        <p:spPr>
          <a:xfrm>
            <a:off x="8150360" y="2152783"/>
            <a:ext cx="3623053" cy="2589915"/>
          </a:xfrm>
          <a:prstGeom prst="rect">
            <a:avLst/>
          </a:prstGeom>
        </p:spPr>
      </p:pic>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25647" y="2152783"/>
            <a:ext cx="3648727" cy="2589915"/>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295368" y="2152781"/>
            <a:ext cx="3623052" cy="2589916"/>
          </a:xfrm>
          <a:prstGeom prst="rect">
            <a:avLst/>
          </a:prstGeom>
        </p:spPr>
      </p:pic>
      <p:sp>
        <p:nvSpPr>
          <p:cNvPr id="4" name="Picture Placeholder 3">
            <a:extLst>
              <a:ext uri="{FF2B5EF4-FFF2-40B4-BE49-F238E27FC236}">
                <a16:creationId xmlns:a16="http://schemas.microsoft.com/office/drawing/2014/main" id="{2717A0C5-B07A-A34B-9DBC-AEA2B456E25A}"/>
              </a:ext>
            </a:extLst>
          </p:cNvPr>
          <p:cNvSpPr>
            <a:spLocks noGrp="1"/>
          </p:cNvSpPr>
          <p:nvPr>
            <p:ph type="pic" sz="quarter" idx="14" hasCustomPrompt="1"/>
          </p:nvPr>
        </p:nvSpPr>
        <p:spPr>
          <a:xfrm>
            <a:off x="426424" y="3193694"/>
            <a:ext cx="3647951" cy="543185"/>
          </a:xfrm>
          <a:prstGeom prst="rect">
            <a:avLst/>
          </a:prstGeom>
        </p:spPr>
        <p:txBody>
          <a:bodyPr/>
          <a:lstStyle>
            <a:lvl1pPr algn="ctr">
              <a:defRPr>
                <a:solidFill>
                  <a:schemeClr val="tx1"/>
                </a:solidFill>
              </a:defRPr>
            </a:lvl1pPr>
          </a:lstStyle>
          <a:p>
            <a:r>
              <a:rPr lang="en-US"/>
              <a:t>Drop photo here</a:t>
            </a:r>
          </a:p>
        </p:txBody>
      </p:sp>
      <p:sp>
        <p:nvSpPr>
          <p:cNvPr id="7" name="Picture Placeholder 6">
            <a:extLst>
              <a:ext uri="{FF2B5EF4-FFF2-40B4-BE49-F238E27FC236}">
                <a16:creationId xmlns:a16="http://schemas.microsoft.com/office/drawing/2014/main" id="{F5287B92-3963-B94C-821F-3908B3544A42}"/>
              </a:ext>
            </a:extLst>
          </p:cNvPr>
          <p:cNvSpPr>
            <a:spLocks noGrp="1"/>
          </p:cNvSpPr>
          <p:nvPr>
            <p:ph type="pic" sz="quarter" idx="15" hasCustomPrompt="1"/>
          </p:nvPr>
        </p:nvSpPr>
        <p:spPr>
          <a:xfrm>
            <a:off x="4300039" y="3186832"/>
            <a:ext cx="3618381" cy="543185"/>
          </a:xfrm>
          <a:prstGeom prst="rect">
            <a:avLst/>
          </a:prstGeom>
        </p:spPr>
        <p:txBody>
          <a:bodyPr/>
          <a:lstStyle>
            <a:lvl1pPr algn="ctr">
              <a:defRPr>
                <a:solidFill>
                  <a:schemeClr val="tx1"/>
                </a:solidFill>
              </a:defRPr>
            </a:lvl1pPr>
          </a:lstStyle>
          <a:p>
            <a:r>
              <a:rPr lang="en-US"/>
              <a:t>Drop photo here</a:t>
            </a:r>
          </a:p>
        </p:txBody>
      </p:sp>
      <p:sp>
        <p:nvSpPr>
          <p:cNvPr id="11" name="Picture Placeholder 10">
            <a:extLst>
              <a:ext uri="{FF2B5EF4-FFF2-40B4-BE49-F238E27FC236}">
                <a16:creationId xmlns:a16="http://schemas.microsoft.com/office/drawing/2014/main" id="{1DC31788-B7D8-9D46-BE0A-6B7EED7110B6}"/>
              </a:ext>
            </a:extLst>
          </p:cNvPr>
          <p:cNvSpPr>
            <a:spLocks noGrp="1"/>
          </p:cNvSpPr>
          <p:nvPr>
            <p:ph type="pic" sz="quarter" idx="16" hasCustomPrompt="1"/>
          </p:nvPr>
        </p:nvSpPr>
        <p:spPr>
          <a:xfrm>
            <a:off x="8150308" y="3186832"/>
            <a:ext cx="3612156" cy="543185"/>
          </a:xfrm>
          <a:prstGeom prst="rect">
            <a:avLst/>
          </a:prstGeom>
        </p:spPr>
        <p:txBody>
          <a:bodyPr/>
          <a:lstStyle>
            <a:lvl1pPr algn="ctr">
              <a:defRPr>
                <a:solidFill>
                  <a:schemeClr val="tx1"/>
                </a:solidFill>
              </a:defRPr>
            </a:lvl1pPr>
          </a:lstStyle>
          <a:p>
            <a:r>
              <a:rPr lang="en-US"/>
              <a:t>Drop photo here</a:t>
            </a:r>
          </a:p>
        </p:txBody>
      </p:sp>
      <p:sp>
        <p:nvSpPr>
          <p:cNvPr id="20" name="Text Box 3">
            <a:extLst>
              <a:ext uri="{FF2B5EF4-FFF2-40B4-BE49-F238E27FC236}">
                <a16:creationId xmlns:a16="http://schemas.microsoft.com/office/drawing/2014/main" id="{F848FF14-9025-D34E-A47B-6D1957DCA63E}"/>
              </a:ext>
            </a:extLst>
          </p:cNvPr>
          <p:cNvSpPr txBox="1">
            <a:spLocks noChangeArrowheads="1"/>
          </p:cNvSpPr>
          <p:nvPr userDrawn="1"/>
        </p:nvSpPr>
        <p:spPr bwMode="blackWhite">
          <a:xfrm>
            <a:off x="454169" y="6455174"/>
            <a:ext cx="11306469" cy="2112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tx1"/>
                </a:solidFill>
                <a:cs typeface="Segoe UI" pitchFamily="34" charset="0"/>
              </a:rPr>
              <a:t>©Microsoft Corporation									                                                                                                                                             Azure </a:t>
            </a:r>
          </a:p>
        </p:txBody>
      </p:sp>
      <p:sp>
        <p:nvSpPr>
          <p:cNvPr id="22" name="Text Placeholder 4">
            <a:extLst>
              <a:ext uri="{FF2B5EF4-FFF2-40B4-BE49-F238E27FC236}">
                <a16:creationId xmlns:a16="http://schemas.microsoft.com/office/drawing/2014/main" id="{B97163EF-E7E8-4446-98C1-DF17E29E7379}"/>
              </a:ext>
            </a:extLst>
          </p:cNvPr>
          <p:cNvSpPr>
            <a:spLocks noGrp="1"/>
          </p:cNvSpPr>
          <p:nvPr>
            <p:ph type="body" sz="quarter" idx="42" hasCustomPrompt="1"/>
          </p:nvPr>
        </p:nvSpPr>
        <p:spPr>
          <a:xfrm>
            <a:off x="454169" y="5158174"/>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
        <p:nvSpPr>
          <p:cNvPr id="23" name="Text Placeholder 4">
            <a:extLst>
              <a:ext uri="{FF2B5EF4-FFF2-40B4-BE49-F238E27FC236}">
                <a16:creationId xmlns:a16="http://schemas.microsoft.com/office/drawing/2014/main" id="{8E57B78A-F25C-4D46-917C-E53FD3A557E0}"/>
              </a:ext>
            </a:extLst>
          </p:cNvPr>
          <p:cNvSpPr>
            <a:spLocks noGrp="1"/>
          </p:cNvSpPr>
          <p:nvPr>
            <p:ph type="body" sz="quarter" idx="43" hasCustomPrompt="1"/>
          </p:nvPr>
        </p:nvSpPr>
        <p:spPr>
          <a:xfrm>
            <a:off x="4302175" y="5158174"/>
            <a:ext cx="3616245"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
        <p:nvSpPr>
          <p:cNvPr id="24" name="Text Placeholder 4">
            <a:extLst>
              <a:ext uri="{FF2B5EF4-FFF2-40B4-BE49-F238E27FC236}">
                <a16:creationId xmlns:a16="http://schemas.microsoft.com/office/drawing/2014/main" id="{A1AA5291-B66D-8249-B809-BA15DD1EEA3E}"/>
              </a:ext>
            </a:extLst>
          </p:cNvPr>
          <p:cNvSpPr>
            <a:spLocks noGrp="1"/>
          </p:cNvSpPr>
          <p:nvPr>
            <p:ph type="body" sz="quarter" idx="44" hasCustomPrompt="1"/>
          </p:nvPr>
        </p:nvSpPr>
        <p:spPr>
          <a:xfrm>
            <a:off x="8150308" y="5158174"/>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Tree>
    <p:extLst>
      <p:ext uri="{BB962C8B-B14F-4D97-AF65-F5344CB8AC3E}">
        <p14:creationId xmlns:p14="http://schemas.microsoft.com/office/powerpoint/2010/main" val="13798671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vice layout 1">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922802"/>
            <a:ext cx="4758211" cy="603538"/>
          </a:xfrm>
          <a:prstGeom prst="rect">
            <a:avLst/>
          </a:prstGeo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59" y="3241731"/>
            <a:ext cx="5834041" cy="905308"/>
          </a:xfrm>
          <a:prstGeom prst="rect">
            <a:avLst/>
          </a:prstGeom>
        </p:spPr>
        <p:txBody>
          <a:bodyPr anchor="ctr" anchorCtr="0"/>
          <a:lstStyle>
            <a:lvl1pPr algn="ctr">
              <a:defRPr>
                <a:solidFill>
                  <a:schemeClr val="tx1"/>
                </a:solidFill>
              </a:defRPr>
            </a:lvl1pPr>
          </a:lstStyle>
          <a:p>
            <a:r>
              <a:rPr lang="en-US"/>
              <a:t>Drag picture to placeholder or click icon to add</a:t>
            </a:r>
          </a:p>
        </p:txBody>
      </p:sp>
      <p:sp>
        <p:nvSpPr>
          <p:cNvPr id="14" name="Text Box 3">
            <a:extLst>
              <a:ext uri="{FF2B5EF4-FFF2-40B4-BE49-F238E27FC236}">
                <a16:creationId xmlns:a16="http://schemas.microsoft.com/office/drawing/2014/main" id="{9732C163-B0E6-5B41-A1A7-C570F404A2CB}"/>
              </a:ext>
            </a:extLst>
          </p:cNvPr>
          <p:cNvSpPr txBox="1">
            <a:spLocks noChangeArrowheads="1"/>
          </p:cNvSpPr>
          <p:nvPr userDrawn="1"/>
        </p:nvSpPr>
        <p:spPr bwMode="blackWhite">
          <a:xfrm>
            <a:off x="454169" y="6455174"/>
            <a:ext cx="11306469" cy="2112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tx1"/>
                </a:solidFill>
                <a:cs typeface="Segoe UI" pitchFamily="34" charset="0"/>
              </a:rPr>
              <a:t>©Microsoft Corporation									                                                                                                                                             Azure </a:t>
            </a:r>
          </a:p>
        </p:txBody>
      </p:sp>
    </p:spTree>
    <p:extLst>
      <p:ext uri="{BB962C8B-B14F-4D97-AF65-F5344CB8AC3E}">
        <p14:creationId xmlns:p14="http://schemas.microsoft.com/office/powerpoint/2010/main" val="26207846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vice layout 2">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59" y="3241731"/>
            <a:ext cx="5834041" cy="905308"/>
          </a:xfrm>
          <a:prstGeom prst="rect">
            <a:avLst/>
          </a:prstGeom>
        </p:spPr>
        <p:txBody>
          <a:bodyPr anchor="ctr" anchorCtr="0"/>
          <a:lstStyle>
            <a:lvl1pPr algn="ctr">
              <a:defRPr>
                <a:solidFill>
                  <a:schemeClr val="tx1"/>
                </a:solidFill>
              </a:defRPr>
            </a:lvl1pPr>
          </a:lstStyle>
          <a:p>
            <a:r>
              <a:rPr lang="en-US"/>
              <a:t>Drag picture to placeholder or click icon to add</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2" y="2000739"/>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8" y="2000739"/>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17" name="Text Box 3">
            <a:extLst>
              <a:ext uri="{FF2B5EF4-FFF2-40B4-BE49-F238E27FC236}">
                <a16:creationId xmlns:a16="http://schemas.microsoft.com/office/drawing/2014/main" id="{E9958694-2D93-5A49-BF9C-C2FD1753BAA3}"/>
              </a:ext>
            </a:extLst>
          </p:cNvPr>
          <p:cNvSpPr txBox="1">
            <a:spLocks noChangeArrowheads="1"/>
          </p:cNvSpPr>
          <p:nvPr userDrawn="1"/>
        </p:nvSpPr>
        <p:spPr bwMode="blackWhite">
          <a:xfrm>
            <a:off x="454169" y="6455174"/>
            <a:ext cx="11306469" cy="2112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tx1"/>
                </a:solidFill>
                <a:cs typeface="Segoe UI" pitchFamily="34" charset="0"/>
              </a:rPr>
              <a:t>©Microsoft Corporation									                                                                                                                                             Azure </a:t>
            </a:r>
          </a:p>
        </p:txBody>
      </p:sp>
      <p:sp>
        <p:nvSpPr>
          <p:cNvPr id="18" name="Text Placeholder 4">
            <a:extLst>
              <a:ext uri="{FF2B5EF4-FFF2-40B4-BE49-F238E27FC236}">
                <a16:creationId xmlns:a16="http://schemas.microsoft.com/office/drawing/2014/main" id="{02963930-27DC-A146-BED0-307A0CE5F43A}"/>
              </a:ext>
            </a:extLst>
          </p:cNvPr>
          <p:cNvSpPr>
            <a:spLocks noGrp="1"/>
          </p:cNvSpPr>
          <p:nvPr>
            <p:ph type="body" sz="quarter" idx="42" hasCustomPrompt="1"/>
          </p:nvPr>
        </p:nvSpPr>
        <p:spPr>
          <a:xfrm>
            <a:off x="454170" y="2452757"/>
            <a:ext cx="1693247"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9" name="Text Placeholder 4">
            <a:extLst>
              <a:ext uri="{FF2B5EF4-FFF2-40B4-BE49-F238E27FC236}">
                <a16:creationId xmlns:a16="http://schemas.microsoft.com/office/drawing/2014/main" id="{8EE99189-A4FF-8C44-809C-285F33AF913B}"/>
              </a:ext>
            </a:extLst>
          </p:cNvPr>
          <p:cNvSpPr>
            <a:spLocks noGrp="1"/>
          </p:cNvSpPr>
          <p:nvPr>
            <p:ph type="body" sz="quarter" idx="43" hasCustomPrompt="1"/>
          </p:nvPr>
        </p:nvSpPr>
        <p:spPr>
          <a:xfrm>
            <a:off x="2385530" y="2452757"/>
            <a:ext cx="1693247"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25842459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vice layout 3">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84249" y="486947"/>
            <a:ext cx="10869930" cy="6371053"/>
          </a:xfrm>
          <a:prstGeom prst="rect">
            <a:avLst/>
          </a:prstGeom>
        </p:spPr>
      </p:pic>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3490037"/>
            <a:ext cx="7678751" cy="543185"/>
          </a:xfrm>
          <a:prstGeom prst="rect">
            <a:avLst/>
          </a:prstGeom>
        </p:spPr>
        <p:txBody>
          <a:bodyPr anchor="ctr" anchorCtr="0"/>
          <a:lstStyle>
            <a:lvl1pPr algn="ctr">
              <a:defRPr>
                <a:solidFill>
                  <a:schemeClr val="tx1"/>
                </a:solidFill>
              </a:defRPr>
            </a:lvl1pPr>
          </a:lstStyle>
          <a:p>
            <a:r>
              <a:rPr lang="en-US"/>
              <a:t>Drag picture to placeholder or click icon to add</a:t>
            </a:r>
          </a:p>
        </p:txBody>
      </p:sp>
      <p:sp>
        <p:nvSpPr>
          <p:cNvPr id="12" name="Text Box 3">
            <a:extLst>
              <a:ext uri="{FF2B5EF4-FFF2-40B4-BE49-F238E27FC236}">
                <a16:creationId xmlns:a16="http://schemas.microsoft.com/office/drawing/2014/main" id="{A8F5F40B-56C9-1D43-9521-8583515F1C5D}"/>
              </a:ext>
            </a:extLst>
          </p:cNvPr>
          <p:cNvSpPr txBox="1">
            <a:spLocks noChangeArrowheads="1"/>
          </p:cNvSpPr>
          <p:nvPr userDrawn="1"/>
        </p:nvSpPr>
        <p:spPr bwMode="blackWhite">
          <a:xfrm>
            <a:off x="454169" y="6455174"/>
            <a:ext cx="11306469" cy="2112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tx1"/>
                </a:solidFill>
                <a:cs typeface="Segoe UI" pitchFamily="34" charset="0"/>
              </a:rPr>
              <a:t>©Microsoft Corporation									                                                                                                                                             Azure </a:t>
            </a:r>
          </a:p>
        </p:txBody>
      </p:sp>
    </p:spTree>
    <p:extLst>
      <p:ext uri="{BB962C8B-B14F-4D97-AF65-F5344CB8AC3E}">
        <p14:creationId xmlns:p14="http://schemas.microsoft.com/office/powerpoint/2010/main" val="34193243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layout">
    <p:bg>
      <p:bgRef idx="1001">
        <a:schemeClr val="bg1"/>
      </p:bgRef>
    </p:bg>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1950780"/>
            <a:ext cx="3618377" cy="3534843"/>
          </a:xfrm>
          <a:prstGeom prst="rect">
            <a:avLst/>
          </a:prstGeom>
        </p:spPr>
        <p:txBody>
          <a:bodyPr anchor="ctr">
            <a:noAutofit/>
          </a:bodyPr>
          <a:lstStyle>
            <a:lvl1pPr marL="0" indent="0" algn="ctr">
              <a:buNone/>
              <a:defRPr sz="2353">
                <a:solidFill>
                  <a:schemeClr val="tx1"/>
                </a:solidFill>
              </a:defRPr>
            </a:lvl1pPr>
          </a:lstStyle>
          <a:p>
            <a:r>
              <a:rPr lang="en-US"/>
              <a:t>Click icon to add chart</a:t>
            </a:r>
          </a:p>
        </p:txBody>
      </p:sp>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55992" y="5857162"/>
            <a:ext cx="3618381" cy="301770"/>
          </a:xfrm>
          <a:prstGeom prst="rect">
            <a:avLst/>
          </a:prstGeom>
        </p:spPr>
        <p:txBody>
          <a:bodyPr lIns="0" tIns="0" rIns="0" bIns="0"/>
          <a:lstStyle>
            <a:lvl1pPr marL="0" indent="0">
              <a:lnSpc>
                <a:spcPts val="1176"/>
              </a:lnSpc>
              <a:spcBef>
                <a:spcPts val="882"/>
              </a:spcBef>
              <a:buFont typeface="Arial" panose="020B0604020202020204" pitchFamily="34" charset="0"/>
              <a:buNone/>
              <a:defRPr sz="980" b="0" i="0" spc="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2" y="5857162"/>
            <a:ext cx="3607487" cy="301770"/>
          </a:xfrm>
          <a:prstGeom prst="rect">
            <a:avLst/>
          </a:prstGeo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1950780"/>
            <a:ext cx="3607487" cy="3534843"/>
          </a:xfrm>
          <a:prstGeom prst="rect">
            <a:avLst/>
          </a:prstGeom>
        </p:spPr>
        <p:txBody>
          <a:bodyPr anchor="ctr">
            <a:noAutofit/>
          </a:bodyPr>
          <a:lstStyle>
            <a:lvl1pPr marL="0" indent="0" algn="ctr">
              <a:buNone/>
              <a:defRPr sz="2353">
                <a:solidFill>
                  <a:schemeClr val="tx1"/>
                </a:solidFill>
              </a:defRPr>
            </a:lvl1pPr>
          </a:lstStyle>
          <a:p>
            <a:r>
              <a:rPr lang="en-US"/>
              <a:t>Click icon to add chart</a:t>
            </a:r>
          </a:p>
        </p:txBody>
      </p:sp>
      <p:sp>
        <p:nvSpPr>
          <p:cNvPr id="21" name="Chart Placeholder 6"/>
          <p:cNvSpPr>
            <a:spLocks noGrp="1"/>
          </p:cNvSpPr>
          <p:nvPr>
            <p:ph type="chart" sz="quarter" idx="23"/>
          </p:nvPr>
        </p:nvSpPr>
        <p:spPr>
          <a:xfrm>
            <a:off x="8139412" y="1950780"/>
            <a:ext cx="3623051" cy="3534843"/>
          </a:xfrm>
          <a:prstGeom prst="rect">
            <a:avLst/>
          </a:prstGeom>
        </p:spPr>
        <p:txBody>
          <a:bodyPr anchor="ctr">
            <a:noAutofit/>
          </a:bodyPr>
          <a:lstStyle>
            <a:lvl1pPr marL="0" indent="0" algn="ctr">
              <a:buNone/>
              <a:defRPr sz="2353">
                <a:solidFill>
                  <a:schemeClr val="tx1"/>
                </a:solidFill>
              </a:defRPr>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1"/>
            <a:ext cx="3629278" cy="241415"/>
          </a:xfrm>
          <a:prstGeom prst="rect">
            <a:avLst/>
          </a:prstGeo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1"/>
            <a:ext cx="3629278" cy="241415"/>
          </a:xfrm>
          <a:prstGeom prst="rect">
            <a:avLst/>
          </a:prstGeo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3" y="5670381"/>
            <a:ext cx="3629278" cy="241415"/>
          </a:xfrm>
          <a:prstGeom prst="rect">
            <a:avLst/>
          </a:prstGeo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3" y="5857162"/>
            <a:ext cx="3607487" cy="301770"/>
          </a:xfrm>
          <a:prstGeom prst="rect">
            <a:avLst/>
          </a:prstGeo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9" name="Text Box 3">
            <a:extLst>
              <a:ext uri="{FF2B5EF4-FFF2-40B4-BE49-F238E27FC236}">
                <a16:creationId xmlns:a16="http://schemas.microsoft.com/office/drawing/2014/main" id="{DD3304D6-24AF-6742-A22C-8D78DC39B073}"/>
              </a:ext>
            </a:extLst>
          </p:cNvPr>
          <p:cNvSpPr txBox="1">
            <a:spLocks noChangeArrowheads="1"/>
          </p:cNvSpPr>
          <p:nvPr userDrawn="1"/>
        </p:nvSpPr>
        <p:spPr bwMode="blackWhite">
          <a:xfrm>
            <a:off x="454169" y="6455174"/>
            <a:ext cx="11306469" cy="2112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tx1"/>
                </a:solidFill>
                <a:cs typeface="Segoe UI" pitchFamily="34" charset="0"/>
              </a:rPr>
              <a:t>©Microsoft Corporation									                                                                                                                                             Azure </a:t>
            </a:r>
          </a:p>
        </p:txBody>
      </p:sp>
    </p:spTree>
    <p:extLst>
      <p:ext uri="{BB962C8B-B14F-4D97-AF65-F5344CB8AC3E}">
        <p14:creationId xmlns:p14="http://schemas.microsoft.com/office/powerpoint/2010/main" val="42151620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able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5" y="3926635"/>
            <a:ext cx="11306469" cy="543185"/>
          </a:xfrm>
          <a:prstGeom prst="rect">
            <a:avLst/>
          </a:prstGeom>
        </p:spPr>
        <p:txBody>
          <a:bodyPr anchor="ctr" anchorCtr="0"/>
          <a:lstStyle>
            <a:lvl1pPr algn="ctr">
              <a:defRPr>
                <a:solidFill>
                  <a:schemeClr val="tx1"/>
                </a:solidFill>
              </a:defRPr>
            </a:lvl1pPr>
          </a:lstStyle>
          <a:p>
            <a:r>
              <a:rPr lang="en-US"/>
              <a:t>Click icon to add table</a:t>
            </a:r>
          </a:p>
        </p:txBody>
      </p:sp>
      <p:sp>
        <p:nvSpPr>
          <p:cNvPr id="10" name="Text Box 3">
            <a:extLst>
              <a:ext uri="{FF2B5EF4-FFF2-40B4-BE49-F238E27FC236}">
                <a16:creationId xmlns:a16="http://schemas.microsoft.com/office/drawing/2014/main" id="{AD9F5927-827C-2E4D-8781-07CF39C27494}"/>
              </a:ext>
            </a:extLst>
          </p:cNvPr>
          <p:cNvSpPr txBox="1">
            <a:spLocks noChangeArrowheads="1"/>
          </p:cNvSpPr>
          <p:nvPr userDrawn="1"/>
        </p:nvSpPr>
        <p:spPr bwMode="blackWhite">
          <a:xfrm>
            <a:off x="454169" y="6455174"/>
            <a:ext cx="11306469" cy="2112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tx1"/>
                </a:solidFill>
                <a:cs typeface="Segoe UI" pitchFamily="34" charset="0"/>
              </a:rPr>
              <a:t>©Microsoft Corporation									                                                                                                                                             Azure </a:t>
            </a:r>
          </a:p>
        </p:txBody>
      </p:sp>
    </p:spTree>
    <p:extLst>
      <p:ext uri="{BB962C8B-B14F-4D97-AF65-F5344CB8AC3E}">
        <p14:creationId xmlns:p14="http://schemas.microsoft.com/office/powerpoint/2010/main" val="19399711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
        <p:nvSpPr>
          <p:cNvPr id="11" name="Title 1">
            <a:extLst>
              <a:ext uri="{FF2B5EF4-FFF2-40B4-BE49-F238E27FC236}">
                <a16:creationId xmlns:a16="http://schemas.microsoft.com/office/drawing/2014/main" id="{302B9254-503D-8F44-9D4B-18675DFDE809}"/>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bg2"/>
                </a:solidFill>
              </a:defRPr>
            </a:lvl1pPr>
          </a:lstStyle>
          <a:p>
            <a:r>
              <a:rPr lang="en-US"/>
              <a:t>Azure presentation title </a:t>
            </a:r>
            <a:br>
              <a:rPr lang="en-US"/>
            </a:br>
            <a:r>
              <a:rPr lang="en-US"/>
              <a:t>or event name</a:t>
            </a:r>
          </a:p>
        </p:txBody>
      </p:sp>
      <p:sp>
        <p:nvSpPr>
          <p:cNvPr id="12" name="Text Placeholder 10">
            <a:extLst>
              <a:ext uri="{FF2B5EF4-FFF2-40B4-BE49-F238E27FC236}">
                <a16:creationId xmlns:a16="http://schemas.microsoft.com/office/drawing/2014/main" id="{2D6C119F-8C39-DF40-90FE-09B7E3ECDBE0}"/>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chemeClr val="bg2"/>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125328974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slide 1">
    <p:bg>
      <p:bgPr>
        <a:solidFill>
          <a:schemeClr val="tx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prstGeom prst="rect">
            <a:avLst/>
          </a:prstGeo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170" y="439310"/>
            <a:ext cx="1335673" cy="190278"/>
          </a:xfrm>
          <a:prstGeom prst="rect">
            <a:avLst/>
          </a:prstGeom>
        </p:spPr>
      </p:pic>
      <p:sp>
        <p:nvSpPr>
          <p:cNvPr id="6" name="Text Box 3">
            <a:extLst>
              <a:ext uri="{FF2B5EF4-FFF2-40B4-BE49-F238E27FC236}">
                <a16:creationId xmlns:a16="http://schemas.microsoft.com/office/drawing/2014/main" id="{4071864E-755E-AD40-A80D-10E454980F16}"/>
              </a:ext>
            </a:extLst>
          </p:cNvPr>
          <p:cNvSpPr txBox="1">
            <a:spLocks noChangeArrowheads="1"/>
          </p:cNvSpPr>
          <p:nvPr userDrawn="1"/>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3756493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losing slide 2">
    <p:bg>
      <p:bgPr>
        <a:solidFill>
          <a:srgbClr val="000000"/>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prstGeom prst="rect">
            <a:avLst/>
          </a:prstGeo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sp>
        <p:nvSpPr>
          <p:cNvPr id="5" name="Text Box 3">
            <a:extLst>
              <a:ext uri="{FF2B5EF4-FFF2-40B4-BE49-F238E27FC236}">
                <a16:creationId xmlns:a16="http://schemas.microsoft.com/office/drawing/2014/main" id="{0AFD6FAE-B215-4CF5-A1C7-AE7803BB4E41}"/>
              </a:ext>
            </a:extLst>
          </p:cNvPr>
          <p:cNvSpPr txBox="1">
            <a:spLocks noChangeArrowheads="1"/>
          </p:cNvSpPr>
          <p:nvPr userDrawn="1"/>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170" y="439310"/>
            <a:ext cx="1335673" cy="190278"/>
          </a:xfrm>
          <a:prstGeom prst="rect">
            <a:avLst/>
          </a:prstGeom>
        </p:spPr>
      </p:pic>
    </p:spTree>
    <p:extLst>
      <p:ext uri="{BB962C8B-B14F-4D97-AF65-F5344CB8AC3E}">
        <p14:creationId xmlns:p14="http://schemas.microsoft.com/office/powerpoint/2010/main" val="33385620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4" y="6401594"/>
            <a:ext cx="366667" cy="365125"/>
          </a:xfr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330195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strike="noStrike">
                <a:solidFill>
                  <a:schemeClr val="bg1"/>
                </a:solidFill>
              </a:defRPr>
            </a:lvl1pPr>
          </a:lstStyle>
          <a:p>
            <a:r>
              <a:rPr lang="en-US"/>
              <a:t>Title</a:t>
            </a:r>
          </a:p>
        </p:txBody>
      </p:sp>
      <p:sp>
        <p:nvSpPr>
          <p:cNvPr id="8" name="Text Box 3">
            <a:extLst>
              <a:ext uri="{FF2B5EF4-FFF2-40B4-BE49-F238E27FC236}">
                <a16:creationId xmlns:a16="http://schemas.microsoft.com/office/drawing/2014/main" id="{3F1DAFF6-F27C-B74D-96EC-43A1B70AA064}"/>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292065107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553824" y="547296"/>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8"/>
            <a:ext cx="5545182" cy="5531464"/>
          </a:xfrm>
          <a:prstGeom prst="rect">
            <a:avLst/>
          </a:prstGeom>
        </p:spPr>
      </p:pic>
    </p:spTree>
    <p:extLst>
      <p:ext uri="{BB962C8B-B14F-4D97-AF65-F5344CB8AC3E}">
        <p14:creationId xmlns:p14="http://schemas.microsoft.com/office/powerpoint/2010/main" val="1628566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Dark-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820" y="2002636"/>
            <a:ext cx="6983226" cy="2852737"/>
          </a:xfrm>
        </p:spPr>
        <p:txBody>
          <a:bodyPr anchor="ctr"/>
          <a:lstStyle>
            <a:lvl1pPr>
              <a:defRPr sz="3600">
                <a:solidFill>
                  <a:schemeClr val="accent3"/>
                </a:solidFill>
              </a:defRPr>
            </a:lvl1pPr>
          </a:lstStyle>
          <a:p>
            <a:r>
              <a:rPr lang="en-US"/>
              <a:t>Click to edit Master title style</a:t>
            </a:r>
          </a:p>
        </p:txBody>
      </p:sp>
      <p:pic>
        <p:nvPicPr>
          <p:cNvPr id="3" name="Graphic 2">
            <a:extLst>
              <a:ext uri="{FF2B5EF4-FFF2-40B4-BE49-F238E27FC236}">
                <a16:creationId xmlns:a16="http://schemas.microsoft.com/office/drawing/2014/main" id="{2A948CE4-0647-41F6-9B26-E3F7409C3BA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53451" y="0"/>
            <a:ext cx="4538552" cy="4576268"/>
          </a:xfrm>
          <a:prstGeom prst="rect">
            <a:avLst/>
          </a:prstGeom>
        </p:spPr>
      </p:pic>
    </p:spTree>
    <p:extLst>
      <p:ext uri="{BB962C8B-B14F-4D97-AF65-F5344CB8AC3E}">
        <p14:creationId xmlns:p14="http://schemas.microsoft.com/office/powerpoint/2010/main" val="414949386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Dark-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73769" y="2002634"/>
            <a:ext cx="6070778" cy="2852737"/>
          </a:xfrm>
        </p:spPr>
        <p:txBody>
          <a:bodyPr anchor="ctr"/>
          <a:lstStyle>
            <a:lvl1pPr>
              <a:defRPr sz="3600">
                <a:solidFill>
                  <a:schemeClr val="accent3"/>
                </a:solidFill>
              </a:defRPr>
            </a:lvl1pPr>
          </a:lstStyle>
          <a:p>
            <a:r>
              <a:rPr lang="en-US"/>
              <a:t>Click to edit Master title style</a:t>
            </a:r>
          </a:p>
        </p:txBody>
      </p:sp>
      <p:grpSp>
        <p:nvGrpSpPr>
          <p:cNvPr id="380" name="Group 379">
            <a:extLst>
              <a:ext uri="{FF2B5EF4-FFF2-40B4-BE49-F238E27FC236}">
                <a16:creationId xmlns:a16="http://schemas.microsoft.com/office/drawing/2014/main" id="{7E49B46A-22C2-4AC1-AD1F-36F9D8D0C8B0}"/>
              </a:ext>
            </a:extLst>
          </p:cNvPr>
          <p:cNvGrpSpPr/>
          <p:nvPr userDrawn="1"/>
        </p:nvGrpSpPr>
        <p:grpSpPr>
          <a:xfrm>
            <a:off x="0" y="1912215"/>
            <a:ext cx="4958052" cy="4945786"/>
            <a:chOff x="-6227879" y="0"/>
            <a:chExt cx="6857422" cy="6857422"/>
          </a:xfrm>
        </p:grpSpPr>
        <p:sp>
          <p:nvSpPr>
            <p:cNvPr id="5" name="Freeform: Shape 4">
              <a:extLst>
                <a:ext uri="{FF2B5EF4-FFF2-40B4-BE49-F238E27FC236}">
                  <a16:creationId xmlns:a16="http://schemas.microsoft.com/office/drawing/2014/main" id="{AECF1235-FD31-411D-A9E9-16C95572DA7F}"/>
                </a:ext>
              </a:extLst>
            </p:cNvPr>
            <p:cNvSpPr/>
            <p:nvPr/>
          </p:nvSpPr>
          <p:spPr>
            <a:xfrm>
              <a:off x="-6227879"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6" name="Freeform: Shape 5">
              <a:extLst>
                <a:ext uri="{FF2B5EF4-FFF2-40B4-BE49-F238E27FC236}">
                  <a16:creationId xmlns:a16="http://schemas.microsoft.com/office/drawing/2014/main" id="{154B3451-C9C6-4E3D-8807-628F8074E630}"/>
                </a:ext>
              </a:extLst>
            </p:cNvPr>
            <p:cNvSpPr/>
            <p:nvPr/>
          </p:nvSpPr>
          <p:spPr>
            <a:xfrm>
              <a:off x="-6227879"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7" name="Freeform: Shape 6">
              <a:extLst>
                <a:ext uri="{FF2B5EF4-FFF2-40B4-BE49-F238E27FC236}">
                  <a16:creationId xmlns:a16="http://schemas.microsoft.com/office/drawing/2014/main" id="{69D79BD6-6E0D-42A8-AA89-BE4F7248DD23}"/>
                </a:ext>
              </a:extLst>
            </p:cNvPr>
            <p:cNvSpPr/>
            <p:nvPr/>
          </p:nvSpPr>
          <p:spPr>
            <a:xfrm>
              <a:off x="-4820329"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8B3A2827-ECE1-424D-86A8-78C773D37EC6}"/>
                </a:ext>
              </a:extLst>
            </p:cNvPr>
            <p:cNvSpPr/>
            <p:nvPr/>
          </p:nvSpPr>
          <p:spPr>
            <a:xfrm>
              <a:off x="-4820329"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14F9FFA4-E2C5-4C0D-B429-BDABDD0E2246}"/>
                </a:ext>
              </a:extLst>
            </p:cNvPr>
            <p:cNvSpPr/>
            <p:nvPr/>
          </p:nvSpPr>
          <p:spPr>
            <a:xfrm>
              <a:off x="-3412778"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1C752D51-6B44-4AE9-92D6-74F0E7591D1C}"/>
                </a:ext>
              </a:extLst>
            </p:cNvPr>
            <p:cNvSpPr/>
            <p:nvPr/>
          </p:nvSpPr>
          <p:spPr>
            <a:xfrm>
              <a:off x="-3412778"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98472D37-C4D8-408D-A04D-81A0D4EF9F99}"/>
                </a:ext>
              </a:extLst>
            </p:cNvPr>
            <p:cNvSpPr/>
            <p:nvPr/>
          </p:nvSpPr>
          <p:spPr>
            <a:xfrm>
              <a:off x="-2005228"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91CB739F-7EB7-4846-8B51-F8920B7CF63B}"/>
                </a:ext>
              </a:extLst>
            </p:cNvPr>
            <p:cNvSpPr/>
            <p:nvPr/>
          </p:nvSpPr>
          <p:spPr>
            <a:xfrm>
              <a:off x="-2005228"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643152E-D9DB-4D48-8B74-27DEE2243BE1}"/>
                </a:ext>
              </a:extLst>
            </p:cNvPr>
            <p:cNvSpPr/>
            <p:nvPr/>
          </p:nvSpPr>
          <p:spPr>
            <a:xfrm>
              <a:off x="-597678" y="0"/>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630715E3-2197-4DFD-A00A-7B762ED6856D}"/>
                </a:ext>
              </a:extLst>
            </p:cNvPr>
            <p:cNvSpPr/>
            <p:nvPr/>
          </p:nvSpPr>
          <p:spPr>
            <a:xfrm>
              <a:off x="-597678" y="0"/>
              <a:ext cx="1227221" cy="1227221"/>
            </a:xfrm>
            <a:custGeom>
              <a:avLst/>
              <a:gdLst>
                <a:gd name="connsiteX0" fmla="*/ 1227221 w 1227221"/>
                <a:gd name="connsiteY0" fmla="*/ 613611 h 1227221"/>
                <a:gd name="connsiteX1" fmla="*/ 613610 w 1227221"/>
                <a:gd name="connsiteY1" fmla="*/ 1227221 h 1227221"/>
                <a:gd name="connsiteX2" fmla="*/ 0 w 1227221"/>
                <a:gd name="connsiteY2" fmla="*/ 613611 h 1227221"/>
                <a:gd name="connsiteX3" fmla="*/ 613610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0" y="1227221"/>
                  </a:cubicBezTo>
                  <a:cubicBezTo>
                    <a:pt x="274723" y="1227221"/>
                    <a:pt x="0" y="952498"/>
                    <a:pt x="0" y="613611"/>
                  </a:cubicBezTo>
                  <a:cubicBezTo>
                    <a:pt x="0" y="274723"/>
                    <a:pt x="274723" y="0"/>
                    <a:pt x="613610" y="0"/>
                  </a:cubicBezTo>
                  <a:cubicBezTo>
                    <a:pt x="952498" y="0"/>
                    <a:pt x="1227221" y="274723"/>
                    <a:pt x="1227221" y="613611"/>
                  </a:cubicBezTo>
                  <a:close/>
                </a:path>
              </a:pathLst>
            </a:custGeom>
            <a:solidFill>
              <a:srgbClr val="0078D4"/>
            </a:solidFill>
            <a:ln w="7219"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D52BA8B6-7A7D-4BB6-BCD5-B4691D8FC673}"/>
                </a:ext>
              </a:extLst>
            </p:cNvPr>
            <p:cNvSpPr/>
            <p:nvPr/>
          </p:nvSpPr>
          <p:spPr>
            <a:xfrm>
              <a:off x="-6227879"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9B2D0F37-8CF0-493E-BDA2-7F6502179636}"/>
                </a:ext>
              </a:extLst>
            </p:cNvPr>
            <p:cNvSpPr/>
            <p:nvPr/>
          </p:nvSpPr>
          <p:spPr>
            <a:xfrm>
              <a:off x="-6227879"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2983"/>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60135A3-D45D-414B-A102-17DBC03EF050}"/>
                </a:ext>
              </a:extLst>
            </p:cNvPr>
            <p:cNvSpPr/>
            <p:nvPr/>
          </p:nvSpPr>
          <p:spPr>
            <a:xfrm>
              <a:off x="-4820329"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6972B81C-E47E-4490-9C6F-FE065A8204F1}"/>
                </a:ext>
              </a:extLst>
            </p:cNvPr>
            <p:cNvSpPr/>
            <p:nvPr/>
          </p:nvSpPr>
          <p:spPr>
            <a:xfrm>
              <a:off x="-4820329"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3D29C863-36EB-4156-AFD5-9203B1D9EFAC}"/>
                </a:ext>
              </a:extLst>
            </p:cNvPr>
            <p:cNvSpPr/>
            <p:nvPr/>
          </p:nvSpPr>
          <p:spPr>
            <a:xfrm>
              <a:off x="-3412778"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36D4729C-D247-46E9-8C9C-FCE0C0A0C65B}"/>
                </a:ext>
              </a:extLst>
            </p:cNvPr>
            <p:cNvSpPr/>
            <p:nvPr/>
          </p:nvSpPr>
          <p:spPr>
            <a:xfrm>
              <a:off x="-3412778"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9976A526-C529-4988-B2CF-F2AB9548570D}"/>
                </a:ext>
              </a:extLst>
            </p:cNvPr>
            <p:cNvSpPr/>
            <p:nvPr/>
          </p:nvSpPr>
          <p:spPr>
            <a:xfrm>
              <a:off x="-2005228"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2" name="Freeform: Shape 21">
              <a:extLst>
                <a:ext uri="{FF2B5EF4-FFF2-40B4-BE49-F238E27FC236}">
                  <a16:creationId xmlns:a16="http://schemas.microsoft.com/office/drawing/2014/main" id="{85062E70-AD5F-4EFC-B0D8-0C9095F4B18A}"/>
                </a:ext>
              </a:extLst>
            </p:cNvPr>
            <p:cNvSpPr/>
            <p:nvPr/>
          </p:nvSpPr>
          <p:spPr>
            <a:xfrm>
              <a:off x="-2005228" y="1407550"/>
              <a:ext cx="1227221" cy="1227221"/>
            </a:xfrm>
            <a:custGeom>
              <a:avLst/>
              <a:gdLst>
                <a:gd name="connsiteX0" fmla="*/ 1227221 w 1227221"/>
                <a:gd name="connsiteY0" fmla="*/ 613611 h 1227221"/>
                <a:gd name="connsiteX1" fmla="*/ 613611 w 1227221"/>
                <a:gd name="connsiteY1" fmla="*/ 1227221 h 1227221"/>
                <a:gd name="connsiteX2" fmla="*/ 0 w 1227221"/>
                <a:gd name="connsiteY2" fmla="*/ 613611 h 1227221"/>
                <a:gd name="connsiteX3" fmla="*/ 613611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1" y="1227221"/>
                  </a:cubicBezTo>
                  <a:cubicBezTo>
                    <a:pt x="274723" y="1227221"/>
                    <a:pt x="0" y="952498"/>
                    <a:pt x="0" y="613611"/>
                  </a:cubicBezTo>
                  <a:cubicBezTo>
                    <a:pt x="0" y="274723"/>
                    <a:pt x="274723" y="0"/>
                    <a:pt x="613611" y="0"/>
                  </a:cubicBezTo>
                  <a:cubicBezTo>
                    <a:pt x="952498" y="0"/>
                    <a:pt x="1227221" y="274723"/>
                    <a:pt x="1227221" y="613611"/>
                  </a:cubicBezTo>
                  <a:close/>
                </a:path>
              </a:pathLst>
            </a:custGeom>
            <a:solidFill>
              <a:srgbClr val="0078D4"/>
            </a:solidFill>
            <a:ln w="7219" cap="flat">
              <a:noFill/>
              <a:prstDash val="solid"/>
              <a:miter/>
            </a:ln>
          </p:spPr>
          <p:txBody>
            <a:bodyPr rtlCol="0" anchor="ctr"/>
            <a:lstStyle/>
            <a:p>
              <a:endParaRPr lang="en-US" sz="1800"/>
            </a:p>
          </p:txBody>
        </p:sp>
        <p:sp>
          <p:nvSpPr>
            <p:cNvPr id="23" name="Freeform: Shape 22">
              <a:extLst>
                <a:ext uri="{FF2B5EF4-FFF2-40B4-BE49-F238E27FC236}">
                  <a16:creationId xmlns:a16="http://schemas.microsoft.com/office/drawing/2014/main" id="{663C171D-686E-4239-B071-B91E8141B69D}"/>
                </a:ext>
              </a:extLst>
            </p:cNvPr>
            <p:cNvSpPr/>
            <p:nvPr/>
          </p:nvSpPr>
          <p:spPr>
            <a:xfrm>
              <a:off x="-597678" y="1407550"/>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4" name="Freeform: Shape 23">
              <a:extLst>
                <a:ext uri="{FF2B5EF4-FFF2-40B4-BE49-F238E27FC236}">
                  <a16:creationId xmlns:a16="http://schemas.microsoft.com/office/drawing/2014/main" id="{41182ED5-7747-4EB6-B778-EECAF850F6D3}"/>
                </a:ext>
              </a:extLst>
            </p:cNvPr>
            <p:cNvSpPr/>
            <p:nvPr/>
          </p:nvSpPr>
          <p:spPr>
            <a:xfrm>
              <a:off x="-597678"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5" name="Freeform: Shape 24">
              <a:extLst>
                <a:ext uri="{FF2B5EF4-FFF2-40B4-BE49-F238E27FC236}">
                  <a16:creationId xmlns:a16="http://schemas.microsoft.com/office/drawing/2014/main" id="{55E200E7-E0FC-4E98-9D58-8823BCC3D47B}"/>
                </a:ext>
              </a:extLst>
            </p:cNvPr>
            <p:cNvSpPr/>
            <p:nvPr/>
          </p:nvSpPr>
          <p:spPr>
            <a:xfrm>
              <a:off x="-6227879"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6" name="Freeform: Shape 25">
              <a:extLst>
                <a:ext uri="{FF2B5EF4-FFF2-40B4-BE49-F238E27FC236}">
                  <a16:creationId xmlns:a16="http://schemas.microsoft.com/office/drawing/2014/main" id="{E7CD5125-01C4-4318-A36F-F11FE426FF77}"/>
                </a:ext>
              </a:extLst>
            </p:cNvPr>
            <p:cNvSpPr/>
            <p:nvPr/>
          </p:nvSpPr>
          <p:spPr>
            <a:xfrm>
              <a:off x="-6227879"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7" name="Freeform: Shape 26">
              <a:extLst>
                <a:ext uri="{FF2B5EF4-FFF2-40B4-BE49-F238E27FC236}">
                  <a16:creationId xmlns:a16="http://schemas.microsoft.com/office/drawing/2014/main" id="{A7C14839-A7B0-4623-9E37-DEED89FF5132}"/>
                </a:ext>
              </a:extLst>
            </p:cNvPr>
            <p:cNvSpPr/>
            <p:nvPr/>
          </p:nvSpPr>
          <p:spPr>
            <a:xfrm>
              <a:off x="-4820329"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8" name="Freeform: Shape 27">
              <a:extLst>
                <a:ext uri="{FF2B5EF4-FFF2-40B4-BE49-F238E27FC236}">
                  <a16:creationId xmlns:a16="http://schemas.microsoft.com/office/drawing/2014/main" id="{B7FDBAB5-40F9-4D75-BF2D-BBFD912B4D67}"/>
                </a:ext>
              </a:extLst>
            </p:cNvPr>
            <p:cNvSpPr/>
            <p:nvPr/>
          </p:nvSpPr>
          <p:spPr>
            <a:xfrm>
              <a:off x="-4820329"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 name="Freeform: Shape 28">
              <a:extLst>
                <a:ext uri="{FF2B5EF4-FFF2-40B4-BE49-F238E27FC236}">
                  <a16:creationId xmlns:a16="http://schemas.microsoft.com/office/drawing/2014/main" id="{E5003137-264A-4CFB-A862-CF6D5A72809C}"/>
                </a:ext>
              </a:extLst>
            </p:cNvPr>
            <p:cNvSpPr/>
            <p:nvPr/>
          </p:nvSpPr>
          <p:spPr>
            <a:xfrm>
              <a:off x="-3412778"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 name="Freeform: Shape 29">
              <a:extLst>
                <a:ext uri="{FF2B5EF4-FFF2-40B4-BE49-F238E27FC236}">
                  <a16:creationId xmlns:a16="http://schemas.microsoft.com/office/drawing/2014/main" id="{24CB3B9D-A7E7-4421-AACD-AB16134D92AC}"/>
                </a:ext>
              </a:extLst>
            </p:cNvPr>
            <p:cNvSpPr/>
            <p:nvPr/>
          </p:nvSpPr>
          <p:spPr>
            <a:xfrm>
              <a:off x="-341277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1" name="Freeform: Shape 30">
              <a:extLst>
                <a:ext uri="{FF2B5EF4-FFF2-40B4-BE49-F238E27FC236}">
                  <a16:creationId xmlns:a16="http://schemas.microsoft.com/office/drawing/2014/main" id="{EBBE447C-5EF9-4E1C-9470-8DAA1CB7A96F}"/>
                </a:ext>
              </a:extLst>
            </p:cNvPr>
            <p:cNvSpPr/>
            <p:nvPr/>
          </p:nvSpPr>
          <p:spPr>
            <a:xfrm>
              <a:off x="-2005228"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88" name="Freeform: Shape 287">
              <a:extLst>
                <a:ext uri="{FF2B5EF4-FFF2-40B4-BE49-F238E27FC236}">
                  <a16:creationId xmlns:a16="http://schemas.microsoft.com/office/drawing/2014/main" id="{7D1737C4-55CF-4E77-B03D-B95E631BA048}"/>
                </a:ext>
              </a:extLst>
            </p:cNvPr>
            <p:cNvSpPr/>
            <p:nvPr/>
          </p:nvSpPr>
          <p:spPr>
            <a:xfrm>
              <a:off x="-200522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89" name="Freeform: Shape 288">
              <a:extLst>
                <a:ext uri="{FF2B5EF4-FFF2-40B4-BE49-F238E27FC236}">
                  <a16:creationId xmlns:a16="http://schemas.microsoft.com/office/drawing/2014/main" id="{14FD5F79-C146-4E3B-B1BA-BE50FB0AEA72}"/>
                </a:ext>
              </a:extLst>
            </p:cNvPr>
            <p:cNvSpPr/>
            <p:nvPr/>
          </p:nvSpPr>
          <p:spPr>
            <a:xfrm>
              <a:off x="-597678" y="281510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0" name="Freeform: Shape 289">
              <a:extLst>
                <a:ext uri="{FF2B5EF4-FFF2-40B4-BE49-F238E27FC236}">
                  <a16:creationId xmlns:a16="http://schemas.microsoft.com/office/drawing/2014/main" id="{12688EF7-081F-47AD-965D-6B3158D146F5}"/>
                </a:ext>
              </a:extLst>
            </p:cNvPr>
            <p:cNvSpPr/>
            <p:nvPr/>
          </p:nvSpPr>
          <p:spPr>
            <a:xfrm>
              <a:off x="-59767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1" name="Freeform: Shape 290">
              <a:extLst>
                <a:ext uri="{FF2B5EF4-FFF2-40B4-BE49-F238E27FC236}">
                  <a16:creationId xmlns:a16="http://schemas.microsoft.com/office/drawing/2014/main" id="{C53F2DB1-8C8C-444F-8BCA-8D98DF0E25F9}"/>
                </a:ext>
              </a:extLst>
            </p:cNvPr>
            <p:cNvSpPr/>
            <p:nvPr/>
          </p:nvSpPr>
          <p:spPr>
            <a:xfrm>
              <a:off x="-6227879"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2" name="Freeform: Shape 291">
              <a:extLst>
                <a:ext uri="{FF2B5EF4-FFF2-40B4-BE49-F238E27FC236}">
                  <a16:creationId xmlns:a16="http://schemas.microsoft.com/office/drawing/2014/main" id="{470630C6-0E3F-4223-8B89-50CDE4F59709}"/>
                </a:ext>
              </a:extLst>
            </p:cNvPr>
            <p:cNvSpPr/>
            <p:nvPr/>
          </p:nvSpPr>
          <p:spPr>
            <a:xfrm>
              <a:off x="-6227879" y="4222651"/>
              <a:ext cx="1227221" cy="1227221"/>
            </a:xfrm>
            <a:custGeom>
              <a:avLst/>
              <a:gdLst>
                <a:gd name="connsiteX0" fmla="*/ 1227221 w 1227221"/>
                <a:gd name="connsiteY0" fmla="*/ 613611 h 1227221"/>
                <a:gd name="connsiteX1" fmla="*/ 613611 w 1227221"/>
                <a:gd name="connsiteY1" fmla="*/ 1227221 h 1227221"/>
                <a:gd name="connsiteX2" fmla="*/ 0 w 1227221"/>
                <a:gd name="connsiteY2" fmla="*/ 613611 h 1227221"/>
                <a:gd name="connsiteX3" fmla="*/ 613611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1" y="1227221"/>
                  </a:cubicBezTo>
                  <a:cubicBezTo>
                    <a:pt x="274723" y="1227221"/>
                    <a:pt x="0" y="952498"/>
                    <a:pt x="0" y="613611"/>
                  </a:cubicBezTo>
                  <a:cubicBezTo>
                    <a:pt x="0" y="274723"/>
                    <a:pt x="274723" y="0"/>
                    <a:pt x="613611" y="0"/>
                  </a:cubicBezTo>
                  <a:cubicBezTo>
                    <a:pt x="952498" y="0"/>
                    <a:pt x="1227221" y="274723"/>
                    <a:pt x="1227221" y="613611"/>
                  </a:cubicBezTo>
                  <a:close/>
                </a:path>
              </a:pathLst>
            </a:custGeom>
            <a:solidFill>
              <a:srgbClr val="50E6FF"/>
            </a:solidFill>
            <a:ln w="7219" cap="flat">
              <a:noFill/>
              <a:prstDash val="solid"/>
              <a:miter/>
            </a:ln>
          </p:spPr>
          <p:txBody>
            <a:bodyPr rtlCol="0" anchor="ctr"/>
            <a:lstStyle/>
            <a:p>
              <a:endParaRPr lang="en-US" sz="1800"/>
            </a:p>
          </p:txBody>
        </p:sp>
        <p:sp>
          <p:nvSpPr>
            <p:cNvPr id="293" name="Freeform: Shape 292">
              <a:extLst>
                <a:ext uri="{FF2B5EF4-FFF2-40B4-BE49-F238E27FC236}">
                  <a16:creationId xmlns:a16="http://schemas.microsoft.com/office/drawing/2014/main" id="{86A20C54-DB24-43A3-8DE9-211DBC27A889}"/>
                </a:ext>
              </a:extLst>
            </p:cNvPr>
            <p:cNvSpPr/>
            <p:nvPr/>
          </p:nvSpPr>
          <p:spPr>
            <a:xfrm>
              <a:off x="-4820329"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4" name="Freeform: Shape 293">
              <a:extLst>
                <a:ext uri="{FF2B5EF4-FFF2-40B4-BE49-F238E27FC236}">
                  <a16:creationId xmlns:a16="http://schemas.microsoft.com/office/drawing/2014/main" id="{293A437D-ADCA-4AF2-B567-A92D622C6CD9}"/>
                </a:ext>
              </a:extLst>
            </p:cNvPr>
            <p:cNvSpPr/>
            <p:nvPr/>
          </p:nvSpPr>
          <p:spPr>
            <a:xfrm>
              <a:off x="-4820329"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5" name="Freeform: Shape 294">
              <a:extLst>
                <a:ext uri="{FF2B5EF4-FFF2-40B4-BE49-F238E27FC236}">
                  <a16:creationId xmlns:a16="http://schemas.microsoft.com/office/drawing/2014/main" id="{3DD24260-019F-4063-8C13-DF891912BB72}"/>
                </a:ext>
              </a:extLst>
            </p:cNvPr>
            <p:cNvSpPr/>
            <p:nvPr/>
          </p:nvSpPr>
          <p:spPr>
            <a:xfrm>
              <a:off x="-3412778"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6" name="Freeform: Shape 295">
              <a:extLst>
                <a:ext uri="{FF2B5EF4-FFF2-40B4-BE49-F238E27FC236}">
                  <a16:creationId xmlns:a16="http://schemas.microsoft.com/office/drawing/2014/main" id="{B42A1882-F1A5-4B03-92F7-223F64352643}"/>
                </a:ext>
              </a:extLst>
            </p:cNvPr>
            <p:cNvSpPr/>
            <p:nvPr/>
          </p:nvSpPr>
          <p:spPr>
            <a:xfrm>
              <a:off x="-341277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7" name="Freeform: Shape 296">
              <a:extLst>
                <a:ext uri="{FF2B5EF4-FFF2-40B4-BE49-F238E27FC236}">
                  <a16:creationId xmlns:a16="http://schemas.microsoft.com/office/drawing/2014/main" id="{53D12CA3-5437-4FDB-B63C-6E605D7B8935}"/>
                </a:ext>
              </a:extLst>
            </p:cNvPr>
            <p:cNvSpPr/>
            <p:nvPr/>
          </p:nvSpPr>
          <p:spPr>
            <a:xfrm>
              <a:off x="-2005228"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8" name="Freeform: Shape 297">
              <a:extLst>
                <a:ext uri="{FF2B5EF4-FFF2-40B4-BE49-F238E27FC236}">
                  <a16:creationId xmlns:a16="http://schemas.microsoft.com/office/drawing/2014/main" id="{93CD0616-ED72-4CF5-AD82-85BB712289E8}"/>
                </a:ext>
              </a:extLst>
            </p:cNvPr>
            <p:cNvSpPr/>
            <p:nvPr/>
          </p:nvSpPr>
          <p:spPr>
            <a:xfrm>
              <a:off x="-200522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9" name="Freeform: Shape 298">
              <a:extLst>
                <a:ext uri="{FF2B5EF4-FFF2-40B4-BE49-F238E27FC236}">
                  <a16:creationId xmlns:a16="http://schemas.microsoft.com/office/drawing/2014/main" id="{90CDB697-4143-42DA-9699-CB2720679FAC}"/>
                </a:ext>
              </a:extLst>
            </p:cNvPr>
            <p:cNvSpPr/>
            <p:nvPr/>
          </p:nvSpPr>
          <p:spPr>
            <a:xfrm>
              <a:off x="-597678" y="422265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0" name="Freeform: Shape 299">
              <a:extLst>
                <a:ext uri="{FF2B5EF4-FFF2-40B4-BE49-F238E27FC236}">
                  <a16:creationId xmlns:a16="http://schemas.microsoft.com/office/drawing/2014/main" id="{B98144DE-6AB2-4933-994C-9686FCDFA2C3}"/>
                </a:ext>
              </a:extLst>
            </p:cNvPr>
            <p:cNvSpPr/>
            <p:nvPr/>
          </p:nvSpPr>
          <p:spPr>
            <a:xfrm>
              <a:off x="-59767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1" name="Freeform: Shape 300">
              <a:extLst>
                <a:ext uri="{FF2B5EF4-FFF2-40B4-BE49-F238E27FC236}">
                  <a16:creationId xmlns:a16="http://schemas.microsoft.com/office/drawing/2014/main" id="{79484A96-CC9A-4FB6-B5D5-CC321C37B311}"/>
                </a:ext>
              </a:extLst>
            </p:cNvPr>
            <p:cNvSpPr/>
            <p:nvPr/>
          </p:nvSpPr>
          <p:spPr>
            <a:xfrm>
              <a:off x="-6227879"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2" name="Freeform: Shape 301">
              <a:extLst>
                <a:ext uri="{FF2B5EF4-FFF2-40B4-BE49-F238E27FC236}">
                  <a16:creationId xmlns:a16="http://schemas.microsoft.com/office/drawing/2014/main" id="{19F6E2F0-8187-4210-8799-61C93A0AF63B}"/>
                </a:ext>
              </a:extLst>
            </p:cNvPr>
            <p:cNvSpPr/>
            <p:nvPr/>
          </p:nvSpPr>
          <p:spPr>
            <a:xfrm>
              <a:off x="-6227879"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2983"/>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3" name="Freeform: Shape 302">
              <a:extLst>
                <a:ext uri="{FF2B5EF4-FFF2-40B4-BE49-F238E27FC236}">
                  <a16:creationId xmlns:a16="http://schemas.microsoft.com/office/drawing/2014/main" id="{8F821E91-2119-46E5-87CB-7AD5144AC9C7}"/>
                </a:ext>
              </a:extLst>
            </p:cNvPr>
            <p:cNvSpPr/>
            <p:nvPr/>
          </p:nvSpPr>
          <p:spPr>
            <a:xfrm>
              <a:off x="-4820329"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4" name="Freeform: Shape 303">
              <a:extLst>
                <a:ext uri="{FF2B5EF4-FFF2-40B4-BE49-F238E27FC236}">
                  <a16:creationId xmlns:a16="http://schemas.microsoft.com/office/drawing/2014/main" id="{35CB957A-86AD-4999-AA6C-23114E27DB77}"/>
                </a:ext>
              </a:extLst>
            </p:cNvPr>
            <p:cNvSpPr/>
            <p:nvPr/>
          </p:nvSpPr>
          <p:spPr>
            <a:xfrm>
              <a:off x="-4820329" y="5630201"/>
              <a:ext cx="1227221" cy="1227221"/>
            </a:xfrm>
            <a:custGeom>
              <a:avLst/>
              <a:gdLst>
                <a:gd name="connsiteX0" fmla="*/ 1227221 w 1227221"/>
                <a:gd name="connsiteY0" fmla="*/ 613610 h 1227221"/>
                <a:gd name="connsiteX1" fmla="*/ 613611 w 1227221"/>
                <a:gd name="connsiteY1" fmla="*/ 1227221 h 1227221"/>
                <a:gd name="connsiteX2" fmla="*/ 0 w 1227221"/>
                <a:gd name="connsiteY2" fmla="*/ 613610 h 1227221"/>
                <a:gd name="connsiteX3" fmla="*/ 613611 w 1227221"/>
                <a:gd name="connsiteY3" fmla="*/ 0 h 1227221"/>
                <a:gd name="connsiteX4" fmla="*/ 1227221 w 1227221"/>
                <a:gd name="connsiteY4" fmla="*/ 613610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0"/>
                  </a:moveTo>
                  <a:cubicBezTo>
                    <a:pt x="1227221" y="952498"/>
                    <a:pt x="952498" y="1227221"/>
                    <a:pt x="613611" y="1227221"/>
                  </a:cubicBezTo>
                  <a:cubicBezTo>
                    <a:pt x="274723" y="1227221"/>
                    <a:pt x="0" y="952498"/>
                    <a:pt x="0" y="613610"/>
                  </a:cubicBezTo>
                  <a:cubicBezTo>
                    <a:pt x="0" y="274723"/>
                    <a:pt x="274723" y="0"/>
                    <a:pt x="613611" y="0"/>
                  </a:cubicBezTo>
                  <a:cubicBezTo>
                    <a:pt x="952498" y="0"/>
                    <a:pt x="1227221" y="274723"/>
                    <a:pt x="1227221" y="613610"/>
                  </a:cubicBezTo>
                  <a:close/>
                </a:path>
              </a:pathLst>
            </a:custGeom>
            <a:solidFill>
              <a:srgbClr val="0078D4"/>
            </a:solidFill>
            <a:ln w="7219" cap="flat">
              <a:noFill/>
              <a:prstDash val="solid"/>
              <a:miter/>
            </a:ln>
          </p:spPr>
          <p:txBody>
            <a:bodyPr rtlCol="0" anchor="ctr"/>
            <a:lstStyle/>
            <a:p>
              <a:endParaRPr lang="en-US" sz="1800"/>
            </a:p>
          </p:txBody>
        </p:sp>
        <p:sp>
          <p:nvSpPr>
            <p:cNvPr id="305" name="Freeform: Shape 304">
              <a:extLst>
                <a:ext uri="{FF2B5EF4-FFF2-40B4-BE49-F238E27FC236}">
                  <a16:creationId xmlns:a16="http://schemas.microsoft.com/office/drawing/2014/main" id="{8E12B4BE-F042-4FA3-B3C5-552EF9B54774}"/>
                </a:ext>
              </a:extLst>
            </p:cNvPr>
            <p:cNvSpPr/>
            <p:nvPr/>
          </p:nvSpPr>
          <p:spPr>
            <a:xfrm>
              <a:off x="-3412778"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6" name="Freeform: Shape 305">
              <a:extLst>
                <a:ext uri="{FF2B5EF4-FFF2-40B4-BE49-F238E27FC236}">
                  <a16:creationId xmlns:a16="http://schemas.microsoft.com/office/drawing/2014/main" id="{453BC34C-30D9-40CD-8569-50E9028349B8}"/>
                </a:ext>
              </a:extLst>
            </p:cNvPr>
            <p:cNvSpPr/>
            <p:nvPr/>
          </p:nvSpPr>
          <p:spPr>
            <a:xfrm>
              <a:off x="-341277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7" name="Freeform: Shape 306">
              <a:extLst>
                <a:ext uri="{FF2B5EF4-FFF2-40B4-BE49-F238E27FC236}">
                  <a16:creationId xmlns:a16="http://schemas.microsoft.com/office/drawing/2014/main" id="{F377112D-4250-43E9-BD50-E3A88193A01B}"/>
                </a:ext>
              </a:extLst>
            </p:cNvPr>
            <p:cNvSpPr/>
            <p:nvPr/>
          </p:nvSpPr>
          <p:spPr>
            <a:xfrm>
              <a:off x="-2005228"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8" name="Freeform: Shape 307">
              <a:extLst>
                <a:ext uri="{FF2B5EF4-FFF2-40B4-BE49-F238E27FC236}">
                  <a16:creationId xmlns:a16="http://schemas.microsoft.com/office/drawing/2014/main" id="{A5FF06BF-EAE1-450C-A685-3048EFC30770}"/>
                </a:ext>
              </a:extLst>
            </p:cNvPr>
            <p:cNvSpPr/>
            <p:nvPr/>
          </p:nvSpPr>
          <p:spPr>
            <a:xfrm>
              <a:off x="-200522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9" name="Freeform: Shape 308">
              <a:extLst>
                <a:ext uri="{FF2B5EF4-FFF2-40B4-BE49-F238E27FC236}">
                  <a16:creationId xmlns:a16="http://schemas.microsoft.com/office/drawing/2014/main" id="{B298EF11-F529-45EE-AA85-98C51FC5C82F}"/>
                </a:ext>
              </a:extLst>
            </p:cNvPr>
            <p:cNvSpPr/>
            <p:nvPr/>
          </p:nvSpPr>
          <p:spPr>
            <a:xfrm>
              <a:off x="-597678" y="563020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10" name="Freeform: Shape 309">
              <a:extLst>
                <a:ext uri="{FF2B5EF4-FFF2-40B4-BE49-F238E27FC236}">
                  <a16:creationId xmlns:a16="http://schemas.microsoft.com/office/drawing/2014/main" id="{EDB12714-FD91-48B4-B7E1-F071EE842EEC}"/>
                </a:ext>
              </a:extLst>
            </p:cNvPr>
            <p:cNvSpPr/>
            <p:nvPr/>
          </p:nvSpPr>
          <p:spPr>
            <a:xfrm>
              <a:off x="-59767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82454208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White-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73769" y="2002634"/>
            <a:ext cx="6070778" cy="2852737"/>
          </a:xfrm>
        </p:spPr>
        <p:txBody>
          <a:bodyPr anchor="ctr"/>
          <a:lstStyle>
            <a:lvl1pPr>
              <a:defRPr sz="3600">
                <a:solidFill>
                  <a:schemeClr val="tx1"/>
                </a:solidFill>
              </a:defRPr>
            </a:lvl1pPr>
          </a:lstStyle>
          <a:p>
            <a:r>
              <a:rPr lang="en-US"/>
              <a:t>Click to edit Master title style</a:t>
            </a:r>
          </a:p>
        </p:txBody>
      </p:sp>
      <p:grpSp>
        <p:nvGrpSpPr>
          <p:cNvPr id="380" name="Group 379">
            <a:extLst>
              <a:ext uri="{FF2B5EF4-FFF2-40B4-BE49-F238E27FC236}">
                <a16:creationId xmlns:a16="http://schemas.microsoft.com/office/drawing/2014/main" id="{7E49B46A-22C2-4AC1-AD1F-36F9D8D0C8B0}"/>
              </a:ext>
            </a:extLst>
          </p:cNvPr>
          <p:cNvGrpSpPr/>
          <p:nvPr userDrawn="1"/>
        </p:nvGrpSpPr>
        <p:grpSpPr>
          <a:xfrm>
            <a:off x="0" y="1912215"/>
            <a:ext cx="4958052" cy="4945786"/>
            <a:chOff x="-6227879" y="0"/>
            <a:chExt cx="6857422" cy="6857422"/>
          </a:xfrm>
        </p:grpSpPr>
        <p:sp>
          <p:nvSpPr>
            <p:cNvPr id="5" name="Freeform: Shape 4">
              <a:extLst>
                <a:ext uri="{FF2B5EF4-FFF2-40B4-BE49-F238E27FC236}">
                  <a16:creationId xmlns:a16="http://schemas.microsoft.com/office/drawing/2014/main" id="{AECF1235-FD31-411D-A9E9-16C95572DA7F}"/>
                </a:ext>
              </a:extLst>
            </p:cNvPr>
            <p:cNvSpPr/>
            <p:nvPr/>
          </p:nvSpPr>
          <p:spPr>
            <a:xfrm>
              <a:off x="-6227879"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6" name="Freeform: Shape 5">
              <a:extLst>
                <a:ext uri="{FF2B5EF4-FFF2-40B4-BE49-F238E27FC236}">
                  <a16:creationId xmlns:a16="http://schemas.microsoft.com/office/drawing/2014/main" id="{154B3451-C9C6-4E3D-8807-628F8074E630}"/>
                </a:ext>
              </a:extLst>
            </p:cNvPr>
            <p:cNvSpPr/>
            <p:nvPr/>
          </p:nvSpPr>
          <p:spPr>
            <a:xfrm>
              <a:off x="-6227879"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7" name="Freeform: Shape 6">
              <a:extLst>
                <a:ext uri="{FF2B5EF4-FFF2-40B4-BE49-F238E27FC236}">
                  <a16:creationId xmlns:a16="http://schemas.microsoft.com/office/drawing/2014/main" id="{69D79BD6-6E0D-42A8-AA89-BE4F7248DD23}"/>
                </a:ext>
              </a:extLst>
            </p:cNvPr>
            <p:cNvSpPr/>
            <p:nvPr/>
          </p:nvSpPr>
          <p:spPr>
            <a:xfrm>
              <a:off x="-4820329"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8B3A2827-ECE1-424D-86A8-78C773D37EC6}"/>
                </a:ext>
              </a:extLst>
            </p:cNvPr>
            <p:cNvSpPr/>
            <p:nvPr/>
          </p:nvSpPr>
          <p:spPr>
            <a:xfrm>
              <a:off x="-4820329"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14F9FFA4-E2C5-4C0D-B429-BDABDD0E2246}"/>
                </a:ext>
              </a:extLst>
            </p:cNvPr>
            <p:cNvSpPr/>
            <p:nvPr/>
          </p:nvSpPr>
          <p:spPr>
            <a:xfrm>
              <a:off x="-3412778"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1C752D51-6B44-4AE9-92D6-74F0E7591D1C}"/>
                </a:ext>
              </a:extLst>
            </p:cNvPr>
            <p:cNvSpPr/>
            <p:nvPr/>
          </p:nvSpPr>
          <p:spPr>
            <a:xfrm>
              <a:off x="-3412778"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98472D37-C4D8-408D-A04D-81A0D4EF9F99}"/>
                </a:ext>
              </a:extLst>
            </p:cNvPr>
            <p:cNvSpPr/>
            <p:nvPr/>
          </p:nvSpPr>
          <p:spPr>
            <a:xfrm>
              <a:off x="-2005228"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91CB739F-7EB7-4846-8B51-F8920B7CF63B}"/>
                </a:ext>
              </a:extLst>
            </p:cNvPr>
            <p:cNvSpPr/>
            <p:nvPr/>
          </p:nvSpPr>
          <p:spPr>
            <a:xfrm>
              <a:off x="-2005228"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643152E-D9DB-4D48-8B74-27DEE2243BE1}"/>
                </a:ext>
              </a:extLst>
            </p:cNvPr>
            <p:cNvSpPr/>
            <p:nvPr/>
          </p:nvSpPr>
          <p:spPr>
            <a:xfrm>
              <a:off x="-597678" y="0"/>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630715E3-2197-4DFD-A00A-7B762ED6856D}"/>
                </a:ext>
              </a:extLst>
            </p:cNvPr>
            <p:cNvSpPr/>
            <p:nvPr/>
          </p:nvSpPr>
          <p:spPr>
            <a:xfrm>
              <a:off x="-597678" y="0"/>
              <a:ext cx="1227221" cy="1227221"/>
            </a:xfrm>
            <a:custGeom>
              <a:avLst/>
              <a:gdLst>
                <a:gd name="connsiteX0" fmla="*/ 1227221 w 1227221"/>
                <a:gd name="connsiteY0" fmla="*/ 613611 h 1227221"/>
                <a:gd name="connsiteX1" fmla="*/ 613610 w 1227221"/>
                <a:gd name="connsiteY1" fmla="*/ 1227221 h 1227221"/>
                <a:gd name="connsiteX2" fmla="*/ 0 w 1227221"/>
                <a:gd name="connsiteY2" fmla="*/ 613611 h 1227221"/>
                <a:gd name="connsiteX3" fmla="*/ 613610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0" y="1227221"/>
                  </a:cubicBezTo>
                  <a:cubicBezTo>
                    <a:pt x="274723" y="1227221"/>
                    <a:pt x="0" y="952498"/>
                    <a:pt x="0" y="613611"/>
                  </a:cubicBezTo>
                  <a:cubicBezTo>
                    <a:pt x="0" y="274723"/>
                    <a:pt x="274723" y="0"/>
                    <a:pt x="613610" y="0"/>
                  </a:cubicBezTo>
                  <a:cubicBezTo>
                    <a:pt x="952498" y="0"/>
                    <a:pt x="1227221" y="274723"/>
                    <a:pt x="1227221" y="613611"/>
                  </a:cubicBezTo>
                  <a:close/>
                </a:path>
              </a:pathLst>
            </a:custGeom>
            <a:solidFill>
              <a:srgbClr val="0078D4"/>
            </a:solidFill>
            <a:ln w="7219"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D52BA8B6-7A7D-4BB6-BCD5-B4691D8FC673}"/>
                </a:ext>
              </a:extLst>
            </p:cNvPr>
            <p:cNvSpPr/>
            <p:nvPr/>
          </p:nvSpPr>
          <p:spPr>
            <a:xfrm>
              <a:off x="-6227879"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9B2D0F37-8CF0-493E-BDA2-7F6502179636}"/>
                </a:ext>
              </a:extLst>
            </p:cNvPr>
            <p:cNvSpPr/>
            <p:nvPr/>
          </p:nvSpPr>
          <p:spPr>
            <a:xfrm>
              <a:off x="-6227879"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2983"/>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60135A3-D45D-414B-A102-17DBC03EF050}"/>
                </a:ext>
              </a:extLst>
            </p:cNvPr>
            <p:cNvSpPr/>
            <p:nvPr/>
          </p:nvSpPr>
          <p:spPr>
            <a:xfrm>
              <a:off x="-4820329"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6972B81C-E47E-4490-9C6F-FE065A8204F1}"/>
                </a:ext>
              </a:extLst>
            </p:cNvPr>
            <p:cNvSpPr/>
            <p:nvPr/>
          </p:nvSpPr>
          <p:spPr>
            <a:xfrm>
              <a:off x="-4820329"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3D29C863-36EB-4156-AFD5-9203B1D9EFAC}"/>
                </a:ext>
              </a:extLst>
            </p:cNvPr>
            <p:cNvSpPr/>
            <p:nvPr/>
          </p:nvSpPr>
          <p:spPr>
            <a:xfrm>
              <a:off x="-3412778"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36D4729C-D247-46E9-8C9C-FCE0C0A0C65B}"/>
                </a:ext>
              </a:extLst>
            </p:cNvPr>
            <p:cNvSpPr/>
            <p:nvPr/>
          </p:nvSpPr>
          <p:spPr>
            <a:xfrm>
              <a:off x="-3412778"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9976A526-C529-4988-B2CF-F2AB9548570D}"/>
                </a:ext>
              </a:extLst>
            </p:cNvPr>
            <p:cNvSpPr/>
            <p:nvPr/>
          </p:nvSpPr>
          <p:spPr>
            <a:xfrm>
              <a:off x="-2005228"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2" name="Freeform: Shape 21">
              <a:extLst>
                <a:ext uri="{FF2B5EF4-FFF2-40B4-BE49-F238E27FC236}">
                  <a16:creationId xmlns:a16="http://schemas.microsoft.com/office/drawing/2014/main" id="{85062E70-AD5F-4EFC-B0D8-0C9095F4B18A}"/>
                </a:ext>
              </a:extLst>
            </p:cNvPr>
            <p:cNvSpPr/>
            <p:nvPr/>
          </p:nvSpPr>
          <p:spPr>
            <a:xfrm>
              <a:off x="-2005228" y="1407550"/>
              <a:ext cx="1227221" cy="1227221"/>
            </a:xfrm>
            <a:custGeom>
              <a:avLst/>
              <a:gdLst>
                <a:gd name="connsiteX0" fmla="*/ 1227221 w 1227221"/>
                <a:gd name="connsiteY0" fmla="*/ 613611 h 1227221"/>
                <a:gd name="connsiteX1" fmla="*/ 613611 w 1227221"/>
                <a:gd name="connsiteY1" fmla="*/ 1227221 h 1227221"/>
                <a:gd name="connsiteX2" fmla="*/ 0 w 1227221"/>
                <a:gd name="connsiteY2" fmla="*/ 613611 h 1227221"/>
                <a:gd name="connsiteX3" fmla="*/ 613611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1" y="1227221"/>
                  </a:cubicBezTo>
                  <a:cubicBezTo>
                    <a:pt x="274723" y="1227221"/>
                    <a:pt x="0" y="952498"/>
                    <a:pt x="0" y="613611"/>
                  </a:cubicBezTo>
                  <a:cubicBezTo>
                    <a:pt x="0" y="274723"/>
                    <a:pt x="274723" y="0"/>
                    <a:pt x="613611" y="0"/>
                  </a:cubicBezTo>
                  <a:cubicBezTo>
                    <a:pt x="952498" y="0"/>
                    <a:pt x="1227221" y="274723"/>
                    <a:pt x="1227221" y="613611"/>
                  </a:cubicBezTo>
                  <a:close/>
                </a:path>
              </a:pathLst>
            </a:custGeom>
            <a:solidFill>
              <a:srgbClr val="0078D4"/>
            </a:solidFill>
            <a:ln w="7219" cap="flat">
              <a:noFill/>
              <a:prstDash val="solid"/>
              <a:miter/>
            </a:ln>
          </p:spPr>
          <p:txBody>
            <a:bodyPr rtlCol="0" anchor="ctr"/>
            <a:lstStyle/>
            <a:p>
              <a:endParaRPr lang="en-US" sz="1800"/>
            </a:p>
          </p:txBody>
        </p:sp>
        <p:sp>
          <p:nvSpPr>
            <p:cNvPr id="23" name="Freeform: Shape 22">
              <a:extLst>
                <a:ext uri="{FF2B5EF4-FFF2-40B4-BE49-F238E27FC236}">
                  <a16:creationId xmlns:a16="http://schemas.microsoft.com/office/drawing/2014/main" id="{663C171D-686E-4239-B071-B91E8141B69D}"/>
                </a:ext>
              </a:extLst>
            </p:cNvPr>
            <p:cNvSpPr/>
            <p:nvPr/>
          </p:nvSpPr>
          <p:spPr>
            <a:xfrm>
              <a:off x="-597678" y="1407550"/>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4" name="Freeform: Shape 23">
              <a:extLst>
                <a:ext uri="{FF2B5EF4-FFF2-40B4-BE49-F238E27FC236}">
                  <a16:creationId xmlns:a16="http://schemas.microsoft.com/office/drawing/2014/main" id="{41182ED5-7747-4EB6-B778-EECAF850F6D3}"/>
                </a:ext>
              </a:extLst>
            </p:cNvPr>
            <p:cNvSpPr/>
            <p:nvPr/>
          </p:nvSpPr>
          <p:spPr>
            <a:xfrm>
              <a:off x="-597678"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5" name="Freeform: Shape 24">
              <a:extLst>
                <a:ext uri="{FF2B5EF4-FFF2-40B4-BE49-F238E27FC236}">
                  <a16:creationId xmlns:a16="http://schemas.microsoft.com/office/drawing/2014/main" id="{55E200E7-E0FC-4E98-9D58-8823BCC3D47B}"/>
                </a:ext>
              </a:extLst>
            </p:cNvPr>
            <p:cNvSpPr/>
            <p:nvPr/>
          </p:nvSpPr>
          <p:spPr>
            <a:xfrm>
              <a:off x="-6227879"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6" name="Freeform: Shape 25">
              <a:extLst>
                <a:ext uri="{FF2B5EF4-FFF2-40B4-BE49-F238E27FC236}">
                  <a16:creationId xmlns:a16="http://schemas.microsoft.com/office/drawing/2014/main" id="{E7CD5125-01C4-4318-A36F-F11FE426FF77}"/>
                </a:ext>
              </a:extLst>
            </p:cNvPr>
            <p:cNvSpPr/>
            <p:nvPr/>
          </p:nvSpPr>
          <p:spPr>
            <a:xfrm>
              <a:off x="-6227879"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7" name="Freeform: Shape 26">
              <a:extLst>
                <a:ext uri="{FF2B5EF4-FFF2-40B4-BE49-F238E27FC236}">
                  <a16:creationId xmlns:a16="http://schemas.microsoft.com/office/drawing/2014/main" id="{A7C14839-A7B0-4623-9E37-DEED89FF5132}"/>
                </a:ext>
              </a:extLst>
            </p:cNvPr>
            <p:cNvSpPr/>
            <p:nvPr/>
          </p:nvSpPr>
          <p:spPr>
            <a:xfrm>
              <a:off x="-4820329"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8" name="Freeform: Shape 27">
              <a:extLst>
                <a:ext uri="{FF2B5EF4-FFF2-40B4-BE49-F238E27FC236}">
                  <a16:creationId xmlns:a16="http://schemas.microsoft.com/office/drawing/2014/main" id="{B7FDBAB5-40F9-4D75-BF2D-BBFD912B4D67}"/>
                </a:ext>
              </a:extLst>
            </p:cNvPr>
            <p:cNvSpPr/>
            <p:nvPr/>
          </p:nvSpPr>
          <p:spPr>
            <a:xfrm>
              <a:off x="-4820329"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 name="Freeform: Shape 28">
              <a:extLst>
                <a:ext uri="{FF2B5EF4-FFF2-40B4-BE49-F238E27FC236}">
                  <a16:creationId xmlns:a16="http://schemas.microsoft.com/office/drawing/2014/main" id="{E5003137-264A-4CFB-A862-CF6D5A72809C}"/>
                </a:ext>
              </a:extLst>
            </p:cNvPr>
            <p:cNvSpPr/>
            <p:nvPr/>
          </p:nvSpPr>
          <p:spPr>
            <a:xfrm>
              <a:off x="-3412778"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 name="Freeform: Shape 29">
              <a:extLst>
                <a:ext uri="{FF2B5EF4-FFF2-40B4-BE49-F238E27FC236}">
                  <a16:creationId xmlns:a16="http://schemas.microsoft.com/office/drawing/2014/main" id="{24CB3B9D-A7E7-4421-AACD-AB16134D92AC}"/>
                </a:ext>
              </a:extLst>
            </p:cNvPr>
            <p:cNvSpPr/>
            <p:nvPr/>
          </p:nvSpPr>
          <p:spPr>
            <a:xfrm>
              <a:off x="-341277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1" name="Freeform: Shape 30">
              <a:extLst>
                <a:ext uri="{FF2B5EF4-FFF2-40B4-BE49-F238E27FC236}">
                  <a16:creationId xmlns:a16="http://schemas.microsoft.com/office/drawing/2014/main" id="{EBBE447C-5EF9-4E1C-9470-8DAA1CB7A96F}"/>
                </a:ext>
              </a:extLst>
            </p:cNvPr>
            <p:cNvSpPr/>
            <p:nvPr/>
          </p:nvSpPr>
          <p:spPr>
            <a:xfrm>
              <a:off x="-2005228"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88" name="Freeform: Shape 287">
              <a:extLst>
                <a:ext uri="{FF2B5EF4-FFF2-40B4-BE49-F238E27FC236}">
                  <a16:creationId xmlns:a16="http://schemas.microsoft.com/office/drawing/2014/main" id="{7D1737C4-55CF-4E77-B03D-B95E631BA048}"/>
                </a:ext>
              </a:extLst>
            </p:cNvPr>
            <p:cNvSpPr/>
            <p:nvPr/>
          </p:nvSpPr>
          <p:spPr>
            <a:xfrm>
              <a:off x="-200522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89" name="Freeform: Shape 288">
              <a:extLst>
                <a:ext uri="{FF2B5EF4-FFF2-40B4-BE49-F238E27FC236}">
                  <a16:creationId xmlns:a16="http://schemas.microsoft.com/office/drawing/2014/main" id="{14FD5F79-C146-4E3B-B1BA-BE50FB0AEA72}"/>
                </a:ext>
              </a:extLst>
            </p:cNvPr>
            <p:cNvSpPr/>
            <p:nvPr/>
          </p:nvSpPr>
          <p:spPr>
            <a:xfrm>
              <a:off x="-597678" y="281510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0" name="Freeform: Shape 289">
              <a:extLst>
                <a:ext uri="{FF2B5EF4-FFF2-40B4-BE49-F238E27FC236}">
                  <a16:creationId xmlns:a16="http://schemas.microsoft.com/office/drawing/2014/main" id="{12688EF7-081F-47AD-965D-6B3158D146F5}"/>
                </a:ext>
              </a:extLst>
            </p:cNvPr>
            <p:cNvSpPr/>
            <p:nvPr/>
          </p:nvSpPr>
          <p:spPr>
            <a:xfrm>
              <a:off x="-59767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1" name="Freeform: Shape 290">
              <a:extLst>
                <a:ext uri="{FF2B5EF4-FFF2-40B4-BE49-F238E27FC236}">
                  <a16:creationId xmlns:a16="http://schemas.microsoft.com/office/drawing/2014/main" id="{C53F2DB1-8C8C-444F-8BCA-8D98DF0E25F9}"/>
                </a:ext>
              </a:extLst>
            </p:cNvPr>
            <p:cNvSpPr/>
            <p:nvPr/>
          </p:nvSpPr>
          <p:spPr>
            <a:xfrm>
              <a:off x="-6227879"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2" name="Freeform: Shape 291">
              <a:extLst>
                <a:ext uri="{FF2B5EF4-FFF2-40B4-BE49-F238E27FC236}">
                  <a16:creationId xmlns:a16="http://schemas.microsoft.com/office/drawing/2014/main" id="{470630C6-0E3F-4223-8B89-50CDE4F59709}"/>
                </a:ext>
              </a:extLst>
            </p:cNvPr>
            <p:cNvSpPr/>
            <p:nvPr/>
          </p:nvSpPr>
          <p:spPr>
            <a:xfrm>
              <a:off x="-6227879" y="4222651"/>
              <a:ext cx="1227221" cy="1227221"/>
            </a:xfrm>
            <a:custGeom>
              <a:avLst/>
              <a:gdLst>
                <a:gd name="connsiteX0" fmla="*/ 1227221 w 1227221"/>
                <a:gd name="connsiteY0" fmla="*/ 613611 h 1227221"/>
                <a:gd name="connsiteX1" fmla="*/ 613611 w 1227221"/>
                <a:gd name="connsiteY1" fmla="*/ 1227221 h 1227221"/>
                <a:gd name="connsiteX2" fmla="*/ 0 w 1227221"/>
                <a:gd name="connsiteY2" fmla="*/ 613611 h 1227221"/>
                <a:gd name="connsiteX3" fmla="*/ 613611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1" y="1227221"/>
                  </a:cubicBezTo>
                  <a:cubicBezTo>
                    <a:pt x="274723" y="1227221"/>
                    <a:pt x="0" y="952498"/>
                    <a:pt x="0" y="613611"/>
                  </a:cubicBezTo>
                  <a:cubicBezTo>
                    <a:pt x="0" y="274723"/>
                    <a:pt x="274723" y="0"/>
                    <a:pt x="613611" y="0"/>
                  </a:cubicBezTo>
                  <a:cubicBezTo>
                    <a:pt x="952498" y="0"/>
                    <a:pt x="1227221" y="274723"/>
                    <a:pt x="1227221" y="613611"/>
                  </a:cubicBezTo>
                  <a:close/>
                </a:path>
              </a:pathLst>
            </a:custGeom>
            <a:solidFill>
              <a:srgbClr val="50E6FF"/>
            </a:solidFill>
            <a:ln w="7219" cap="flat">
              <a:noFill/>
              <a:prstDash val="solid"/>
              <a:miter/>
            </a:ln>
          </p:spPr>
          <p:txBody>
            <a:bodyPr rtlCol="0" anchor="ctr"/>
            <a:lstStyle/>
            <a:p>
              <a:endParaRPr lang="en-US" sz="1800"/>
            </a:p>
          </p:txBody>
        </p:sp>
        <p:sp>
          <p:nvSpPr>
            <p:cNvPr id="293" name="Freeform: Shape 292">
              <a:extLst>
                <a:ext uri="{FF2B5EF4-FFF2-40B4-BE49-F238E27FC236}">
                  <a16:creationId xmlns:a16="http://schemas.microsoft.com/office/drawing/2014/main" id="{86A20C54-DB24-43A3-8DE9-211DBC27A889}"/>
                </a:ext>
              </a:extLst>
            </p:cNvPr>
            <p:cNvSpPr/>
            <p:nvPr/>
          </p:nvSpPr>
          <p:spPr>
            <a:xfrm>
              <a:off x="-4820329"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4" name="Freeform: Shape 293">
              <a:extLst>
                <a:ext uri="{FF2B5EF4-FFF2-40B4-BE49-F238E27FC236}">
                  <a16:creationId xmlns:a16="http://schemas.microsoft.com/office/drawing/2014/main" id="{293A437D-ADCA-4AF2-B567-A92D622C6CD9}"/>
                </a:ext>
              </a:extLst>
            </p:cNvPr>
            <p:cNvSpPr/>
            <p:nvPr/>
          </p:nvSpPr>
          <p:spPr>
            <a:xfrm>
              <a:off x="-4820329"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5" name="Freeform: Shape 294">
              <a:extLst>
                <a:ext uri="{FF2B5EF4-FFF2-40B4-BE49-F238E27FC236}">
                  <a16:creationId xmlns:a16="http://schemas.microsoft.com/office/drawing/2014/main" id="{3DD24260-019F-4063-8C13-DF891912BB72}"/>
                </a:ext>
              </a:extLst>
            </p:cNvPr>
            <p:cNvSpPr/>
            <p:nvPr/>
          </p:nvSpPr>
          <p:spPr>
            <a:xfrm>
              <a:off x="-3412778"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6" name="Freeform: Shape 295">
              <a:extLst>
                <a:ext uri="{FF2B5EF4-FFF2-40B4-BE49-F238E27FC236}">
                  <a16:creationId xmlns:a16="http://schemas.microsoft.com/office/drawing/2014/main" id="{B42A1882-F1A5-4B03-92F7-223F64352643}"/>
                </a:ext>
              </a:extLst>
            </p:cNvPr>
            <p:cNvSpPr/>
            <p:nvPr/>
          </p:nvSpPr>
          <p:spPr>
            <a:xfrm>
              <a:off x="-341277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7" name="Freeform: Shape 296">
              <a:extLst>
                <a:ext uri="{FF2B5EF4-FFF2-40B4-BE49-F238E27FC236}">
                  <a16:creationId xmlns:a16="http://schemas.microsoft.com/office/drawing/2014/main" id="{53D12CA3-5437-4FDB-B63C-6E605D7B8935}"/>
                </a:ext>
              </a:extLst>
            </p:cNvPr>
            <p:cNvSpPr/>
            <p:nvPr/>
          </p:nvSpPr>
          <p:spPr>
            <a:xfrm>
              <a:off x="-2005228"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8" name="Freeform: Shape 297">
              <a:extLst>
                <a:ext uri="{FF2B5EF4-FFF2-40B4-BE49-F238E27FC236}">
                  <a16:creationId xmlns:a16="http://schemas.microsoft.com/office/drawing/2014/main" id="{93CD0616-ED72-4CF5-AD82-85BB712289E8}"/>
                </a:ext>
              </a:extLst>
            </p:cNvPr>
            <p:cNvSpPr/>
            <p:nvPr/>
          </p:nvSpPr>
          <p:spPr>
            <a:xfrm>
              <a:off x="-200522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9" name="Freeform: Shape 298">
              <a:extLst>
                <a:ext uri="{FF2B5EF4-FFF2-40B4-BE49-F238E27FC236}">
                  <a16:creationId xmlns:a16="http://schemas.microsoft.com/office/drawing/2014/main" id="{90CDB697-4143-42DA-9699-CB2720679FAC}"/>
                </a:ext>
              </a:extLst>
            </p:cNvPr>
            <p:cNvSpPr/>
            <p:nvPr/>
          </p:nvSpPr>
          <p:spPr>
            <a:xfrm>
              <a:off x="-597678" y="422265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0" name="Freeform: Shape 299">
              <a:extLst>
                <a:ext uri="{FF2B5EF4-FFF2-40B4-BE49-F238E27FC236}">
                  <a16:creationId xmlns:a16="http://schemas.microsoft.com/office/drawing/2014/main" id="{B98144DE-6AB2-4933-994C-9686FCDFA2C3}"/>
                </a:ext>
              </a:extLst>
            </p:cNvPr>
            <p:cNvSpPr/>
            <p:nvPr/>
          </p:nvSpPr>
          <p:spPr>
            <a:xfrm>
              <a:off x="-59767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1" name="Freeform: Shape 300">
              <a:extLst>
                <a:ext uri="{FF2B5EF4-FFF2-40B4-BE49-F238E27FC236}">
                  <a16:creationId xmlns:a16="http://schemas.microsoft.com/office/drawing/2014/main" id="{79484A96-CC9A-4FB6-B5D5-CC321C37B311}"/>
                </a:ext>
              </a:extLst>
            </p:cNvPr>
            <p:cNvSpPr/>
            <p:nvPr/>
          </p:nvSpPr>
          <p:spPr>
            <a:xfrm>
              <a:off x="-6227879"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2" name="Freeform: Shape 301">
              <a:extLst>
                <a:ext uri="{FF2B5EF4-FFF2-40B4-BE49-F238E27FC236}">
                  <a16:creationId xmlns:a16="http://schemas.microsoft.com/office/drawing/2014/main" id="{19F6E2F0-8187-4210-8799-61C93A0AF63B}"/>
                </a:ext>
              </a:extLst>
            </p:cNvPr>
            <p:cNvSpPr/>
            <p:nvPr/>
          </p:nvSpPr>
          <p:spPr>
            <a:xfrm>
              <a:off x="-6227879"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2983"/>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3" name="Freeform: Shape 302">
              <a:extLst>
                <a:ext uri="{FF2B5EF4-FFF2-40B4-BE49-F238E27FC236}">
                  <a16:creationId xmlns:a16="http://schemas.microsoft.com/office/drawing/2014/main" id="{8F821E91-2119-46E5-87CB-7AD5144AC9C7}"/>
                </a:ext>
              </a:extLst>
            </p:cNvPr>
            <p:cNvSpPr/>
            <p:nvPr/>
          </p:nvSpPr>
          <p:spPr>
            <a:xfrm>
              <a:off x="-4820329"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4" name="Freeform: Shape 303">
              <a:extLst>
                <a:ext uri="{FF2B5EF4-FFF2-40B4-BE49-F238E27FC236}">
                  <a16:creationId xmlns:a16="http://schemas.microsoft.com/office/drawing/2014/main" id="{35CB957A-86AD-4999-AA6C-23114E27DB77}"/>
                </a:ext>
              </a:extLst>
            </p:cNvPr>
            <p:cNvSpPr/>
            <p:nvPr/>
          </p:nvSpPr>
          <p:spPr>
            <a:xfrm>
              <a:off x="-4820329" y="5630201"/>
              <a:ext cx="1227221" cy="1227221"/>
            </a:xfrm>
            <a:custGeom>
              <a:avLst/>
              <a:gdLst>
                <a:gd name="connsiteX0" fmla="*/ 1227221 w 1227221"/>
                <a:gd name="connsiteY0" fmla="*/ 613610 h 1227221"/>
                <a:gd name="connsiteX1" fmla="*/ 613611 w 1227221"/>
                <a:gd name="connsiteY1" fmla="*/ 1227221 h 1227221"/>
                <a:gd name="connsiteX2" fmla="*/ 0 w 1227221"/>
                <a:gd name="connsiteY2" fmla="*/ 613610 h 1227221"/>
                <a:gd name="connsiteX3" fmla="*/ 613611 w 1227221"/>
                <a:gd name="connsiteY3" fmla="*/ 0 h 1227221"/>
                <a:gd name="connsiteX4" fmla="*/ 1227221 w 1227221"/>
                <a:gd name="connsiteY4" fmla="*/ 613610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0"/>
                  </a:moveTo>
                  <a:cubicBezTo>
                    <a:pt x="1227221" y="952498"/>
                    <a:pt x="952498" y="1227221"/>
                    <a:pt x="613611" y="1227221"/>
                  </a:cubicBezTo>
                  <a:cubicBezTo>
                    <a:pt x="274723" y="1227221"/>
                    <a:pt x="0" y="952498"/>
                    <a:pt x="0" y="613610"/>
                  </a:cubicBezTo>
                  <a:cubicBezTo>
                    <a:pt x="0" y="274723"/>
                    <a:pt x="274723" y="0"/>
                    <a:pt x="613611" y="0"/>
                  </a:cubicBezTo>
                  <a:cubicBezTo>
                    <a:pt x="952498" y="0"/>
                    <a:pt x="1227221" y="274723"/>
                    <a:pt x="1227221" y="613610"/>
                  </a:cubicBezTo>
                  <a:close/>
                </a:path>
              </a:pathLst>
            </a:custGeom>
            <a:solidFill>
              <a:srgbClr val="0078D4"/>
            </a:solidFill>
            <a:ln w="7219" cap="flat">
              <a:noFill/>
              <a:prstDash val="solid"/>
              <a:miter/>
            </a:ln>
          </p:spPr>
          <p:txBody>
            <a:bodyPr rtlCol="0" anchor="ctr"/>
            <a:lstStyle/>
            <a:p>
              <a:endParaRPr lang="en-US" sz="1800"/>
            </a:p>
          </p:txBody>
        </p:sp>
        <p:sp>
          <p:nvSpPr>
            <p:cNvPr id="305" name="Freeform: Shape 304">
              <a:extLst>
                <a:ext uri="{FF2B5EF4-FFF2-40B4-BE49-F238E27FC236}">
                  <a16:creationId xmlns:a16="http://schemas.microsoft.com/office/drawing/2014/main" id="{8E12B4BE-F042-4FA3-B3C5-552EF9B54774}"/>
                </a:ext>
              </a:extLst>
            </p:cNvPr>
            <p:cNvSpPr/>
            <p:nvPr/>
          </p:nvSpPr>
          <p:spPr>
            <a:xfrm>
              <a:off x="-3412778"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6" name="Freeform: Shape 305">
              <a:extLst>
                <a:ext uri="{FF2B5EF4-FFF2-40B4-BE49-F238E27FC236}">
                  <a16:creationId xmlns:a16="http://schemas.microsoft.com/office/drawing/2014/main" id="{453BC34C-30D9-40CD-8569-50E9028349B8}"/>
                </a:ext>
              </a:extLst>
            </p:cNvPr>
            <p:cNvSpPr/>
            <p:nvPr/>
          </p:nvSpPr>
          <p:spPr>
            <a:xfrm>
              <a:off x="-341277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7" name="Freeform: Shape 306">
              <a:extLst>
                <a:ext uri="{FF2B5EF4-FFF2-40B4-BE49-F238E27FC236}">
                  <a16:creationId xmlns:a16="http://schemas.microsoft.com/office/drawing/2014/main" id="{F377112D-4250-43E9-BD50-E3A88193A01B}"/>
                </a:ext>
              </a:extLst>
            </p:cNvPr>
            <p:cNvSpPr/>
            <p:nvPr/>
          </p:nvSpPr>
          <p:spPr>
            <a:xfrm>
              <a:off x="-2005228"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8" name="Freeform: Shape 307">
              <a:extLst>
                <a:ext uri="{FF2B5EF4-FFF2-40B4-BE49-F238E27FC236}">
                  <a16:creationId xmlns:a16="http://schemas.microsoft.com/office/drawing/2014/main" id="{A5FF06BF-EAE1-450C-A685-3048EFC30770}"/>
                </a:ext>
              </a:extLst>
            </p:cNvPr>
            <p:cNvSpPr/>
            <p:nvPr/>
          </p:nvSpPr>
          <p:spPr>
            <a:xfrm>
              <a:off x="-200522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9" name="Freeform: Shape 308">
              <a:extLst>
                <a:ext uri="{FF2B5EF4-FFF2-40B4-BE49-F238E27FC236}">
                  <a16:creationId xmlns:a16="http://schemas.microsoft.com/office/drawing/2014/main" id="{B298EF11-F529-45EE-AA85-98C51FC5C82F}"/>
                </a:ext>
              </a:extLst>
            </p:cNvPr>
            <p:cNvSpPr/>
            <p:nvPr/>
          </p:nvSpPr>
          <p:spPr>
            <a:xfrm>
              <a:off x="-597678" y="563020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10" name="Freeform: Shape 309">
              <a:extLst>
                <a:ext uri="{FF2B5EF4-FFF2-40B4-BE49-F238E27FC236}">
                  <a16:creationId xmlns:a16="http://schemas.microsoft.com/office/drawing/2014/main" id="{EDB12714-FD91-48B4-B7E1-F071EE842EEC}"/>
                </a:ext>
              </a:extLst>
            </p:cNvPr>
            <p:cNvSpPr/>
            <p:nvPr/>
          </p:nvSpPr>
          <p:spPr>
            <a:xfrm>
              <a:off x="-59767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256835593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Dark-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7783" y="2002634"/>
            <a:ext cx="7366764" cy="2852737"/>
          </a:xfrm>
        </p:spPr>
        <p:txBody>
          <a:bodyPr anchor="ctr"/>
          <a:lstStyle>
            <a:lvl1pPr>
              <a:defRPr sz="3600">
                <a:solidFill>
                  <a:schemeClr val="accent3"/>
                </a:solidFill>
              </a:defRPr>
            </a:lvl1pPr>
          </a:lstStyle>
          <a:p>
            <a:r>
              <a:rPr lang="en-US"/>
              <a:t>Click to edit Master title style</a:t>
            </a:r>
          </a:p>
        </p:txBody>
      </p:sp>
      <p:pic>
        <p:nvPicPr>
          <p:cNvPr id="54" name="Picture 53" descr="A picture containing device, fan, web&#10;&#10;Description automatically generated">
            <a:extLst>
              <a:ext uri="{FF2B5EF4-FFF2-40B4-BE49-F238E27FC236}">
                <a16:creationId xmlns:a16="http://schemas.microsoft.com/office/drawing/2014/main" id="{AFAF1DC2-7184-4C1A-9BAB-7BF2947CFD5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484"/>
            <a:ext cx="3426940" cy="6849516"/>
          </a:xfrm>
          <a:prstGeom prst="rect">
            <a:avLst/>
          </a:prstGeom>
        </p:spPr>
      </p:pic>
    </p:spTree>
    <p:extLst>
      <p:ext uri="{BB962C8B-B14F-4D97-AF65-F5344CB8AC3E}">
        <p14:creationId xmlns:p14="http://schemas.microsoft.com/office/powerpoint/2010/main" val="311824396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Header Dark-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7783" y="2002634"/>
            <a:ext cx="7366764" cy="2852737"/>
          </a:xfrm>
        </p:spPr>
        <p:txBody>
          <a:bodyPr anchor="ctr"/>
          <a:lstStyle>
            <a:lvl1pPr>
              <a:defRPr sz="3600">
                <a:solidFill>
                  <a:schemeClr val="accent1"/>
                </a:solidFill>
              </a:defRPr>
            </a:lvl1pPr>
          </a:lstStyle>
          <a:p>
            <a:r>
              <a:rPr lang="en-US"/>
              <a:t>Click to edit Master title style</a:t>
            </a:r>
          </a:p>
        </p:txBody>
      </p:sp>
      <p:pic>
        <p:nvPicPr>
          <p:cNvPr id="54" name="Picture 53" descr="A picture containing device, fan, web&#10;&#10;Description automatically generated">
            <a:extLst>
              <a:ext uri="{FF2B5EF4-FFF2-40B4-BE49-F238E27FC236}">
                <a16:creationId xmlns:a16="http://schemas.microsoft.com/office/drawing/2014/main" id="{AFAF1DC2-7184-4C1A-9BAB-7BF2947CFD5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484"/>
            <a:ext cx="3426940" cy="6849516"/>
          </a:xfrm>
          <a:prstGeom prst="rect">
            <a:avLst/>
          </a:prstGeom>
        </p:spPr>
      </p:pic>
    </p:spTree>
    <p:extLst>
      <p:ext uri="{BB962C8B-B14F-4D97-AF65-F5344CB8AC3E}">
        <p14:creationId xmlns:p14="http://schemas.microsoft.com/office/powerpoint/2010/main" val="325082246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419340-DB0C-B34E-84FE-2AA1A19A58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7617" y="0"/>
            <a:ext cx="5973790" cy="6858000"/>
          </a:xfrm>
          <a:prstGeom prst="rect">
            <a:avLst/>
          </a:prstGeom>
        </p:spPr>
      </p:pic>
      <p:sp>
        <p:nvSpPr>
          <p:cNvPr id="8" name="Title 1">
            <a:extLst>
              <a:ext uri="{FF2B5EF4-FFF2-40B4-BE49-F238E27FC236}">
                <a16:creationId xmlns:a16="http://schemas.microsoft.com/office/drawing/2014/main" id="{1D09A9D1-6212-8B49-96D7-B3E9D17D4BAB}"/>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chemeClr val="tx1"/>
                </a:solidFill>
              </a:defRPr>
            </a:lvl1pPr>
          </a:lstStyle>
          <a:p>
            <a:r>
              <a:rPr lang="en-US"/>
              <a:t>Azure presentation</a:t>
            </a:r>
            <a:br>
              <a:rPr lang="en-US"/>
            </a:br>
            <a:r>
              <a:rPr lang="en-US"/>
              <a:t>title or event name</a:t>
            </a:r>
          </a:p>
        </p:txBody>
      </p:sp>
      <p:sp>
        <p:nvSpPr>
          <p:cNvPr id="9" name="Text Placeholder 10">
            <a:extLst>
              <a:ext uri="{FF2B5EF4-FFF2-40B4-BE49-F238E27FC236}">
                <a16:creationId xmlns:a16="http://schemas.microsoft.com/office/drawing/2014/main" id="{0881A9F1-B3A4-0742-8DAD-18EC8A78C522}"/>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chemeClr val="tx1"/>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2" name="Picture 1">
            <a:extLst>
              <a:ext uri="{FF2B5EF4-FFF2-40B4-BE49-F238E27FC236}">
                <a16:creationId xmlns:a16="http://schemas.microsoft.com/office/drawing/2014/main" id="{D1AC4001-3066-48F9-A335-88434C8D83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Tree>
    <p:extLst>
      <p:ext uri="{BB962C8B-B14F-4D97-AF65-F5344CB8AC3E}">
        <p14:creationId xmlns:p14="http://schemas.microsoft.com/office/powerpoint/2010/main" val="19892622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ppendix">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7C5EDF-361A-4236-B112-44913FF70957}"/>
              </a:ext>
            </a:extLst>
          </p:cNvPr>
          <p:cNvSpPr>
            <a:spLocks noGrp="1"/>
          </p:cNvSpPr>
          <p:nvPr>
            <p:ph type="title"/>
          </p:nvPr>
        </p:nvSpPr>
        <p:spPr>
          <a:xfrm>
            <a:off x="563369" y="2918699"/>
            <a:ext cx="11081177" cy="1020602"/>
          </a:xfrm>
        </p:spPr>
        <p:txBody>
          <a:bodyPr anchor="ctr"/>
          <a:lstStyle>
            <a:lvl1pPr>
              <a:defRPr sz="3200">
                <a:solidFill>
                  <a:schemeClr val="accent3"/>
                </a:solidFill>
              </a:defRPr>
            </a:lvl1pPr>
          </a:lstStyle>
          <a:p>
            <a:r>
              <a:rPr lang="en-US"/>
              <a:t>Click to edit Master title style</a:t>
            </a:r>
          </a:p>
        </p:txBody>
      </p:sp>
    </p:spTree>
    <p:extLst>
      <p:ext uri="{BB962C8B-B14F-4D97-AF65-F5344CB8AC3E}">
        <p14:creationId xmlns:p14="http://schemas.microsoft.com/office/powerpoint/2010/main" val="59395891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563369" y="1506067"/>
            <a:ext cx="11081177" cy="2396047"/>
          </a:xfrm>
          <a:prstGeom prst="rect">
            <a:avLst/>
          </a:prstGeom>
        </p:spPr>
        <p:txBody>
          <a:bodyPr/>
          <a:lstStyle>
            <a:lvl1pPr marL="284078" indent="-284078">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8840" indent="-274764">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2918" indent="-284078">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6455" indent="-22353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89992" indent="-22353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18"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a:xfrm>
            <a:off x="563369" y="473236"/>
            <a:ext cx="11081177" cy="1020602"/>
          </a:xfrm>
        </p:spPr>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9568025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losing slide 2">
    <p:bg>
      <p:bgPr>
        <a:solidFill>
          <a:srgbClr val="000000"/>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8168979" y="3201255"/>
            <a:ext cx="3199543" cy="455490"/>
          </a:xfrm>
          <a:prstGeom prst="rect">
            <a:avLst/>
          </a:prstGeom>
          <a:noFill/>
        </p:spPr>
        <p:txBody>
          <a:bodyPr lIns="0" tIns="0" rIns="0" bIns="0" anchor="t" anchorCtr="0"/>
          <a:lstStyle>
            <a:lvl1pPr algn="r">
              <a:lnSpc>
                <a:spcPct val="100000"/>
              </a:lnSpc>
              <a:spcAft>
                <a:spcPts val="1274"/>
              </a:spcAft>
              <a:defRPr sz="2549" spc="-49" baseline="0">
                <a:solidFill>
                  <a:schemeClr val="bg1"/>
                </a:solidFill>
              </a:defRPr>
            </a:lvl1pPr>
          </a:lstStyle>
          <a:p>
            <a:r>
              <a:rPr lang="en-US"/>
              <a:t>Thank you.</a:t>
            </a:r>
          </a:p>
        </p:txBody>
      </p:sp>
      <p:pic>
        <p:nvPicPr>
          <p:cNvPr id="8" name="Picture 7" descr="Microsoft Azure logo">
            <a:extLst>
              <a:ext uri="{FF2B5EF4-FFF2-40B4-BE49-F238E27FC236}">
                <a16:creationId xmlns:a16="http://schemas.microsoft.com/office/drawing/2014/main" id="{79B2AB3F-EF11-40F8-9310-83B2BDFC31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2848" y="439310"/>
            <a:ext cx="1335673" cy="190278"/>
          </a:xfrm>
          <a:prstGeom prst="rect">
            <a:avLst/>
          </a:prstGeom>
        </p:spPr>
      </p:pic>
      <p:sp>
        <p:nvSpPr>
          <p:cNvPr id="5" name="Text Box 3">
            <a:extLst>
              <a:ext uri="{FF2B5EF4-FFF2-40B4-BE49-F238E27FC236}">
                <a16:creationId xmlns:a16="http://schemas.microsoft.com/office/drawing/2014/main" id="{0AFD6FAE-B215-4CF5-A1C7-AE7803BB4E41}"/>
              </a:ext>
            </a:extLst>
          </p:cNvPr>
          <p:cNvSpPr txBox="1">
            <a:spLocks noChangeArrowheads="1"/>
          </p:cNvSpPr>
          <p:nvPr userDrawn="1"/>
        </p:nvSpPr>
        <p:spPr bwMode="blackWhite">
          <a:xfrm>
            <a:off x="9043770" y="6451197"/>
            <a:ext cx="2324752"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r" defTabSz="913924" eaLnBrk="0" hangingPunct="0"/>
            <a:r>
              <a:rPr lang="en-US" sz="686">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29682478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ection Divider">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E1667F-5928-4CA5-9E9A-6D60293DC9A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B4BB6F7-36B3-42CD-8196-337611403848}"/>
              </a:ext>
              <a:ext uri="{C183D7F6-B498-43B3-948B-1728B52AA6E4}">
                <adec:decorative xmlns:adec="http://schemas.microsoft.com/office/drawing/2017/decorative" val="1"/>
              </a:ext>
            </a:extLst>
          </p:cNvPr>
          <p:cNvSpPr/>
          <p:nvPr userDrawn="1"/>
        </p:nvSpPr>
        <p:spPr bwMode="auto">
          <a:xfrm>
            <a:off x="0" y="0"/>
            <a:ext cx="12188952" cy="6858000"/>
          </a:xfrm>
          <a:prstGeom prst="rect">
            <a:avLst/>
          </a:prstGeom>
          <a:gradFill flip="none" rotWithShape="1">
            <a:gsLst>
              <a:gs pos="0">
                <a:srgbClr val="000000">
                  <a:alpha val="46000"/>
                </a:srgbClr>
              </a:gs>
              <a:gs pos="100000">
                <a:srgbClr val="000000">
                  <a:alpha val="40000"/>
                </a:srgbClr>
              </a:gs>
              <a:gs pos="58000">
                <a:srgbClr val="000000">
                  <a:alpha val="84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5" tIns="146284" rIns="182855" bIns="146284" numCol="1" spcCol="0" rtlCol="0" fromWordArt="0" anchor="t" anchorCtr="0" forceAA="0" compatLnSpc="1">
            <a:prstTxWarp prst="textNoShape">
              <a:avLst/>
            </a:prstTxWarp>
            <a:noAutofit/>
          </a:bodyPr>
          <a:lstStyle/>
          <a:p>
            <a:pPr defTabSz="932329" fontAlgn="base">
              <a:spcBef>
                <a:spcPct val="0"/>
              </a:spcBef>
              <a:spcAft>
                <a:spcPct val="0"/>
              </a:spcAft>
            </a:pPr>
            <a:endParaRPr lang="en-US" sz="1999">
              <a:gradFill>
                <a:gsLst>
                  <a:gs pos="0">
                    <a:srgbClr val="FFFFFF"/>
                  </a:gs>
                  <a:gs pos="100000">
                    <a:srgbClr val="FFFFFF"/>
                  </a:gs>
                </a:gsLst>
                <a:lin ang="5400000" scaled="0"/>
              </a:gradFill>
              <a:cs typeface="Segoe UI" pitchFamily="34" charset="0"/>
            </a:endParaRPr>
          </a:p>
        </p:txBody>
      </p:sp>
      <p:sp>
        <p:nvSpPr>
          <p:cNvPr id="5" name="Rectangle 4">
            <a:extLst>
              <a:ext uri="{FF2B5EF4-FFF2-40B4-BE49-F238E27FC236}">
                <a16:creationId xmlns:a16="http://schemas.microsoft.com/office/drawing/2014/main" id="{E28EF33B-97ED-4DAA-8343-1B0FA38CDF74}"/>
              </a:ext>
              <a:ext uri="{C183D7F6-B498-43B3-948B-1728B52AA6E4}">
                <adec:decorative xmlns:adec="http://schemas.microsoft.com/office/drawing/2017/decorative" val="1"/>
              </a:ext>
            </a:extLst>
          </p:cNvPr>
          <p:cNvSpPr/>
          <p:nvPr userDrawn="1"/>
        </p:nvSpPr>
        <p:spPr bwMode="auto">
          <a:xfrm flipH="1">
            <a:off x="0" y="0"/>
            <a:ext cx="1335024" cy="6858000"/>
          </a:xfrm>
          <a:prstGeom prst="rect">
            <a:avLst/>
          </a:prstGeom>
          <a:gradFill flip="none" rotWithShape="1">
            <a:gsLst>
              <a:gs pos="0">
                <a:srgbClr val="000000">
                  <a:alpha val="0"/>
                </a:srgbClr>
              </a:gs>
              <a:gs pos="100000">
                <a:srgbClr val="000000"/>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5" tIns="146284" rIns="182855" bIns="146284" numCol="1" spcCol="0" rtlCol="0" fromWordArt="0" anchor="t" anchorCtr="0" forceAA="0" compatLnSpc="1">
            <a:prstTxWarp prst="textNoShape">
              <a:avLst/>
            </a:prstTxWarp>
            <a:noAutofit/>
          </a:bodyPr>
          <a:lstStyle/>
          <a:p>
            <a:pPr defTabSz="932329" fontAlgn="base">
              <a:spcBef>
                <a:spcPct val="0"/>
              </a:spcBef>
              <a:spcAft>
                <a:spcPct val="0"/>
              </a:spcAft>
            </a:pPr>
            <a:endParaRPr lang="en-US" sz="1999">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4F6D03B8-1E65-4B5E-B5AA-4770DA1FBEE5}"/>
              </a:ext>
            </a:extLst>
          </p:cNvPr>
          <p:cNvSpPr>
            <a:spLocks noGrp="1"/>
          </p:cNvSpPr>
          <p:nvPr>
            <p:ph type="title"/>
          </p:nvPr>
        </p:nvSpPr>
        <p:spPr>
          <a:xfrm>
            <a:off x="555413" y="2918699"/>
            <a:ext cx="11081177" cy="1020602"/>
          </a:xfrm>
        </p:spPr>
        <p:txBody>
          <a:bodyPr anchor="ctr"/>
          <a:lstStyle>
            <a:lvl1pPr algn="ctr">
              <a:defRPr sz="4800">
                <a:solidFill>
                  <a:schemeClr val="accent3"/>
                </a:solidFill>
              </a:defRPr>
            </a:lvl1pPr>
          </a:lstStyle>
          <a:p>
            <a:r>
              <a:rPr lang="en-US"/>
              <a:t>Click to edit Master title style</a:t>
            </a:r>
            <a:endParaRPr lang="en-IN"/>
          </a:p>
        </p:txBody>
      </p:sp>
    </p:spTree>
    <p:extLst>
      <p:ext uri="{BB962C8B-B14F-4D97-AF65-F5344CB8AC3E}">
        <p14:creationId xmlns:p14="http://schemas.microsoft.com/office/powerpoint/2010/main" val="128482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6">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chemeClr val="tx1"/>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chemeClr val="tx1"/>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8" name="Picture 7">
            <a:extLst>
              <a:ext uri="{FF2B5EF4-FFF2-40B4-BE49-F238E27FC236}">
                <a16:creationId xmlns:a16="http://schemas.microsoft.com/office/drawing/2014/main" id="{67DB9C92-5B22-1645-98AA-DEA153351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45182" y="321589"/>
            <a:ext cx="5413537" cy="6214821"/>
          </a:xfrm>
          <a:prstGeom prst="rect">
            <a:avLst/>
          </a:prstGeom>
        </p:spPr>
      </p:pic>
      <p:pic>
        <p:nvPicPr>
          <p:cNvPr id="2" name="Picture 1">
            <a:extLst>
              <a:ext uri="{FF2B5EF4-FFF2-40B4-BE49-F238E27FC236}">
                <a16:creationId xmlns:a16="http://schemas.microsoft.com/office/drawing/2014/main" id="{A66193F2-B3BA-49FA-B610-57618AA224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Tree>
    <p:extLst>
      <p:ext uri="{BB962C8B-B14F-4D97-AF65-F5344CB8AC3E}">
        <p14:creationId xmlns:p14="http://schemas.microsoft.com/office/powerpoint/2010/main" val="4099913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7">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chemeClr val="tx1"/>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chemeClr val="tx1"/>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7507D490-6D76-184D-B20A-2C0F2F3DD099}"/>
              </a:ext>
            </a:extLst>
          </p:cNvPr>
          <p:cNvSpPr/>
          <p:nvPr userDrawn="1"/>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pic>
        <p:nvPicPr>
          <p:cNvPr id="9" name="Picture 8">
            <a:extLst>
              <a:ext uri="{FF2B5EF4-FFF2-40B4-BE49-F238E27FC236}">
                <a16:creationId xmlns:a16="http://schemas.microsoft.com/office/drawing/2014/main" id="{04B63C3A-8B21-B940-BD1D-D9281E6DD2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5055" y="0"/>
            <a:ext cx="5973790" cy="6858000"/>
          </a:xfrm>
          <a:prstGeom prst="rect">
            <a:avLst/>
          </a:prstGeom>
        </p:spPr>
      </p:pic>
      <p:pic>
        <p:nvPicPr>
          <p:cNvPr id="2" name="Picture 1">
            <a:extLst>
              <a:ext uri="{FF2B5EF4-FFF2-40B4-BE49-F238E27FC236}">
                <a16:creationId xmlns:a16="http://schemas.microsoft.com/office/drawing/2014/main" id="{9F0CB72D-BA4C-4FD5-9779-11828745C9C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Tree>
    <p:extLst>
      <p:ext uri="{BB962C8B-B14F-4D97-AF65-F5344CB8AC3E}">
        <p14:creationId xmlns:p14="http://schemas.microsoft.com/office/powerpoint/2010/main" val="9942874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8">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chemeClr val="tx1"/>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chemeClr val="tx1"/>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D76228DA-C78B-F44C-94F8-7128E0B2D7A7}"/>
              </a:ext>
            </a:extLst>
          </p:cNvPr>
          <p:cNvSpPr/>
          <p:nvPr userDrawn="1"/>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942E84EF-6F95-A646-8F37-FD94FE9079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111901" y="0"/>
            <a:ext cx="6080099" cy="6858000"/>
          </a:xfrm>
          <a:prstGeom prst="rect">
            <a:avLst/>
          </a:prstGeom>
        </p:spPr>
      </p:pic>
      <p:pic>
        <p:nvPicPr>
          <p:cNvPr id="2" name="Picture 1">
            <a:extLst>
              <a:ext uri="{FF2B5EF4-FFF2-40B4-BE49-F238E27FC236}">
                <a16:creationId xmlns:a16="http://schemas.microsoft.com/office/drawing/2014/main" id="{50742D2E-C77D-44C6-9E43-76C7AA9B69B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Tree>
    <p:extLst>
      <p:ext uri="{BB962C8B-B14F-4D97-AF65-F5344CB8AC3E}">
        <p14:creationId xmlns:p14="http://schemas.microsoft.com/office/powerpoint/2010/main" val="28527741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9">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chemeClr val="tx1"/>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chemeClr val="tx1"/>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01443AB1-0CDE-B44D-8883-27DEB7B914EA}"/>
              </a:ext>
            </a:extLst>
          </p:cNvPr>
          <p:cNvSpPr/>
          <p:nvPr userDrawn="1"/>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64E0159D-061E-A640-B0A5-C7A703E35A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5055" y="0"/>
            <a:ext cx="5973790" cy="6858000"/>
          </a:xfrm>
          <a:prstGeom prst="rect">
            <a:avLst/>
          </a:prstGeom>
        </p:spPr>
      </p:pic>
      <p:pic>
        <p:nvPicPr>
          <p:cNvPr id="2" name="Picture 1">
            <a:extLst>
              <a:ext uri="{FF2B5EF4-FFF2-40B4-BE49-F238E27FC236}">
                <a16:creationId xmlns:a16="http://schemas.microsoft.com/office/drawing/2014/main" id="{F70532F3-7CCC-4F50-B63C-55369304A2F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Tree>
    <p:extLst>
      <p:ext uri="{BB962C8B-B14F-4D97-AF65-F5344CB8AC3E}">
        <p14:creationId xmlns:p14="http://schemas.microsoft.com/office/powerpoint/2010/main" val="998861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10">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chemeClr val="tx1"/>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chemeClr val="tx1"/>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9" name="Picture 8">
            <a:extLst>
              <a:ext uri="{FF2B5EF4-FFF2-40B4-BE49-F238E27FC236}">
                <a16:creationId xmlns:a16="http://schemas.microsoft.com/office/drawing/2014/main" id="{92E2926B-CE4C-8042-8EAB-E69CCC77CE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18210" y="0"/>
            <a:ext cx="5973790" cy="6858000"/>
          </a:xfrm>
          <a:prstGeom prst="rect">
            <a:avLst/>
          </a:prstGeom>
        </p:spPr>
      </p:pic>
      <p:pic>
        <p:nvPicPr>
          <p:cNvPr id="2" name="Picture 1">
            <a:extLst>
              <a:ext uri="{FF2B5EF4-FFF2-40B4-BE49-F238E27FC236}">
                <a16:creationId xmlns:a16="http://schemas.microsoft.com/office/drawing/2014/main" id="{01C8309D-4532-4684-8138-AFA4F6520B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Tree>
    <p:extLst>
      <p:ext uri="{BB962C8B-B14F-4D97-AF65-F5344CB8AC3E}">
        <p14:creationId xmlns:p14="http://schemas.microsoft.com/office/powerpoint/2010/main" val="2581621661"/>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1"/>
            <a:ext cx="11303917" cy="813819"/>
          </a:xfrm>
          <a:prstGeom prst="rect">
            <a:avLst/>
          </a:prstGeom>
        </p:spPr>
        <p:txBody>
          <a:bodyPr vert="horz" wrap="square" lIns="0" tIns="91440" rIns="146304" bIns="91440" rtlCol="0" anchor="t">
            <a:noAutofit/>
          </a:bodyPr>
          <a:lstStyle/>
          <a:p>
            <a:r>
              <a:rPr lang="en-US" dirty="0"/>
              <a:t>Heading Segoe UI </a:t>
            </a:r>
            <a:r>
              <a:rPr lang="en-US" dirty="0" err="1"/>
              <a:t>Semibold</a:t>
            </a:r>
            <a:r>
              <a:rPr lang="en-US" dirty="0"/>
              <a:t> 28/32</a:t>
            </a:r>
          </a:p>
        </p:txBody>
      </p:sp>
      <p:sp>
        <p:nvSpPr>
          <p:cNvPr id="4" name="Text Placeholder 3"/>
          <p:cNvSpPr>
            <a:spLocks noGrp="1"/>
          </p:cNvSpPr>
          <p:nvPr>
            <p:ph type="body" idx="1"/>
          </p:nvPr>
        </p:nvSpPr>
        <p:spPr>
          <a:xfrm>
            <a:off x="455994" y="1817560"/>
            <a:ext cx="11231768" cy="2021853"/>
          </a:xfrm>
          <a:prstGeom prst="rect">
            <a:avLst/>
          </a:prstGeom>
        </p:spPr>
        <p:txBody>
          <a:bodyPr vert="horz" wrap="square" lIns="0" tIns="91440" rIns="146304" bIns="91440" rtlCol="0">
            <a:spAutoFit/>
          </a:bodyPr>
          <a:lstStyle/>
          <a:p>
            <a:pPr lvl="1"/>
            <a:r>
              <a:rPr lang="en-US" dirty="0"/>
              <a:t>Large: subhead Segoe UI Regular 20/24</a:t>
            </a:r>
          </a:p>
          <a:p>
            <a:pPr lvl="1"/>
            <a:endParaRPr lang="en-US" dirty="0"/>
          </a:p>
          <a:p>
            <a:pPr lvl="2"/>
            <a:r>
              <a:rPr lang="en-US" dirty="0"/>
              <a:t>Medium: paragraph heading Segoe UI </a:t>
            </a:r>
            <a:r>
              <a:rPr lang="en-US" dirty="0" err="1"/>
              <a:t>Semibold</a:t>
            </a:r>
            <a:r>
              <a:rPr lang="en-US" dirty="0"/>
              <a:t> 14/18</a:t>
            </a:r>
          </a:p>
          <a:p>
            <a:pPr lvl="3"/>
            <a:r>
              <a:rPr lang="en-US" dirty="0"/>
              <a:t>Medium: paragraph body copy Segoe UI Regular 14/18</a:t>
            </a:r>
          </a:p>
          <a:p>
            <a:pPr lvl="3"/>
            <a:endParaRPr lang="en-US" dirty="0"/>
          </a:p>
          <a:p>
            <a:pPr lvl="4"/>
            <a:r>
              <a:rPr lang="en-US" dirty="0"/>
              <a:t>Small: caption heading Segoe UI Bold 10/12</a:t>
            </a:r>
          </a:p>
          <a:p>
            <a:pPr lvl="6"/>
            <a:r>
              <a:rPr lang="en-US" dirty="0"/>
              <a:t>Small: caption body copy Segoe UI Regular 10/12</a:t>
            </a:r>
          </a:p>
          <a:p>
            <a:pPr lvl="6"/>
            <a:endParaRPr lang="en-US" dirty="0"/>
          </a:p>
          <a:p>
            <a:pPr lvl="6"/>
            <a:endParaRPr lang="en-US" dirty="0"/>
          </a:p>
        </p:txBody>
      </p:sp>
      <p:pic>
        <p:nvPicPr>
          <p:cNvPr id="7" name="Picture 6"/>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rot="5400000">
            <a:off x="9432277" y="2842059"/>
            <a:ext cx="6843271" cy="1164777"/>
          </a:xfrm>
          <a:prstGeom prst="rect">
            <a:avLst/>
          </a:prstGeom>
        </p:spPr>
      </p:pic>
    </p:spTree>
    <p:extLst>
      <p:ext uri="{BB962C8B-B14F-4D97-AF65-F5344CB8AC3E}">
        <p14:creationId xmlns:p14="http://schemas.microsoft.com/office/powerpoint/2010/main" val="274636289"/>
      </p:ext>
    </p:extLst>
  </p:cSld>
  <p:clrMap bg1="lt1" tx1="dk1" bg2="lt2" tx2="dk2" accent1="accent1" accent2="accent2" accent3="accent3" accent4="accent4" accent5="accent5" accent6="accent6" hlink="hlink" folHlink="folHlink"/>
  <p:sldLayoutIdLst>
    <p:sldLayoutId id="2147485253" r:id="rId1"/>
    <p:sldLayoutId id="2147485254" r:id="rId2"/>
    <p:sldLayoutId id="2147485255" r:id="rId3"/>
    <p:sldLayoutId id="2147485041" r:id="rId4"/>
    <p:sldLayoutId id="2147485042" r:id="rId5"/>
    <p:sldLayoutId id="2147485043" r:id="rId6"/>
    <p:sldLayoutId id="2147485044" r:id="rId7"/>
    <p:sldLayoutId id="2147485045" r:id="rId8"/>
    <p:sldLayoutId id="2147485046" r:id="rId9"/>
    <p:sldLayoutId id="2147485047" r:id="rId10"/>
    <p:sldLayoutId id="2147485048" r:id="rId11"/>
    <p:sldLayoutId id="2147485049" r:id="rId12"/>
    <p:sldLayoutId id="2147485050" r:id="rId13"/>
    <p:sldLayoutId id="2147485051" r:id="rId14"/>
    <p:sldLayoutId id="2147485052" r:id="rId15"/>
    <p:sldLayoutId id="2147485053" r:id="rId16"/>
    <p:sldLayoutId id="2147485054" r:id="rId17"/>
    <p:sldLayoutId id="2147485055" r:id="rId18"/>
    <p:sldLayoutId id="2147485056" r:id="rId19"/>
    <p:sldLayoutId id="2147485057" r:id="rId20"/>
    <p:sldLayoutId id="2147485274" r:id="rId21"/>
    <p:sldLayoutId id="2147485275" r:id="rId22"/>
    <p:sldLayoutId id="2147485060" r:id="rId23"/>
    <p:sldLayoutId id="2147485061" r:id="rId24"/>
    <p:sldLayoutId id="2147485062" r:id="rId25"/>
    <p:sldLayoutId id="2147485063" r:id="rId26"/>
    <p:sldLayoutId id="2147485064" r:id="rId27"/>
    <p:sldLayoutId id="2147485065" r:id="rId28"/>
    <p:sldLayoutId id="2147485066" r:id="rId29"/>
    <p:sldLayoutId id="2147485283" r:id="rId30"/>
    <p:sldLayoutId id="2147485284" r:id="rId31"/>
    <p:sldLayoutId id="2147485285" r:id="rId32"/>
    <p:sldLayoutId id="2147485286" r:id="rId33"/>
    <p:sldLayoutId id="2147485287" r:id="rId34"/>
    <p:sldLayoutId id="2147485209" r:id="rId35"/>
    <p:sldLayoutId id="2147485211" r:id="rId36"/>
    <p:sldLayoutId id="2147485212" r:id="rId37"/>
    <p:sldLayoutId id="2147485213" r:id="rId38"/>
    <p:sldLayoutId id="2147485214" r:id="rId39"/>
    <p:sldLayoutId id="2147485217" r:id="rId40"/>
    <p:sldLayoutId id="2147485222" r:id="rId41"/>
    <p:sldLayoutId id="2147485239" r:id="rId42"/>
    <p:sldLayoutId id="2147486165" r:id="rId43"/>
  </p:sldLayoutIdLst>
  <p:transition>
    <p:fade/>
  </p:transition>
  <p:hf hdr="0" dt="0"/>
  <p:txStyles>
    <p:titleStyle>
      <a:lvl1pPr algn="l" defTabSz="914367" rtl="0" eaLnBrk="1" latinLnBrk="0" hangingPunct="1">
        <a:lnSpc>
          <a:spcPct val="90000"/>
        </a:lnSpc>
        <a:spcBef>
          <a:spcPct val="0"/>
        </a:spcBef>
        <a:buNone/>
        <a:defRPr lang="en-US" sz="2745" b="0" kern="1200" cap="none" spc="-49"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solidFill>
            <a:srgbClr val="000000"/>
          </a:soli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2"/>
          </a:soli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rgbClr val="000000"/>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solidFill>
            <a:srgbClr val="000000"/>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69">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3">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hyperlink" Target="https://azure.microsoft.com/en-us/services/azure-arc/" TargetMode="External"/><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6.png"/><Relationship Id="rId18" Type="http://schemas.openxmlformats.org/officeDocument/2006/relationships/image" Target="../media/image91.sv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svg"/><Relationship Id="rId17" Type="http://schemas.openxmlformats.org/officeDocument/2006/relationships/image" Target="../media/image90.png"/><Relationship Id="rId2" Type="http://schemas.openxmlformats.org/officeDocument/2006/relationships/notesSlide" Target="../notesSlides/notesSlide16.xml"/><Relationship Id="rId16" Type="http://schemas.openxmlformats.org/officeDocument/2006/relationships/image" Target="../media/image89.svg"/><Relationship Id="rId20" Type="http://schemas.openxmlformats.org/officeDocument/2006/relationships/image" Target="../media/image93.svg"/><Relationship Id="rId1" Type="http://schemas.openxmlformats.org/officeDocument/2006/relationships/slideLayout" Target="../slideLayouts/slideLayout19.xml"/><Relationship Id="rId6" Type="http://schemas.openxmlformats.org/officeDocument/2006/relationships/image" Target="../media/image79.sv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svg"/><Relationship Id="rId19" Type="http://schemas.openxmlformats.org/officeDocument/2006/relationships/image" Target="../media/image92.png"/><Relationship Id="rId4" Type="http://schemas.openxmlformats.org/officeDocument/2006/relationships/image" Target="../media/image77.svg"/><Relationship Id="rId9" Type="http://schemas.openxmlformats.org/officeDocument/2006/relationships/image" Target="../media/image82.png"/><Relationship Id="rId14" Type="http://schemas.openxmlformats.org/officeDocument/2006/relationships/image" Target="../media/image87.svg"/></Relationships>
</file>

<file path=ppt/slides/_rels/slide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64.emf"/></Relationships>
</file>

<file path=ppt/slides/_rels/slide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jpeg"/><Relationship Id="rId7" Type="http://schemas.openxmlformats.org/officeDocument/2006/relationships/image" Target="../media/image37.sv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99.png"/><Relationship Id="rId4" Type="http://schemas.openxmlformats.org/officeDocument/2006/relationships/image" Target="../media/image98.emf"/></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hyperlink" Target="https://www.microsoft.com/en-us/licensing/licensing-programs/software-assurance-by-product?activetab=software-assurance-by-product-pivot%3aprimaryr2" TargetMode="External"/><Relationship Id="rId2" Type="http://schemas.openxmlformats.org/officeDocument/2006/relationships/notesSlide" Target="../notesSlides/notesSlide22.xml"/><Relationship Id="rId1" Type="http://schemas.openxmlformats.org/officeDocument/2006/relationships/slideLayout" Target="../slideLayouts/slideLayout43.xml"/><Relationship Id="rId4" Type="http://schemas.openxmlformats.org/officeDocument/2006/relationships/hyperlink" Target="http://aka.ms/WindowsAdminCente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7.png"/><Relationship Id="rId18" Type="http://schemas.microsoft.com/office/2007/relationships/hdphoto" Target="../media/hdphoto3.wdp"/><Relationship Id="rId26" Type="http://schemas.openxmlformats.org/officeDocument/2006/relationships/image" Target="../media/image57.png"/><Relationship Id="rId3" Type="http://schemas.openxmlformats.org/officeDocument/2006/relationships/notesSlide" Target="../notesSlides/notesSlide3.xml"/><Relationship Id="rId21" Type="http://schemas.microsoft.com/office/2007/relationships/hdphoto" Target="../media/hdphoto4.wdp"/><Relationship Id="rId7" Type="http://schemas.openxmlformats.org/officeDocument/2006/relationships/image" Target="../media/image42.png"/><Relationship Id="rId12" Type="http://schemas.openxmlformats.org/officeDocument/2006/relationships/image" Target="../media/image46.png"/><Relationship Id="rId17" Type="http://schemas.openxmlformats.org/officeDocument/2006/relationships/image" Target="../media/image50.png"/><Relationship Id="rId25" Type="http://schemas.openxmlformats.org/officeDocument/2006/relationships/image" Target="../media/image56.png"/><Relationship Id="rId33" Type="http://schemas.openxmlformats.org/officeDocument/2006/relationships/image" Target="../media/image63.png"/><Relationship Id="rId2" Type="http://schemas.openxmlformats.org/officeDocument/2006/relationships/slideLayout" Target="../slideLayouts/slideLayout32.xml"/><Relationship Id="rId16" Type="http://schemas.openxmlformats.org/officeDocument/2006/relationships/image" Target="../media/image49.png"/><Relationship Id="rId20" Type="http://schemas.openxmlformats.org/officeDocument/2006/relationships/image" Target="../media/image52.png"/><Relationship Id="rId29" Type="http://schemas.openxmlformats.org/officeDocument/2006/relationships/image" Target="../media/image60.png"/><Relationship Id="rId1" Type="http://schemas.openxmlformats.org/officeDocument/2006/relationships/themeOverride" Target="../theme/themeOverride1.xml"/><Relationship Id="rId6" Type="http://schemas.openxmlformats.org/officeDocument/2006/relationships/image" Target="../media/image41.png"/><Relationship Id="rId11" Type="http://schemas.openxmlformats.org/officeDocument/2006/relationships/image" Target="../media/image45.png"/><Relationship Id="rId24" Type="http://schemas.openxmlformats.org/officeDocument/2006/relationships/image" Target="../media/image55.png"/><Relationship Id="rId32" Type="http://schemas.openxmlformats.org/officeDocument/2006/relationships/image" Target="../media/image62.png"/><Relationship Id="rId5" Type="http://schemas.openxmlformats.org/officeDocument/2006/relationships/image" Target="../media/image40.png"/><Relationship Id="rId15" Type="http://schemas.openxmlformats.org/officeDocument/2006/relationships/image" Target="../media/image48.png"/><Relationship Id="rId23" Type="http://schemas.openxmlformats.org/officeDocument/2006/relationships/image" Target="../media/image54.jpeg"/><Relationship Id="rId28" Type="http://schemas.openxmlformats.org/officeDocument/2006/relationships/image" Target="../media/image59.png"/><Relationship Id="rId10" Type="http://schemas.microsoft.com/office/2007/relationships/hdphoto" Target="../media/hdphoto1.wdp"/><Relationship Id="rId19" Type="http://schemas.openxmlformats.org/officeDocument/2006/relationships/image" Target="../media/image51.png"/><Relationship Id="rId31" Type="http://schemas.microsoft.com/office/2007/relationships/hdphoto" Target="../media/hdphoto5.wdp"/><Relationship Id="rId4" Type="http://schemas.openxmlformats.org/officeDocument/2006/relationships/image" Target="../media/image32.jpeg"/><Relationship Id="rId9" Type="http://schemas.openxmlformats.org/officeDocument/2006/relationships/image" Target="../media/image44.png"/><Relationship Id="rId14" Type="http://schemas.microsoft.com/office/2007/relationships/hdphoto" Target="../media/hdphoto2.wdp"/><Relationship Id="rId22" Type="http://schemas.openxmlformats.org/officeDocument/2006/relationships/image" Target="../media/image53.png"/><Relationship Id="rId27" Type="http://schemas.openxmlformats.org/officeDocument/2006/relationships/image" Target="../media/image58.png"/><Relationship Id="rId30"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hyperlink" Target="https://www-01.ibm.com/common/ssi/cgi-bin/ssialias?htmlfid=SEL03130WWEN&amp;"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8681" y="2980724"/>
            <a:ext cx="9630389" cy="896552"/>
          </a:xfrm>
        </p:spPr>
        <p:txBody>
          <a:bodyPr lIns="182880"/>
          <a:lstStyle/>
          <a:p>
            <a:pPr defTabSz="914460"/>
            <a:r>
              <a:rPr lang="en-US" sz="3600" dirty="0">
                <a:solidFill>
                  <a:srgbClr val="50E6FF"/>
                </a:solidFill>
                <a:latin typeface="Segoe UI Semibold"/>
              </a:rPr>
              <a:t>Windows Server 2022</a:t>
            </a:r>
          </a:p>
        </p:txBody>
      </p:sp>
      <p:sp>
        <p:nvSpPr>
          <p:cNvPr id="4" name="Text Placeholder 3">
            <a:extLst>
              <a:ext uri="{FF2B5EF4-FFF2-40B4-BE49-F238E27FC236}">
                <a16:creationId xmlns:a16="http://schemas.microsoft.com/office/drawing/2014/main" id="{245534B1-A8C2-4EBB-985B-877C9FB88A5C}"/>
              </a:ext>
            </a:extLst>
          </p:cNvPr>
          <p:cNvSpPr>
            <a:spLocks noGrp="1"/>
          </p:cNvSpPr>
          <p:nvPr>
            <p:ph type="body" sz="quarter" idx="15"/>
          </p:nvPr>
        </p:nvSpPr>
        <p:spPr/>
        <p:txBody>
          <a:bodyPr/>
          <a:lstStyle/>
          <a:p>
            <a:endParaRPr lang="en-US"/>
          </a:p>
        </p:txBody>
      </p:sp>
      <p:pic>
        <p:nvPicPr>
          <p:cNvPr id="10" name="Picture 9" descr="A picture of servers&#10;">
            <a:extLst>
              <a:ext uri="{FF2B5EF4-FFF2-40B4-BE49-F238E27FC236}">
                <a16:creationId xmlns:a16="http://schemas.microsoft.com/office/drawing/2014/main" id="{C206ABFD-AFD3-4A9A-846A-21599667409C}"/>
              </a:ext>
            </a:extLst>
          </p:cNvPr>
          <p:cNvPicPr>
            <a:picLocks noChangeAspect="1"/>
          </p:cNvPicPr>
          <p:nvPr/>
        </p:nvPicPr>
        <p:blipFill rotWithShape="1">
          <a:blip r:embed="rId3"/>
          <a:srcRect l="4698" r="33349"/>
          <a:stretch/>
        </p:blipFill>
        <p:spPr>
          <a:xfrm>
            <a:off x="5817476" y="1"/>
            <a:ext cx="6374524" cy="6858000"/>
          </a:xfrm>
          <a:prstGeom prst="rect">
            <a:avLst/>
          </a:prstGeom>
        </p:spPr>
      </p:pic>
    </p:spTree>
    <p:extLst>
      <p:ext uri="{BB962C8B-B14F-4D97-AF65-F5344CB8AC3E}">
        <p14:creationId xmlns:p14="http://schemas.microsoft.com/office/powerpoint/2010/main" val="190779881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9DF6B933-7EE6-4A72-A625-D359CC64AA68}"/>
              </a:ext>
              <a:ext uri="{C183D7F6-B498-43B3-948B-1728B52AA6E4}">
                <adec:decorative xmlns:adec="http://schemas.microsoft.com/office/drawing/2017/decorative" val="1"/>
              </a:ext>
            </a:extLst>
          </p:cNvPr>
          <p:cNvCxnSpPr>
            <a:cxnSpLocks/>
          </p:cNvCxnSpPr>
          <p:nvPr/>
        </p:nvCxnSpPr>
        <p:spPr>
          <a:xfrm>
            <a:off x="5042790" y="1834961"/>
            <a:ext cx="0" cy="1005840"/>
          </a:xfrm>
          <a:prstGeom prst="line">
            <a:avLst/>
          </a:prstGeom>
          <a:solidFill>
            <a:schemeClr val="bg1"/>
          </a:solidFill>
          <a:ln w="12700" cap="flat" cmpd="sng" algn="ctr">
            <a:solidFill>
              <a:schemeClr val="tx1"/>
            </a:solidFill>
            <a:prstDash val="dash"/>
          </a:ln>
          <a:effectLst>
            <a:outerShdw blurRad="88900" dist="38100" dir="2700000" algn="tl" rotWithShape="0">
              <a:prstClr val="black">
                <a:alpha val="30000"/>
              </a:prstClr>
            </a:outerShdw>
          </a:effectLst>
        </p:spPr>
      </p:cxnSp>
      <p:cxnSp>
        <p:nvCxnSpPr>
          <p:cNvPr id="35" name="Straight Connector 34">
            <a:extLst>
              <a:ext uri="{FF2B5EF4-FFF2-40B4-BE49-F238E27FC236}">
                <a16:creationId xmlns:a16="http://schemas.microsoft.com/office/drawing/2014/main" id="{7F3449FF-9CBE-48FC-B271-97943DA1E632}"/>
              </a:ext>
              <a:ext uri="{C183D7F6-B498-43B3-948B-1728B52AA6E4}">
                <adec:decorative xmlns:adec="http://schemas.microsoft.com/office/drawing/2017/decorative" val="1"/>
              </a:ext>
            </a:extLst>
          </p:cNvPr>
          <p:cNvCxnSpPr>
            <a:cxnSpLocks/>
          </p:cNvCxnSpPr>
          <p:nvPr/>
        </p:nvCxnSpPr>
        <p:spPr>
          <a:xfrm>
            <a:off x="5042790" y="5060394"/>
            <a:ext cx="0" cy="1005840"/>
          </a:xfrm>
          <a:prstGeom prst="line">
            <a:avLst/>
          </a:prstGeom>
          <a:solidFill>
            <a:schemeClr val="bg1"/>
          </a:solidFill>
          <a:ln w="12700" cap="flat" cmpd="sng" algn="ctr">
            <a:solidFill>
              <a:schemeClr val="tx1"/>
            </a:solidFill>
            <a:prstDash val="dash"/>
          </a:ln>
          <a:effectLst>
            <a:outerShdw blurRad="88900" dist="38100" dir="2700000" algn="tl" rotWithShape="0">
              <a:prstClr val="black">
                <a:alpha val="30000"/>
              </a:prstClr>
            </a:outerShdw>
          </a:effectLst>
        </p:spPr>
      </p:cxnSp>
      <p:grpSp>
        <p:nvGrpSpPr>
          <p:cNvPr id="7" name="Group 6" descr="transport icon">
            <a:extLst>
              <a:ext uri="{FF2B5EF4-FFF2-40B4-BE49-F238E27FC236}">
                <a16:creationId xmlns:a16="http://schemas.microsoft.com/office/drawing/2014/main" id="{83D317EA-8035-48C5-99A9-B317272252A9}"/>
              </a:ext>
            </a:extLst>
          </p:cNvPr>
          <p:cNvGrpSpPr/>
          <p:nvPr/>
        </p:nvGrpSpPr>
        <p:grpSpPr>
          <a:xfrm>
            <a:off x="684941" y="1904295"/>
            <a:ext cx="841772" cy="841772"/>
            <a:chOff x="476624" y="1739195"/>
            <a:chExt cx="841772" cy="841772"/>
          </a:xfrm>
        </p:grpSpPr>
        <p:sp>
          <p:nvSpPr>
            <p:cNvPr id="37" name="Oval 36">
              <a:extLst>
                <a:ext uri="{FF2B5EF4-FFF2-40B4-BE49-F238E27FC236}">
                  <a16:creationId xmlns:a16="http://schemas.microsoft.com/office/drawing/2014/main" id="{9AD5C0EE-DFBB-45E1-A7B0-0AA534F40DAC}"/>
                </a:ext>
              </a:extLst>
            </p:cNvPr>
            <p:cNvSpPr/>
            <p:nvPr/>
          </p:nvSpPr>
          <p:spPr>
            <a:xfrm>
              <a:off x="476624" y="1739195"/>
              <a:ext cx="841772" cy="841772"/>
            </a:xfrm>
            <a:prstGeom prst="ellipse">
              <a:avLst/>
            </a:prstGeom>
            <a:solidFill>
              <a:schemeClr val="bg2"/>
            </a:solidFill>
            <a:ln w="38100">
              <a:no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Segoe UI"/>
                  <a:ea typeface="+mn-ea"/>
                  <a:cs typeface="Helvetica" panose="020B0604020202020204" pitchFamily="34" charset="0"/>
                </a:rPr>
                <a:t> </a:t>
              </a:r>
            </a:p>
          </p:txBody>
        </p:sp>
        <p:grpSp>
          <p:nvGrpSpPr>
            <p:cNvPr id="65" name="Group 4">
              <a:extLst>
                <a:ext uri="{FF2B5EF4-FFF2-40B4-BE49-F238E27FC236}">
                  <a16:creationId xmlns:a16="http://schemas.microsoft.com/office/drawing/2014/main" id="{A4E8848B-235F-4FC4-AC6C-383089A103CF}"/>
                </a:ext>
              </a:extLst>
            </p:cNvPr>
            <p:cNvGrpSpPr>
              <a:grpSpLocks noChangeAspect="1"/>
            </p:cNvGrpSpPr>
            <p:nvPr/>
          </p:nvGrpSpPr>
          <p:grpSpPr bwMode="auto">
            <a:xfrm>
              <a:off x="688887" y="1952014"/>
              <a:ext cx="417247" cy="416134"/>
              <a:chOff x="-178" y="1490"/>
              <a:chExt cx="375" cy="374"/>
            </a:xfrm>
          </p:grpSpPr>
          <p:sp>
            <p:nvSpPr>
              <p:cNvPr id="66" name="AutoShape 3">
                <a:extLst>
                  <a:ext uri="{FF2B5EF4-FFF2-40B4-BE49-F238E27FC236}">
                    <a16:creationId xmlns:a16="http://schemas.microsoft.com/office/drawing/2014/main" id="{650C5927-FC72-4ED0-8800-5FAC7A95D0EF}"/>
                  </a:ext>
                </a:extLst>
              </p:cNvPr>
              <p:cNvSpPr>
                <a:spLocks noChangeAspect="1" noChangeArrowheads="1" noTextEdit="1"/>
              </p:cNvSpPr>
              <p:nvPr/>
            </p:nvSpPr>
            <p:spPr bwMode="auto">
              <a:xfrm>
                <a:off x="-178" y="1490"/>
                <a:ext cx="375"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7" name="Rectangle 5">
                <a:extLst>
                  <a:ext uri="{FF2B5EF4-FFF2-40B4-BE49-F238E27FC236}">
                    <a16:creationId xmlns:a16="http://schemas.microsoft.com/office/drawing/2014/main" id="{B9210DE8-66E9-47F7-B31C-BF433D11A036}"/>
                  </a:ext>
                </a:extLst>
              </p:cNvPr>
              <p:cNvSpPr>
                <a:spLocks noChangeArrowheads="1"/>
              </p:cNvSpPr>
              <p:nvPr/>
            </p:nvSpPr>
            <p:spPr bwMode="auto">
              <a:xfrm>
                <a:off x="-178" y="1490"/>
                <a:ext cx="141" cy="14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8" name="Rectangle 6">
                <a:extLst>
                  <a:ext uri="{FF2B5EF4-FFF2-40B4-BE49-F238E27FC236}">
                    <a16:creationId xmlns:a16="http://schemas.microsoft.com/office/drawing/2014/main" id="{9C9BC569-0855-4452-B88C-D0D9414AB5EA}"/>
                  </a:ext>
                </a:extLst>
              </p:cNvPr>
              <p:cNvSpPr>
                <a:spLocks noChangeArrowheads="1"/>
              </p:cNvSpPr>
              <p:nvPr/>
            </p:nvSpPr>
            <p:spPr bwMode="auto">
              <a:xfrm>
                <a:off x="56" y="1490"/>
                <a:ext cx="141" cy="14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9" name="Rectangle 7">
                <a:extLst>
                  <a:ext uri="{FF2B5EF4-FFF2-40B4-BE49-F238E27FC236}">
                    <a16:creationId xmlns:a16="http://schemas.microsoft.com/office/drawing/2014/main" id="{3FE8FBBF-81CF-405B-9A8D-65778737A2B6}"/>
                  </a:ext>
                </a:extLst>
              </p:cNvPr>
              <p:cNvSpPr>
                <a:spLocks noChangeArrowheads="1"/>
              </p:cNvSpPr>
              <p:nvPr/>
            </p:nvSpPr>
            <p:spPr bwMode="auto">
              <a:xfrm>
                <a:off x="-178" y="1724"/>
                <a:ext cx="141" cy="14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0" name="Rectangle 8">
                <a:extLst>
                  <a:ext uri="{FF2B5EF4-FFF2-40B4-BE49-F238E27FC236}">
                    <a16:creationId xmlns:a16="http://schemas.microsoft.com/office/drawing/2014/main" id="{87BB9AF0-E45F-4222-BE40-BE9A5AD6A9E6}"/>
                  </a:ext>
                </a:extLst>
              </p:cNvPr>
              <p:cNvSpPr>
                <a:spLocks noChangeArrowheads="1"/>
              </p:cNvSpPr>
              <p:nvPr/>
            </p:nvSpPr>
            <p:spPr bwMode="auto">
              <a:xfrm>
                <a:off x="56" y="1724"/>
                <a:ext cx="141" cy="14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1" name="Freeform 9">
                <a:extLst>
                  <a:ext uri="{FF2B5EF4-FFF2-40B4-BE49-F238E27FC236}">
                    <a16:creationId xmlns:a16="http://schemas.microsoft.com/office/drawing/2014/main" id="{4EC0B903-88B0-4944-A384-5364DE311FC2}"/>
                  </a:ext>
                </a:extLst>
              </p:cNvPr>
              <p:cNvSpPr>
                <a:spLocks noEditPoints="1"/>
              </p:cNvSpPr>
              <p:nvPr/>
            </p:nvSpPr>
            <p:spPr bwMode="auto">
              <a:xfrm>
                <a:off x="-108" y="1560"/>
                <a:ext cx="235" cy="234"/>
              </a:xfrm>
              <a:custGeom>
                <a:avLst/>
                <a:gdLst>
                  <a:gd name="T0" fmla="*/ 229 w 235"/>
                  <a:gd name="T1" fmla="*/ 6 h 234"/>
                  <a:gd name="T2" fmla="*/ 229 w 235"/>
                  <a:gd name="T3" fmla="*/ 228 h 234"/>
                  <a:gd name="T4" fmla="*/ 6 w 235"/>
                  <a:gd name="T5" fmla="*/ 228 h 234"/>
                  <a:gd name="T6" fmla="*/ 6 w 235"/>
                  <a:gd name="T7" fmla="*/ 6 h 234"/>
                  <a:gd name="T8" fmla="*/ 229 w 235"/>
                  <a:gd name="T9" fmla="*/ 6 h 234"/>
                  <a:gd name="T10" fmla="*/ 235 w 235"/>
                  <a:gd name="T11" fmla="*/ 0 h 234"/>
                  <a:gd name="T12" fmla="*/ 0 w 235"/>
                  <a:gd name="T13" fmla="*/ 0 h 234"/>
                  <a:gd name="T14" fmla="*/ 0 w 235"/>
                  <a:gd name="T15" fmla="*/ 234 h 234"/>
                  <a:gd name="T16" fmla="*/ 235 w 235"/>
                  <a:gd name="T17" fmla="*/ 234 h 234"/>
                  <a:gd name="T18" fmla="*/ 235 w 235"/>
                  <a:gd name="T19" fmla="*/ 0 h 234"/>
                  <a:gd name="T20" fmla="*/ 235 w 235"/>
                  <a:gd name="T2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5" h="234">
                    <a:moveTo>
                      <a:pt x="229" y="6"/>
                    </a:moveTo>
                    <a:lnTo>
                      <a:pt x="229" y="228"/>
                    </a:lnTo>
                    <a:lnTo>
                      <a:pt x="6" y="228"/>
                    </a:lnTo>
                    <a:lnTo>
                      <a:pt x="6" y="6"/>
                    </a:lnTo>
                    <a:lnTo>
                      <a:pt x="229" y="6"/>
                    </a:lnTo>
                    <a:close/>
                    <a:moveTo>
                      <a:pt x="235" y="0"/>
                    </a:moveTo>
                    <a:lnTo>
                      <a:pt x="0" y="0"/>
                    </a:lnTo>
                    <a:lnTo>
                      <a:pt x="0" y="234"/>
                    </a:lnTo>
                    <a:lnTo>
                      <a:pt x="235" y="234"/>
                    </a:lnTo>
                    <a:lnTo>
                      <a:pt x="235" y="0"/>
                    </a:lnTo>
                    <a:lnTo>
                      <a:pt x="235"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2" name="Freeform 10">
                <a:extLst>
                  <a:ext uri="{FF2B5EF4-FFF2-40B4-BE49-F238E27FC236}">
                    <a16:creationId xmlns:a16="http://schemas.microsoft.com/office/drawing/2014/main" id="{73C106B0-985F-43FA-83B6-D9D30D9A65A6}"/>
                  </a:ext>
                </a:extLst>
              </p:cNvPr>
              <p:cNvSpPr>
                <a:spLocks noEditPoints="1"/>
              </p:cNvSpPr>
              <p:nvPr/>
            </p:nvSpPr>
            <p:spPr bwMode="auto">
              <a:xfrm>
                <a:off x="-108" y="1560"/>
                <a:ext cx="235" cy="234"/>
              </a:xfrm>
              <a:custGeom>
                <a:avLst/>
                <a:gdLst>
                  <a:gd name="T0" fmla="*/ 229 w 235"/>
                  <a:gd name="T1" fmla="*/ 6 h 234"/>
                  <a:gd name="T2" fmla="*/ 229 w 235"/>
                  <a:gd name="T3" fmla="*/ 228 h 234"/>
                  <a:gd name="T4" fmla="*/ 6 w 235"/>
                  <a:gd name="T5" fmla="*/ 228 h 234"/>
                  <a:gd name="T6" fmla="*/ 6 w 235"/>
                  <a:gd name="T7" fmla="*/ 6 h 234"/>
                  <a:gd name="T8" fmla="*/ 229 w 235"/>
                  <a:gd name="T9" fmla="*/ 6 h 234"/>
                  <a:gd name="T10" fmla="*/ 235 w 235"/>
                  <a:gd name="T11" fmla="*/ 0 h 234"/>
                  <a:gd name="T12" fmla="*/ 0 w 235"/>
                  <a:gd name="T13" fmla="*/ 0 h 234"/>
                  <a:gd name="T14" fmla="*/ 0 w 235"/>
                  <a:gd name="T15" fmla="*/ 234 h 234"/>
                  <a:gd name="T16" fmla="*/ 235 w 235"/>
                  <a:gd name="T17" fmla="*/ 234 h 234"/>
                  <a:gd name="T18" fmla="*/ 235 w 235"/>
                  <a:gd name="T19" fmla="*/ 0 h 234"/>
                  <a:gd name="T20" fmla="*/ 235 w 235"/>
                  <a:gd name="T2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5" h="234">
                    <a:moveTo>
                      <a:pt x="229" y="6"/>
                    </a:moveTo>
                    <a:lnTo>
                      <a:pt x="229" y="228"/>
                    </a:lnTo>
                    <a:lnTo>
                      <a:pt x="6" y="228"/>
                    </a:lnTo>
                    <a:lnTo>
                      <a:pt x="6" y="6"/>
                    </a:lnTo>
                    <a:lnTo>
                      <a:pt x="229" y="6"/>
                    </a:lnTo>
                    <a:moveTo>
                      <a:pt x="235" y="0"/>
                    </a:moveTo>
                    <a:lnTo>
                      <a:pt x="0" y="0"/>
                    </a:lnTo>
                    <a:lnTo>
                      <a:pt x="0" y="234"/>
                    </a:lnTo>
                    <a:lnTo>
                      <a:pt x="235" y="234"/>
                    </a:lnTo>
                    <a:lnTo>
                      <a:pt x="235" y="0"/>
                    </a:lnTo>
                    <a:lnTo>
                      <a:pt x="235"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3" name="Oval 11">
                <a:extLst>
                  <a:ext uri="{FF2B5EF4-FFF2-40B4-BE49-F238E27FC236}">
                    <a16:creationId xmlns:a16="http://schemas.microsoft.com/office/drawing/2014/main" id="{D4FFBD9B-B865-47C1-B0D1-BB9267E050F9}"/>
                  </a:ext>
                </a:extLst>
              </p:cNvPr>
              <p:cNvSpPr>
                <a:spLocks noChangeArrowheads="1"/>
              </p:cNvSpPr>
              <p:nvPr/>
            </p:nvSpPr>
            <p:spPr bwMode="auto">
              <a:xfrm>
                <a:off x="103" y="1771"/>
                <a:ext cx="47" cy="4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4" name="Oval 12">
                <a:extLst>
                  <a:ext uri="{FF2B5EF4-FFF2-40B4-BE49-F238E27FC236}">
                    <a16:creationId xmlns:a16="http://schemas.microsoft.com/office/drawing/2014/main" id="{2D10A78A-3243-4FE9-AA93-E64E82519F14}"/>
                  </a:ext>
                </a:extLst>
              </p:cNvPr>
              <p:cNvSpPr>
                <a:spLocks noChangeArrowheads="1"/>
              </p:cNvSpPr>
              <p:nvPr/>
            </p:nvSpPr>
            <p:spPr bwMode="auto">
              <a:xfrm>
                <a:off x="-131" y="1771"/>
                <a:ext cx="47" cy="4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5" name="Oval 13">
                <a:extLst>
                  <a:ext uri="{FF2B5EF4-FFF2-40B4-BE49-F238E27FC236}">
                    <a16:creationId xmlns:a16="http://schemas.microsoft.com/office/drawing/2014/main" id="{BEED0DA9-B37C-4664-B863-A9BABD5064DA}"/>
                  </a:ext>
                </a:extLst>
              </p:cNvPr>
              <p:cNvSpPr>
                <a:spLocks noChangeArrowheads="1"/>
              </p:cNvSpPr>
              <p:nvPr/>
            </p:nvSpPr>
            <p:spPr bwMode="auto">
              <a:xfrm>
                <a:off x="-131" y="1537"/>
                <a:ext cx="47" cy="4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6" name="Oval 14">
                <a:extLst>
                  <a:ext uri="{FF2B5EF4-FFF2-40B4-BE49-F238E27FC236}">
                    <a16:creationId xmlns:a16="http://schemas.microsoft.com/office/drawing/2014/main" id="{3B1ADD04-57E3-4652-A26B-FF7BCB9CDEE9}"/>
                  </a:ext>
                </a:extLst>
              </p:cNvPr>
              <p:cNvSpPr>
                <a:spLocks noChangeArrowheads="1"/>
              </p:cNvSpPr>
              <p:nvPr/>
            </p:nvSpPr>
            <p:spPr bwMode="auto">
              <a:xfrm>
                <a:off x="103" y="1537"/>
                <a:ext cx="47" cy="4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88" name="Group 87">
            <a:extLst>
              <a:ext uri="{FF2B5EF4-FFF2-40B4-BE49-F238E27FC236}">
                <a16:creationId xmlns:a16="http://schemas.microsoft.com/office/drawing/2014/main" id="{DCB33DEF-9F1E-4128-B849-ED10B0C99109}"/>
              </a:ext>
              <a:ext uri="{C183D7F6-B498-43B3-948B-1728B52AA6E4}">
                <adec:decorative xmlns:adec="http://schemas.microsoft.com/office/drawing/2017/decorative" val="1"/>
              </a:ext>
            </a:extLst>
          </p:cNvPr>
          <p:cNvGrpSpPr/>
          <p:nvPr/>
        </p:nvGrpSpPr>
        <p:grpSpPr>
          <a:xfrm>
            <a:off x="684941" y="5081655"/>
            <a:ext cx="841772" cy="841772"/>
            <a:chOff x="584200" y="3659630"/>
            <a:chExt cx="841772" cy="841772"/>
          </a:xfrm>
        </p:grpSpPr>
        <p:sp>
          <p:nvSpPr>
            <p:cNvPr id="26" name="Oval 25">
              <a:extLst>
                <a:ext uri="{FF2B5EF4-FFF2-40B4-BE49-F238E27FC236}">
                  <a16:creationId xmlns:a16="http://schemas.microsoft.com/office/drawing/2014/main" id="{3DBC26E3-A576-498C-9265-2AE83D460035}"/>
                </a:ext>
              </a:extLst>
            </p:cNvPr>
            <p:cNvSpPr/>
            <p:nvPr/>
          </p:nvSpPr>
          <p:spPr>
            <a:xfrm>
              <a:off x="584200" y="3659630"/>
              <a:ext cx="841772" cy="841772"/>
            </a:xfrm>
            <a:prstGeom prst="ellipse">
              <a:avLst/>
            </a:prstGeom>
            <a:solidFill>
              <a:schemeClr val="bg2"/>
            </a:solidFill>
            <a:ln w="38100">
              <a:no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Segoe UI"/>
                  <a:ea typeface="+mn-ea"/>
                  <a:cs typeface="Helvetica" panose="020B0604020202020204" pitchFamily="34" charset="0"/>
                </a:rPr>
                <a:t> </a:t>
              </a:r>
            </a:p>
          </p:txBody>
        </p:sp>
        <p:grpSp>
          <p:nvGrpSpPr>
            <p:cNvPr id="77" name="Group 17">
              <a:extLst>
                <a:ext uri="{FF2B5EF4-FFF2-40B4-BE49-F238E27FC236}">
                  <a16:creationId xmlns:a16="http://schemas.microsoft.com/office/drawing/2014/main" id="{694CC5AF-C1D6-455E-AD6A-8E62D81811AE}"/>
                </a:ext>
              </a:extLst>
            </p:cNvPr>
            <p:cNvGrpSpPr>
              <a:grpSpLocks noChangeAspect="1"/>
            </p:cNvGrpSpPr>
            <p:nvPr/>
          </p:nvGrpSpPr>
          <p:grpSpPr bwMode="auto">
            <a:xfrm>
              <a:off x="763696" y="3839126"/>
              <a:ext cx="482781" cy="482780"/>
              <a:chOff x="-213" y="2406"/>
              <a:chExt cx="374" cy="374"/>
            </a:xfrm>
          </p:grpSpPr>
          <p:sp>
            <p:nvSpPr>
              <p:cNvPr id="78" name="AutoShape 16">
                <a:extLst>
                  <a:ext uri="{FF2B5EF4-FFF2-40B4-BE49-F238E27FC236}">
                    <a16:creationId xmlns:a16="http://schemas.microsoft.com/office/drawing/2014/main" id="{DCE4E2ED-D237-4872-9095-7B294741D97B}"/>
                  </a:ext>
                </a:extLst>
              </p:cNvPr>
              <p:cNvSpPr>
                <a:spLocks noChangeAspect="1" noChangeArrowheads="1" noTextEdit="1"/>
              </p:cNvSpPr>
              <p:nvPr/>
            </p:nvSpPr>
            <p:spPr bwMode="auto">
              <a:xfrm>
                <a:off x="-213" y="2406"/>
                <a:ext cx="374"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9" name="Freeform 18">
                <a:extLst>
                  <a:ext uri="{FF2B5EF4-FFF2-40B4-BE49-F238E27FC236}">
                    <a16:creationId xmlns:a16="http://schemas.microsoft.com/office/drawing/2014/main" id="{4CE0384C-80D5-47D7-BC52-55B941E4007F}"/>
                  </a:ext>
                </a:extLst>
              </p:cNvPr>
              <p:cNvSpPr>
                <a:spLocks/>
              </p:cNvSpPr>
              <p:nvPr/>
            </p:nvSpPr>
            <p:spPr bwMode="auto">
              <a:xfrm>
                <a:off x="-213" y="2406"/>
                <a:ext cx="374" cy="374"/>
              </a:xfrm>
              <a:custGeom>
                <a:avLst/>
                <a:gdLst>
                  <a:gd name="T0" fmla="*/ 682 w 1364"/>
                  <a:gd name="T1" fmla="*/ 1365 h 1365"/>
                  <a:gd name="T2" fmla="*/ 0 w 1364"/>
                  <a:gd name="T3" fmla="*/ 682 h 1365"/>
                  <a:gd name="T4" fmla="*/ 682 w 1364"/>
                  <a:gd name="T5" fmla="*/ 0 h 1365"/>
                  <a:gd name="T6" fmla="*/ 682 w 1364"/>
                  <a:gd name="T7" fmla="*/ 128 h 1365"/>
                  <a:gd name="T8" fmla="*/ 128 w 1364"/>
                  <a:gd name="T9" fmla="*/ 682 h 1365"/>
                  <a:gd name="T10" fmla="*/ 682 w 1364"/>
                  <a:gd name="T11" fmla="*/ 1237 h 1365"/>
                  <a:gd name="T12" fmla="*/ 1236 w 1364"/>
                  <a:gd name="T13" fmla="*/ 682 h 1365"/>
                  <a:gd name="T14" fmla="*/ 1364 w 1364"/>
                  <a:gd name="T15" fmla="*/ 682 h 1365"/>
                  <a:gd name="T16" fmla="*/ 682 w 1364"/>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4" h="1365">
                    <a:moveTo>
                      <a:pt x="682" y="1365"/>
                    </a:moveTo>
                    <a:cubicBezTo>
                      <a:pt x="306" y="1365"/>
                      <a:pt x="0" y="1059"/>
                      <a:pt x="0" y="682"/>
                    </a:cubicBezTo>
                    <a:cubicBezTo>
                      <a:pt x="0" y="306"/>
                      <a:pt x="306" y="0"/>
                      <a:pt x="682" y="0"/>
                    </a:cubicBezTo>
                    <a:cubicBezTo>
                      <a:pt x="682" y="128"/>
                      <a:pt x="682" y="128"/>
                      <a:pt x="682" y="128"/>
                    </a:cubicBezTo>
                    <a:cubicBezTo>
                      <a:pt x="376" y="128"/>
                      <a:pt x="128" y="377"/>
                      <a:pt x="128" y="682"/>
                    </a:cubicBezTo>
                    <a:cubicBezTo>
                      <a:pt x="128" y="988"/>
                      <a:pt x="376" y="1237"/>
                      <a:pt x="682" y="1237"/>
                    </a:cubicBezTo>
                    <a:cubicBezTo>
                      <a:pt x="988" y="1237"/>
                      <a:pt x="1236" y="988"/>
                      <a:pt x="1236" y="682"/>
                    </a:cubicBezTo>
                    <a:cubicBezTo>
                      <a:pt x="1364" y="682"/>
                      <a:pt x="1364" y="682"/>
                      <a:pt x="1364" y="682"/>
                    </a:cubicBezTo>
                    <a:cubicBezTo>
                      <a:pt x="1364" y="1059"/>
                      <a:pt x="1058" y="1365"/>
                      <a:pt x="682" y="136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0" name="Freeform 19">
                <a:extLst>
                  <a:ext uri="{FF2B5EF4-FFF2-40B4-BE49-F238E27FC236}">
                    <a16:creationId xmlns:a16="http://schemas.microsoft.com/office/drawing/2014/main" id="{33AD9043-20DE-4399-A1BF-BF3BF4A5EF42}"/>
                  </a:ext>
                </a:extLst>
              </p:cNvPr>
              <p:cNvSpPr>
                <a:spLocks/>
              </p:cNvSpPr>
              <p:nvPr/>
            </p:nvSpPr>
            <p:spPr bwMode="auto">
              <a:xfrm>
                <a:off x="-117" y="2452"/>
                <a:ext cx="220" cy="269"/>
              </a:xfrm>
              <a:custGeom>
                <a:avLst/>
                <a:gdLst>
                  <a:gd name="T0" fmla="*/ 332 w 801"/>
                  <a:gd name="T1" fmla="*/ 983 h 983"/>
                  <a:gd name="T2" fmla="*/ 0 w 801"/>
                  <a:gd name="T3" fmla="*/ 846 h 983"/>
                  <a:gd name="T4" fmla="*/ 91 w 801"/>
                  <a:gd name="T5" fmla="*/ 755 h 983"/>
                  <a:gd name="T6" fmla="*/ 332 w 801"/>
                  <a:gd name="T7" fmla="*/ 855 h 983"/>
                  <a:gd name="T8" fmla="*/ 573 w 801"/>
                  <a:gd name="T9" fmla="*/ 755 h 983"/>
                  <a:gd name="T10" fmla="*/ 673 w 801"/>
                  <a:gd name="T11" fmla="*/ 514 h 983"/>
                  <a:gd name="T12" fmla="*/ 573 w 801"/>
                  <a:gd name="T13" fmla="*/ 273 h 983"/>
                  <a:gd name="T14" fmla="*/ 91 w 801"/>
                  <a:gd name="T15" fmla="*/ 273 h 983"/>
                  <a:gd name="T16" fmla="*/ 0 w 801"/>
                  <a:gd name="T17" fmla="*/ 183 h 983"/>
                  <a:gd name="T18" fmla="*/ 664 w 801"/>
                  <a:gd name="T19" fmla="*/ 183 h 983"/>
                  <a:gd name="T20" fmla="*/ 801 w 801"/>
                  <a:gd name="T21" fmla="*/ 514 h 983"/>
                  <a:gd name="T22" fmla="*/ 664 w 801"/>
                  <a:gd name="T23" fmla="*/ 846 h 983"/>
                  <a:gd name="T24" fmla="*/ 332 w 801"/>
                  <a:gd name="T25" fmla="*/ 983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1" h="983">
                    <a:moveTo>
                      <a:pt x="332" y="983"/>
                    </a:moveTo>
                    <a:cubicBezTo>
                      <a:pt x="207" y="983"/>
                      <a:pt x="89" y="935"/>
                      <a:pt x="0" y="846"/>
                    </a:cubicBezTo>
                    <a:cubicBezTo>
                      <a:pt x="91" y="755"/>
                      <a:pt x="91" y="755"/>
                      <a:pt x="91" y="755"/>
                    </a:cubicBezTo>
                    <a:cubicBezTo>
                      <a:pt x="155" y="820"/>
                      <a:pt x="241" y="855"/>
                      <a:pt x="332" y="855"/>
                    </a:cubicBezTo>
                    <a:cubicBezTo>
                      <a:pt x="423" y="855"/>
                      <a:pt x="509" y="820"/>
                      <a:pt x="573" y="755"/>
                    </a:cubicBezTo>
                    <a:cubicBezTo>
                      <a:pt x="638" y="691"/>
                      <a:pt x="673" y="605"/>
                      <a:pt x="673" y="514"/>
                    </a:cubicBezTo>
                    <a:cubicBezTo>
                      <a:pt x="673" y="423"/>
                      <a:pt x="638" y="338"/>
                      <a:pt x="573" y="273"/>
                    </a:cubicBezTo>
                    <a:cubicBezTo>
                      <a:pt x="440" y="140"/>
                      <a:pt x="224" y="140"/>
                      <a:pt x="91" y="273"/>
                    </a:cubicBezTo>
                    <a:cubicBezTo>
                      <a:pt x="0" y="183"/>
                      <a:pt x="0" y="183"/>
                      <a:pt x="0" y="183"/>
                    </a:cubicBezTo>
                    <a:cubicBezTo>
                      <a:pt x="183" y="0"/>
                      <a:pt x="481" y="0"/>
                      <a:pt x="664" y="183"/>
                    </a:cubicBezTo>
                    <a:cubicBezTo>
                      <a:pt x="752" y="271"/>
                      <a:pt x="801" y="389"/>
                      <a:pt x="801" y="514"/>
                    </a:cubicBezTo>
                    <a:cubicBezTo>
                      <a:pt x="801" y="640"/>
                      <a:pt x="752" y="757"/>
                      <a:pt x="664" y="846"/>
                    </a:cubicBezTo>
                    <a:cubicBezTo>
                      <a:pt x="575" y="935"/>
                      <a:pt x="457" y="983"/>
                      <a:pt x="332" y="983"/>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1" name="Freeform 20">
                <a:extLst>
                  <a:ext uri="{FF2B5EF4-FFF2-40B4-BE49-F238E27FC236}">
                    <a16:creationId xmlns:a16="http://schemas.microsoft.com/office/drawing/2014/main" id="{617D000D-3554-4998-B0F6-001EA18F6898}"/>
                  </a:ext>
                </a:extLst>
              </p:cNvPr>
              <p:cNvSpPr>
                <a:spLocks/>
              </p:cNvSpPr>
              <p:nvPr/>
            </p:nvSpPr>
            <p:spPr bwMode="auto">
              <a:xfrm>
                <a:off x="-96" y="2523"/>
                <a:ext cx="140" cy="140"/>
              </a:xfrm>
              <a:custGeom>
                <a:avLst/>
                <a:gdLst>
                  <a:gd name="T0" fmla="*/ 256 w 512"/>
                  <a:gd name="T1" fmla="*/ 512 h 512"/>
                  <a:gd name="T2" fmla="*/ 0 w 512"/>
                  <a:gd name="T3" fmla="*/ 256 h 512"/>
                  <a:gd name="T4" fmla="*/ 256 w 512"/>
                  <a:gd name="T5" fmla="*/ 0 h 512"/>
                  <a:gd name="T6" fmla="*/ 256 w 512"/>
                  <a:gd name="T7" fmla="*/ 128 h 512"/>
                  <a:gd name="T8" fmla="*/ 128 w 512"/>
                  <a:gd name="T9" fmla="*/ 256 h 512"/>
                  <a:gd name="T10" fmla="*/ 256 w 512"/>
                  <a:gd name="T11" fmla="*/ 384 h 512"/>
                  <a:gd name="T12" fmla="*/ 384 w 512"/>
                  <a:gd name="T13" fmla="*/ 256 h 512"/>
                  <a:gd name="T14" fmla="*/ 512 w 512"/>
                  <a:gd name="T15" fmla="*/ 256 h 512"/>
                  <a:gd name="T16" fmla="*/ 256 w 512"/>
                  <a:gd name="T17"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2" h="512">
                    <a:moveTo>
                      <a:pt x="256" y="512"/>
                    </a:moveTo>
                    <a:cubicBezTo>
                      <a:pt x="115" y="512"/>
                      <a:pt x="0" y="397"/>
                      <a:pt x="0" y="256"/>
                    </a:cubicBezTo>
                    <a:cubicBezTo>
                      <a:pt x="0" y="115"/>
                      <a:pt x="115" y="0"/>
                      <a:pt x="256" y="0"/>
                    </a:cubicBezTo>
                    <a:cubicBezTo>
                      <a:pt x="256" y="128"/>
                      <a:pt x="256" y="128"/>
                      <a:pt x="256" y="128"/>
                    </a:cubicBezTo>
                    <a:cubicBezTo>
                      <a:pt x="186" y="128"/>
                      <a:pt x="128" y="186"/>
                      <a:pt x="128" y="256"/>
                    </a:cubicBezTo>
                    <a:cubicBezTo>
                      <a:pt x="128" y="327"/>
                      <a:pt x="186" y="384"/>
                      <a:pt x="256" y="384"/>
                    </a:cubicBezTo>
                    <a:cubicBezTo>
                      <a:pt x="327" y="384"/>
                      <a:pt x="384" y="327"/>
                      <a:pt x="384" y="256"/>
                    </a:cubicBezTo>
                    <a:cubicBezTo>
                      <a:pt x="512" y="256"/>
                      <a:pt x="512" y="256"/>
                      <a:pt x="512" y="256"/>
                    </a:cubicBezTo>
                    <a:cubicBezTo>
                      <a:pt x="512" y="397"/>
                      <a:pt x="397" y="512"/>
                      <a:pt x="256"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sp>
        <p:nvSpPr>
          <p:cNvPr id="2" name="Title 1">
            <a:extLst>
              <a:ext uri="{FF2B5EF4-FFF2-40B4-BE49-F238E27FC236}">
                <a16:creationId xmlns:a16="http://schemas.microsoft.com/office/drawing/2014/main" id="{8A9F21FD-CF3F-479F-B31C-0F1851C173E5}"/>
              </a:ext>
            </a:extLst>
          </p:cNvPr>
          <p:cNvSpPr>
            <a:spLocks noGrp="1"/>
          </p:cNvSpPr>
          <p:nvPr>
            <p:ph type="title"/>
          </p:nvPr>
        </p:nvSpPr>
        <p:spPr>
          <a:xfrm>
            <a:off x="455995" y="620428"/>
            <a:ext cx="11306469" cy="403137"/>
          </a:xfrm>
        </p:spPr>
        <p:txBody>
          <a:bodyPr/>
          <a:lstStyle/>
          <a:p>
            <a:r>
              <a:rPr lang="en-US"/>
              <a:t>Secure connectivity</a:t>
            </a:r>
          </a:p>
        </p:txBody>
      </p:sp>
      <p:sp>
        <p:nvSpPr>
          <p:cNvPr id="16" name="TextBox 15">
            <a:extLst>
              <a:ext uri="{FF2B5EF4-FFF2-40B4-BE49-F238E27FC236}">
                <a16:creationId xmlns:a16="http://schemas.microsoft.com/office/drawing/2014/main" id="{8E27282D-6ACB-47E4-B037-734478A22EED}"/>
              </a:ext>
            </a:extLst>
          </p:cNvPr>
          <p:cNvSpPr txBox="1"/>
          <p:nvPr/>
        </p:nvSpPr>
        <p:spPr>
          <a:xfrm>
            <a:off x="455995" y="1053506"/>
            <a:ext cx="5994974" cy="433965"/>
          </a:xfrm>
          <a:prstGeom prst="rect">
            <a:avLst/>
          </a:prstGeom>
          <a:noFill/>
        </p:spPr>
        <p:txBody>
          <a:bodyPr wrap="none" lIns="0" tIns="91440" rIns="0" bIns="91440" rtlCol="0">
            <a:spAutoFit/>
          </a:bodyPr>
          <a:lstStyle/>
          <a:p>
            <a:pPr marL="0" marR="0" lvl="0" indent="0" algn="l" defTabSz="91446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50E6FF"/>
                </a:solidFill>
                <a:effectLst/>
                <a:uLnTx/>
                <a:uFillTx/>
                <a:latin typeface="Segoe UI Semibold"/>
                <a:ea typeface="+mn-ea"/>
                <a:cs typeface="+mn-cs"/>
              </a:rPr>
              <a:t>Latest in network security innovation for Windows Server</a:t>
            </a:r>
          </a:p>
        </p:txBody>
      </p:sp>
      <p:sp>
        <p:nvSpPr>
          <p:cNvPr id="20" name="TextBox 19">
            <a:extLst>
              <a:ext uri="{FF2B5EF4-FFF2-40B4-BE49-F238E27FC236}">
                <a16:creationId xmlns:a16="http://schemas.microsoft.com/office/drawing/2014/main" id="{1BCE73EF-E4CB-4B5E-B256-C6EAE77B3ED4}"/>
              </a:ext>
            </a:extLst>
          </p:cNvPr>
          <p:cNvSpPr txBox="1"/>
          <p:nvPr/>
        </p:nvSpPr>
        <p:spPr>
          <a:xfrm>
            <a:off x="1708358" y="2159926"/>
            <a:ext cx="2924556" cy="341632"/>
          </a:xfrm>
          <a:prstGeom prst="rect">
            <a:avLst/>
          </a:prstGeom>
          <a:noFill/>
        </p:spPr>
        <p:txBody>
          <a:bodyPr wrap="square">
            <a:spAutoFit/>
          </a:bodyPr>
          <a:lstStyle/>
          <a:p>
            <a:pPr marL="0" marR="0" lvl="0" indent="0" algn="l" defTabSz="914460" rtl="0" eaLnBrk="1" fontAlgn="auto" latinLnBrk="0" hangingPunct="1">
              <a:lnSpc>
                <a:spcPct val="90000"/>
              </a:lnSpc>
              <a:spcBef>
                <a:spcPts val="0"/>
              </a:spcBef>
              <a:spcAft>
                <a:spcPts val="600"/>
              </a:spcAft>
              <a:buClrTx/>
              <a:buSzTx/>
              <a:buFontTx/>
              <a:buNone/>
              <a:tabLst/>
              <a:defRPr/>
            </a:pPr>
            <a:r>
              <a:rPr kumimoji="0" lang="en-US" sz="1800" b="1" i="0" u="none" strike="noStrike" kern="0" cap="none" spc="0" normalizeH="0" baseline="0" noProof="0" dirty="0">
                <a:ln>
                  <a:noFill/>
                </a:ln>
                <a:solidFill>
                  <a:srgbClr val="50E6FF"/>
                </a:solidFill>
                <a:effectLst/>
                <a:uLnTx/>
                <a:uFillTx/>
                <a:latin typeface="Segoe UI Semibold"/>
                <a:ea typeface="+mn-ea"/>
                <a:cs typeface="+mn-cs"/>
              </a:rPr>
              <a:t>Transport</a:t>
            </a:r>
            <a:endParaRPr kumimoji="0" lang="en-US" sz="1800" b="0" i="0" u="none" strike="noStrike" kern="0" cap="none" spc="0" normalizeH="0" baseline="0" noProof="0" dirty="0">
              <a:ln>
                <a:noFill/>
              </a:ln>
              <a:solidFill>
                <a:srgbClr val="50E6FF"/>
              </a:solidFill>
              <a:effectLst/>
              <a:uLnTx/>
              <a:uFillTx/>
              <a:latin typeface="Segoe UI Semibold"/>
              <a:ea typeface="+mn-ea"/>
              <a:cs typeface="+mn-cs"/>
            </a:endParaRPr>
          </a:p>
        </p:txBody>
      </p:sp>
      <p:sp>
        <p:nvSpPr>
          <p:cNvPr id="21" name="TextBox 20">
            <a:extLst>
              <a:ext uri="{FF2B5EF4-FFF2-40B4-BE49-F238E27FC236}">
                <a16:creationId xmlns:a16="http://schemas.microsoft.com/office/drawing/2014/main" id="{51754476-AD92-41D2-A174-2FA43EF74FE8}"/>
              </a:ext>
            </a:extLst>
          </p:cNvPr>
          <p:cNvSpPr txBox="1"/>
          <p:nvPr/>
        </p:nvSpPr>
        <p:spPr>
          <a:xfrm>
            <a:off x="5269859" y="2007021"/>
            <a:ext cx="5830667" cy="661720"/>
          </a:xfrm>
          <a:prstGeom prst="rect">
            <a:avLst/>
          </a:prstGeom>
          <a:noFill/>
        </p:spPr>
        <p:txBody>
          <a:bodyPr wrap="square">
            <a:spAutoFit/>
          </a:bodyPr>
          <a:lstStyle/>
          <a:p>
            <a:pPr marL="228600" marR="0" lvl="0" indent="-228600" algn="l" defTabSz="914460" rtl="0" eaLnBrk="1" fontAlgn="base" latinLnBrk="0" hangingPunct="1">
              <a:lnSpc>
                <a:spcPct val="100000"/>
              </a:lnSpc>
              <a:spcBef>
                <a:spcPts val="0"/>
              </a:spcBef>
              <a:spcAft>
                <a:spcPts val="600"/>
              </a:spcAft>
              <a:buClr>
                <a:srgbClr val="50E6FF"/>
              </a:buClr>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Segoe UI"/>
                <a:ea typeface="+mn-ea"/>
                <a:cs typeface="+mn-cs"/>
              </a:rPr>
              <a:t>Faster and more secure encrypted HTTPS connections </a:t>
            </a:r>
          </a:p>
          <a:p>
            <a:pPr marL="228600" marR="0" lvl="0" indent="-228600" algn="l" defTabSz="914460" rtl="0" eaLnBrk="1" fontAlgn="base" latinLnBrk="0" hangingPunct="1">
              <a:lnSpc>
                <a:spcPct val="100000"/>
              </a:lnSpc>
              <a:spcBef>
                <a:spcPts val="0"/>
              </a:spcBef>
              <a:spcAft>
                <a:spcPts val="600"/>
              </a:spcAft>
              <a:buClr>
                <a:srgbClr val="50E6FF"/>
              </a:buClr>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Segoe UI"/>
                <a:ea typeface="+mn-ea"/>
                <a:cs typeface="+mn-cs"/>
              </a:rPr>
              <a:t>TLS 1.3 enabled by default on Windows Server 2022</a:t>
            </a:r>
          </a:p>
        </p:txBody>
      </p:sp>
      <p:sp>
        <p:nvSpPr>
          <p:cNvPr id="24" name="TextBox 23">
            <a:extLst>
              <a:ext uri="{FF2B5EF4-FFF2-40B4-BE49-F238E27FC236}">
                <a16:creationId xmlns:a16="http://schemas.microsoft.com/office/drawing/2014/main" id="{B3185365-EA53-471D-A110-CBA9F482AD4A}"/>
              </a:ext>
            </a:extLst>
          </p:cNvPr>
          <p:cNvSpPr txBox="1"/>
          <p:nvPr/>
        </p:nvSpPr>
        <p:spPr>
          <a:xfrm>
            <a:off x="1708358" y="5309478"/>
            <a:ext cx="2924556" cy="341632"/>
          </a:xfrm>
          <a:prstGeom prst="rect">
            <a:avLst/>
          </a:prstGeom>
          <a:noFill/>
        </p:spPr>
        <p:txBody>
          <a:bodyPr wrap="square">
            <a:spAutoFit/>
          </a:bodyPr>
          <a:lstStyle/>
          <a:p>
            <a:pPr marL="0" marR="0" lvl="0" indent="0" algn="l" defTabSz="914460" rtl="0" eaLnBrk="1" fontAlgn="auto" latinLnBrk="0" hangingPunct="1">
              <a:lnSpc>
                <a:spcPct val="90000"/>
              </a:lnSpc>
              <a:spcBef>
                <a:spcPts val="0"/>
              </a:spcBef>
              <a:spcAft>
                <a:spcPts val="600"/>
              </a:spcAft>
              <a:buClrTx/>
              <a:buSzTx/>
              <a:buFontTx/>
              <a:buNone/>
              <a:tabLst/>
              <a:defRPr/>
            </a:pPr>
            <a:r>
              <a:rPr kumimoji="0" lang="en-US" sz="1800" b="1" i="0" u="none" strike="noStrike" kern="0" cap="none" spc="0" normalizeH="0" baseline="0" noProof="0" dirty="0">
                <a:ln>
                  <a:noFill/>
                </a:ln>
                <a:solidFill>
                  <a:srgbClr val="50E6FF"/>
                </a:solidFill>
                <a:effectLst/>
                <a:uLnTx/>
                <a:uFillTx/>
                <a:latin typeface="Segoe UI Semibold"/>
                <a:ea typeface="+mn-ea"/>
                <a:cs typeface="+mn-cs"/>
              </a:rPr>
              <a:t>SMB</a:t>
            </a:r>
          </a:p>
        </p:txBody>
      </p:sp>
      <p:sp>
        <p:nvSpPr>
          <p:cNvPr id="23" name="TextBox 22">
            <a:extLst>
              <a:ext uri="{FF2B5EF4-FFF2-40B4-BE49-F238E27FC236}">
                <a16:creationId xmlns:a16="http://schemas.microsoft.com/office/drawing/2014/main" id="{9B62E22C-A811-4B9D-8522-23AE18E051ED}"/>
              </a:ext>
            </a:extLst>
          </p:cNvPr>
          <p:cNvSpPr txBox="1"/>
          <p:nvPr/>
        </p:nvSpPr>
        <p:spPr>
          <a:xfrm>
            <a:off x="5377433" y="4916277"/>
            <a:ext cx="5830667" cy="1477328"/>
          </a:xfrm>
          <a:prstGeom prst="rect">
            <a:avLst/>
          </a:prstGeom>
          <a:noFill/>
        </p:spPr>
        <p:txBody>
          <a:bodyPr wrap="square">
            <a:spAutoFit/>
          </a:bodyPr>
          <a:lstStyle/>
          <a:p>
            <a:pPr marL="228600" marR="0" lvl="0" indent="-228600" algn="l" defTabSz="914460" rtl="0" eaLnBrk="1" fontAlgn="base" latinLnBrk="0" hangingPunct="1">
              <a:lnSpc>
                <a:spcPct val="100000"/>
              </a:lnSpc>
              <a:spcBef>
                <a:spcPts val="0"/>
              </a:spcBef>
              <a:spcAft>
                <a:spcPts val="600"/>
              </a:spcAft>
              <a:buClr>
                <a:srgbClr val="50E6FF"/>
              </a:buClr>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Segoe UI"/>
                <a:ea typeface="+mn-ea"/>
                <a:cs typeface="+mn-cs"/>
              </a:rPr>
              <a:t>SMB AES-256 encryption for the most security conscious </a:t>
            </a:r>
          </a:p>
          <a:p>
            <a:pPr marL="228600" marR="0" lvl="0" indent="-228600" algn="l" defTabSz="914460" rtl="0" eaLnBrk="1" fontAlgn="base" latinLnBrk="0" hangingPunct="1">
              <a:lnSpc>
                <a:spcPct val="100000"/>
              </a:lnSpc>
              <a:spcBef>
                <a:spcPts val="0"/>
              </a:spcBef>
              <a:spcAft>
                <a:spcPts val="600"/>
              </a:spcAft>
              <a:buClr>
                <a:srgbClr val="50E6FF"/>
              </a:buClr>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Segoe UI"/>
                <a:ea typeface="+mn-ea"/>
                <a:cs typeface="+mn-cs"/>
              </a:rPr>
              <a:t>East-West SMB encryption controls for internal </a:t>
            </a:r>
            <a:br>
              <a:rPr kumimoji="0" lang="en-US" sz="1600" b="0" i="0" u="none" strike="noStrike" kern="0" cap="none" spc="0" normalizeH="0" baseline="0" noProof="0" dirty="0">
                <a:ln>
                  <a:noFill/>
                </a:ln>
                <a:solidFill>
                  <a:srgbClr val="FFFFFF"/>
                </a:solidFill>
                <a:effectLst/>
                <a:uLnTx/>
                <a:uFillTx/>
                <a:latin typeface="Segoe UI"/>
                <a:ea typeface="+mn-ea"/>
                <a:cs typeface="+mn-cs"/>
              </a:rPr>
            </a:br>
            <a:r>
              <a:rPr kumimoji="0" lang="en-US" sz="1600" b="0" i="0" u="none" strike="noStrike" kern="0" cap="none" spc="0" normalizeH="0" baseline="0" noProof="0" dirty="0">
                <a:ln>
                  <a:noFill/>
                </a:ln>
                <a:effectLst/>
                <a:uLnTx/>
                <a:uFillTx/>
                <a:latin typeface="Segoe UI"/>
                <a:ea typeface="+mn-ea"/>
                <a:cs typeface="+mn-cs"/>
              </a:rPr>
              <a:t>cluster communications</a:t>
            </a:r>
          </a:p>
          <a:p>
            <a:pPr marL="228600" marR="0" lvl="0" indent="-228600" algn="l" defTabSz="914460" rtl="0" eaLnBrk="1" fontAlgn="base" latinLnBrk="0" hangingPunct="1">
              <a:lnSpc>
                <a:spcPct val="100000"/>
              </a:lnSpc>
              <a:spcBef>
                <a:spcPts val="0"/>
              </a:spcBef>
              <a:spcAft>
                <a:spcPts val="600"/>
              </a:spcAft>
              <a:buClr>
                <a:srgbClr val="50E6FF"/>
              </a:buClr>
              <a:buSzTx/>
              <a:buFont typeface="Arial" panose="020B0604020202020204" pitchFamily="34" charset="0"/>
              <a:buChar char="•"/>
              <a:tabLst/>
              <a:defRPr/>
            </a:pPr>
            <a:r>
              <a:rPr kumimoji="0" lang="en-US" sz="1600" b="0" i="0" u="none" strike="noStrike" kern="0" cap="none" spc="0" normalizeH="0" baseline="0" noProof="0" dirty="0">
                <a:ln>
                  <a:noFill/>
                </a:ln>
                <a:effectLst/>
                <a:uLnTx/>
                <a:uFillTx/>
                <a:latin typeface="Segoe UI"/>
                <a:ea typeface="+mn-ea"/>
                <a:cs typeface="+mn-cs"/>
              </a:rPr>
              <a:t>Get industry standard encryption without compromising performance using SMB encryption with RDMA</a:t>
            </a:r>
          </a:p>
        </p:txBody>
      </p:sp>
      <p:sp>
        <p:nvSpPr>
          <p:cNvPr id="49" name="TextBox 48">
            <a:extLst>
              <a:ext uri="{FF2B5EF4-FFF2-40B4-BE49-F238E27FC236}">
                <a16:creationId xmlns:a16="http://schemas.microsoft.com/office/drawing/2014/main" id="{5F2B8EA7-C43E-4BEF-A6D2-ED018E1F8347}"/>
              </a:ext>
            </a:extLst>
          </p:cNvPr>
          <p:cNvSpPr txBox="1"/>
          <p:nvPr/>
        </p:nvSpPr>
        <p:spPr>
          <a:xfrm>
            <a:off x="5269859" y="3711837"/>
            <a:ext cx="5830667" cy="338554"/>
          </a:xfrm>
          <a:prstGeom prst="rect">
            <a:avLst/>
          </a:prstGeom>
          <a:noFill/>
        </p:spPr>
        <p:txBody>
          <a:bodyPr wrap="square">
            <a:spAutoFit/>
          </a:bodyPr>
          <a:lstStyle/>
          <a:p>
            <a:pPr marL="228600" indent="-228600" fontAlgn="base">
              <a:spcAft>
                <a:spcPts val="600"/>
              </a:spcAft>
              <a:buClr>
                <a:srgbClr val="50E6FF"/>
              </a:buClr>
              <a:buFont typeface="Arial" panose="020B0604020202020204" pitchFamily="34" charset="0"/>
              <a:buChar char="•"/>
              <a:defRPr/>
            </a:pPr>
            <a:r>
              <a:rPr lang="en-US" sz="1600" kern="0" dirty="0">
                <a:solidFill>
                  <a:srgbClr val="FFFFFF"/>
                </a:solidFill>
                <a:latin typeface="Segoe UI"/>
              </a:rPr>
              <a:t>Encrypted DNS name resolution requests with </a:t>
            </a:r>
            <a:r>
              <a:rPr lang="en-US" sz="1600" kern="0" dirty="0" err="1">
                <a:solidFill>
                  <a:srgbClr val="FFFFFF"/>
                </a:solidFill>
                <a:latin typeface="Segoe UI"/>
              </a:rPr>
              <a:t>DoH</a:t>
            </a:r>
            <a:endParaRPr lang="en-US" sz="1600" kern="0" dirty="0">
              <a:solidFill>
                <a:srgbClr val="FFFFFF"/>
              </a:solidFill>
              <a:latin typeface="Segoe UI"/>
            </a:endParaRPr>
          </a:p>
        </p:txBody>
      </p:sp>
      <p:sp>
        <p:nvSpPr>
          <p:cNvPr id="57" name="TextBox 56">
            <a:extLst>
              <a:ext uri="{FF2B5EF4-FFF2-40B4-BE49-F238E27FC236}">
                <a16:creationId xmlns:a16="http://schemas.microsoft.com/office/drawing/2014/main" id="{994B15D5-DFF1-4CDA-90F2-BC351200BF76}"/>
              </a:ext>
              <a:ext uri="{C183D7F6-B498-43B3-948B-1728B52AA6E4}">
                <adec:decorative xmlns:adec="http://schemas.microsoft.com/office/drawing/2017/decorative" val="1"/>
              </a:ext>
            </a:extLst>
          </p:cNvPr>
          <p:cNvSpPr txBox="1"/>
          <p:nvPr/>
        </p:nvSpPr>
        <p:spPr>
          <a:xfrm>
            <a:off x="1708358" y="3711837"/>
            <a:ext cx="1561995" cy="341632"/>
          </a:xfrm>
          <a:prstGeom prst="rect">
            <a:avLst/>
          </a:prstGeom>
          <a:noFill/>
        </p:spPr>
        <p:txBody>
          <a:bodyPr wrap="square" anchor="ctr" anchorCtr="0">
            <a:spAutoFit/>
          </a:bodyPr>
          <a:lstStyle/>
          <a:p>
            <a:pPr>
              <a:lnSpc>
                <a:spcPct val="90000"/>
              </a:lnSpc>
              <a:spcAft>
                <a:spcPts val="600"/>
              </a:spcAft>
              <a:defRPr/>
            </a:pPr>
            <a:r>
              <a:rPr lang="en-US" sz="1800" b="1" kern="0" dirty="0">
                <a:solidFill>
                  <a:srgbClr val="50E6FF"/>
                </a:solidFill>
                <a:latin typeface="Segoe UI Semibold"/>
              </a:rPr>
              <a:t>Secure DNS </a:t>
            </a:r>
          </a:p>
        </p:txBody>
      </p:sp>
      <p:grpSp>
        <p:nvGrpSpPr>
          <p:cNvPr id="5" name="Group 4" descr="Secure DNS icon">
            <a:extLst>
              <a:ext uri="{FF2B5EF4-FFF2-40B4-BE49-F238E27FC236}">
                <a16:creationId xmlns:a16="http://schemas.microsoft.com/office/drawing/2014/main" id="{D045EDEC-4B7E-4EBD-AE25-2216DC9E8D5C}"/>
              </a:ext>
            </a:extLst>
          </p:cNvPr>
          <p:cNvGrpSpPr/>
          <p:nvPr/>
        </p:nvGrpSpPr>
        <p:grpSpPr>
          <a:xfrm>
            <a:off x="684941" y="3461767"/>
            <a:ext cx="841772" cy="841772"/>
            <a:chOff x="476624" y="3385567"/>
            <a:chExt cx="841772" cy="841772"/>
          </a:xfrm>
        </p:grpSpPr>
        <p:sp>
          <p:nvSpPr>
            <p:cNvPr id="42" name="Oval 41">
              <a:extLst>
                <a:ext uri="{FF2B5EF4-FFF2-40B4-BE49-F238E27FC236}">
                  <a16:creationId xmlns:a16="http://schemas.microsoft.com/office/drawing/2014/main" id="{8AE7CE84-8661-465D-B9B9-2E44979B0AC4}"/>
                </a:ext>
              </a:extLst>
            </p:cNvPr>
            <p:cNvSpPr/>
            <p:nvPr/>
          </p:nvSpPr>
          <p:spPr>
            <a:xfrm>
              <a:off x="476624" y="3385567"/>
              <a:ext cx="841772" cy="841772"/>
            </a:xfrm>
            <a:prstGeom prst="ellipse">
              <a:avLst/>
            </a:prstGeom>
            <a:solidFill>
              <a:schemeClr val="bg2"/>
            </a:solidFill>
            <a:ln w="38100">
              <a:no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Segoe UI"/>
                  <a:ea typeface="+mn-ea"/>
                  <a:cs typeface="Helvetica" panose="020B0604020202020204" pitchFamily="34" charset="0"/>
                </a:rPr>
                <a:t> </a:t>
              </a:r>
            </a:p>
          </p:txBody>
        </p:sp>
        <p:grpSp>
          <p:nvGrpSpPr>
            <p:cNvPr id="3" name="Group 2">
              <a:extLst>
                <a:ext uri="{FF2B5EF4-FFF2-40B4-BE49-F238E27FC236}">
                  <a16:creationId xmlns:a16="http://schemas.microsoft.com/office/drawing/2014/main" id="{4504AEA6-4C09-4B92-9EBE-2F9D6580E10C}"/>
                </a:ext>
              </a:extLst>
            </p:cNvPr>
            <p:cNvGrpSpPr/>
            <p:nvPr/>
          </p:nvGrpSpPr>
          <p:grpSpPr>
            <a:xfrm>
              <a:off x="589984" y="3496516"/>
              <a:ext cx="615052" cy="619875"/>
              <a:chOff x="476624" y="3476238"/>
              <a:chExt cx="615052" cy="619875"/>
            </a:xfrm>
          </p:grpSpPr>
          <p:grpSp>
            <p:nvGrpSpPr>
              <p:cNvPr id="56" name="Group 23">
                <a:extLst>
                  <a:ext uri="{FF2B5EF4-FFF2-40B4-BE49-F238E27FC236}">
                    <a16:creationId xmlns:a16="http://schemas.microsoft.com/office/drawing/2014/main" id="{27329457-37A6-410F-8D22-C57E5B3B3D8D}"/>
                  </a:ext>
                </a:extLst>
              </p:cNvPr>
              <p:cNvGrpSpPr>
                <a:grpSpLocks noChangeAspect="1"/>
              </p:cNvGrpSpPr>
              <p:nvPr/>
            </p:nvGrpSpPr>
            <p:grpSpPr bwMode="auto">
              <a:xfrm>
                <a:off x="476624" y="3518151"/>
                <a:ext cx="577964" cy="577962"/>
                <a:chOff x="-151" y="3527"/>
                <a:chExt cx="374" cy="374"/>
              </a:xfrm>
            </p:grpSpPr>
            <p:sp>
              <p:nvSpPr>
                <p:cNvPr id="58" name="AutoShape 22">
                  <a:extLst>
                    <a:ext uri="{FF2B5EF4-FFF2-40B4-BE49-F238E27FC236}">
                      <a16:creationId xmlns:a16="http://schemas.microsoft.com/office/drawing/2014/main" id="{0E36BD79-D5B1-4F42-B4B8-BFD34A060325}"/>
                    </a:ext>
                  </a:extLst>
                </p:cNvPr>
                <p:cNvSpPr>
                  <a:spLocks noChangeAspect="1" noChangeArrowheads="1" noTextEdit="1"/>
                </p:cNvSpPr>
                <p:nvPr/>
              </p:nvSpPr>
              <p:spPr bwMode="auto">
                <a:xfrm>
                  <a:off x="-151" y="3527"/>
                  <a:ext cx="374"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24">
                  <a:extLst>
                    <a:ext uri="{FF2B5EF4-FFF2-40B4-BE49-F238E27FC236}">
                      <a16:creationId xmlns:a16="http://schemas.microsoft.com/office/drawing/2014/main" id="{D1FD9583-3F78-4CEE-B236-E182CEF0E0C4}"/>
                    </a:ext>
                  </a:extLst>
                </p:cNvPr>
                <p:cNvSpPr>
                  <a:spLocks/>
                </p:cNvSpPr>
                <p:nvPr/>
              </p:nvSpPr>
              <p:spPr bwMode="auto">
                <a:xfrm>
                  <a:off x="11" y="3609"/>
                  <a:ext cx="162" cy="163"/>
                </a:xfrm>
                <a:custGeom>
                  <a:avLst/>
                  <a:gdLst>
                    <a:gd name="T0" fmla="*/ 0 w 162"/>
                    <a:gd name="T1" fmla="*/ 138 h 163"/>
                    <a:gd name="T2" fmla="*/ 24 w 162"/>
                    <a:gd name="T3" fmla="*/ 163 h 163"/>
                    <a:gd name="T4" fmla="*/ 162 w 162"/>
                    <a:gd name="T5" fmla="*/ 25 h 163"/>
                    <a:gd name="T6" fmla="*/ 137 w 162"/>
                    <a:gd name="T7" fmla="*/ 0 h 163"/>
                    <a:gd name="T8" fmla="*/ 0 w 162"/>
                    <a:gd name="T9" fmla="*/ 138 h 163"/>
                  </a:gdLst>
                  <a:ahLst/>
                  <a:cxnLst>
                    <a:cxn ang="0">
                      <a:pos x="T0" y="T1"/>
                    </a:cxn>
                    <a:cxn ang="0">
                      <a:pos x="T2" y="T3"/>
                    </a:cxn>
                    <a:cxn ang="0">
                      <a:pos x="T4" y="T5"/>
                    </a:cxn>
                    <a:cxn ang="0">
                      <a:pos x="T6" y="T7"/>
                    </a:cxn>
                    <a:cxn ang="0">
                      <a:pos x="T8" y="T9"/>
                    </a:cxn>
                  </a:cxnLst>
                  <a:rect l="0" t="0" r="r" b="b"/>
                  <a:pathLst>
                    <a:path w="162" h="163">
                      <a:moveTo>
                        <a:pt x="0" y="138"/>
                      </a:moveTo>
                      <a:lnTo>
                        <a:pt x="24" y="163"/>
                      </a:lnTo>
                      <a:lnTo>
                        <a:pt x="162" y="25"/>
                      </a:lnTo>
                      <a:lnTo>
                        <a:pt x="137" y="0"/>
                      </a:lnTo>
                      <a:lnTo>
                        <a:pt x="0" y="138"/>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25">
                  <a:extLst>
                    <a:ext uri="{FF2B5EF4-FFF2-40B4-BE49-F238E27FC236}">
                      <a16:creationId xmlns:a16="http://schemas.microsoft.com/office/drawing/2014/main" id="{7F92A7F2-4537-460E-9045-6105846B2EC4}"/>
                    </a:ext>
                  </a:extLst>
                </p:cNvPr>
                <p:cNvSpPr>
                  <a:spLocks/>
                </p:cNvSpPr>
                <p:nvPr/>
              </p:nvSpPr>
              <p:spPr bwMode="auto">
                <a:xfrm>
                  <a:off x="-44" y="3668"/>
                  <a:ext cx="104" cy="104"/>
                </a:xfrm>
                <a:custGeom>
                  <a:avLst/>
                  <a:gdLst>
                    <a:gd name="T0" fmla="*/ 79 w 104"/>
                    <a:gd name="T1" fmla="*/ 104 h 104"/>
                    <a:gd name="T2" fmla="*/ 104 w 104"/>
                    <a:gd name="T3" fmla="*/ 79 h 104"/>
                    <a:gd name="T4" fmla="*/ 25 w 104"/>
                    <a:gd name="T5" fmla="*/ 0 h 104"/>
                    <a:gd name="T6" fmla="*/ 0 w 104"/>
                    <a:gd name="T7" fmla="*/ 25 h 104"/>
                    <a:gd name="T8" fmla="*/ 79 w 104"/>
                    <a:gd name="T9" fmla="*/ 104 h 104"/>
                  </a:gdLst>
                  <a:ahLst/>
                  <a:cxnLst>
                    <a:cxn ang="0">
                      <a:pos x="T0" y="T1"/>
                    </a:cxn>
                    <a:cxn ang="0">
                      <a:pos x="T2" y="T3"/>
                    </a:cxn>
                    <a:cxn ang="0">
                      <a:pos x="T4" y="T5"/>
                    </a:cxn>
                    <a:cxn ang="0">
                      <a:pos x="T6" y="T7"/>
                    </a:cxn>
                    <a:cxn ang="0">
                      <a:pos x="T8" y="T9"/>
                    </a:cxn>
                  </a:cxnLst>
                  <a:rect l="0" t="0" r="r" b="b"/>
                  <a:pathLst>
                    <a:path w="104" h="104">
                      <a:moveTo>
                        <a:pt x="79" y="104"/>
                      </a:moveTo>
                      <a:lnTo>
                        <a:pt x="104" y="79"/>
                      </a:lnTo>
                      <a:lnTo>
                        <a:pt x="25" y="0"/>
                      </a:lnTo>
                      <a:lnTo>
                        <a:pt x="0" y="25"/>
                      </a:lnTo>
                      <a:lnTo>
                        <a:pt x="79" y="10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Freeform 26">
                <a:extLst>
                  <a:ext uri="{FF2B5EF4-FFF2-40B4-BE49-F238E27FC236}">
                    <a16:creationId xmlns:a16="http://schemas.microsoft.com/office/drawing/2014/main" id="{5144EA31-B887-4FD1-A378-3E6842C09B7D}"/>
                  </a:ext>
                </a:extLst>
              </p:cNvPr>
              <p:cNvSpPr>
                <a:spLocks/>
              </p:cNvSpPr>
              <p:nvPr/>
            </p:nvSpPr>
            <p:spPr bwMode="auto">
              <a:xfrm>
                <a:off x="513712" y="3476238"/>
                <a:ext cx="577964" cy="57796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solidFill>
                <a:schemeClr val="accent5"/>
              </a:solidFill>
              <a:ln>
                <a:noFill/>
              </a:ln>
            </p:spPr>
            <p:style>
              <a:lnRef idx="0">
                <a:scrgbClr r="0" g="0" b="0"/>
              </a:lnRef>
              <a:fillRef idx="0">
                <a:scrgbClr r="0" g="0" b="0"/>
              </a:fillRef>
              <a:effectRef idx="0">
                <a:scrgbClr r="0" g="0" b="0"/>
              </a:effectRef>
              <a:fontRef idx="major"/>
            </p:style>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grpSp>
      <p:cxnSp>
        <p:nvCxnSpPr>
          <p:cNvPr id="44" name="Straight Connector 43">
            <a:extLst>
              <a:ext uri="{FF2B5EF4-FFF2-40B4-BE49-F238E27FC236}">
                <a16:creationId xmlns:a16="http://schemas.microsoft.com/office/drawing/2014/main" id="{572BA38D-9B83-46E6-AE9E-130EC7D4C21A}"/>
              </a:ext>
              <a:ext uri="{C183D7F6-B498-43B3-948B-1728B52AA6E4}">
                <adec:decorative xmlns:adec="http://schemas.microsoft.com/office/drawing/2017/decorative" val="1"/>
              </a:ext>
            </a:extLst>
          </p:cNvPr>
          <p:cNvCxnSpPr/>
          <p:nvPr/>
        </p:nvCxnSpPr>
        <p:spPr>
          <a:xfrm>
            <a:off x="584200" y="3121942"/>
            <a:ext cx="11022583" cy="0"/>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117818E-9A2B-418B-AA9D-61437C812FF6}"/>
              </a:ext>
              <a:ext uri="{C183D7F6-B498-43B3-948B-1728B52AA6E4}">
                <adec:decorative xmlns:adec="http://schemas.microsoft.com/office/drawing/2017/decorative" val="1"/>
              </a:ext>
            </a:extLst>
          </p:cNvPr>
          <p:cNvCxnSpPr/>
          <p:nvPr/>
        </p:nvCxnSpPr>
        <p:spPr>
          <a:xfrm>
            <a:off x="584200" y="4708890"/>
            <a:ext cx="11022583" cy="0"/>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35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4.375E-6 -3.33333E-6 L -0.0345 -3.33333E-6 " pathEditMode="relative" rAng="0" ptsTypes="AA">
                                      <p:cBhvr>
                                        <p:cTn id="9" dur="500" spd="-100000" fill="hold"/>
                                        <p:tgtEl>
                                          <p:spTgt spid="7"/>
                                        </p:tgtEl>
                                        <p:attrNameLst>
                                          <p:attrName>ppt_x</p:attrName>
                                          <p:attrName>ppt_y</p:attrName>
                                        </p:attrNameLst>
                                      </p:cBhvr>
                                      <p:rCtr x="-1732" y="0"/>
                                    </p:animMotion>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nodeType="withEffect">
                                  <p:stCondLst>
                                    <p:cond delay="0"/>
                                  </p:stCondLst>
                                  <p:childTnLst>
                                    <p:animMotion origin="layout" path="M -4.375E-6 -3.33333E-6 L -0.0345 -3.33333E-6 " pathEditMode="relative" rAng="0" ptsTypes="AA">
                                      <p:cBhvr>
                                        <p:cTn id="14" dur="500" spd="-100000" fill="hold"/>
                                        <p:tgtEl>
                                          <p:spTgt spid="5"/>
                                        </p:tgtEl>
                                        <p:attrNameLst>
                                          <p:attrName>ppt_x</p:attrName>
                                          <p:attrName>ppt_y</p:attrName>
                                        </p:attrNameLst>
                                      </p:cBhvr>
                                      <p:rCtr x="-1732" y="0"/>
                                    </p:animMotion>
                                  </p:childTnLst>
                                </p:cTn>
                              </p:par>
                              <p:par>
                                <p:cTn id="15" presetID="10" presetClass="entr" presetSubtype="0" fill="hold" nodeType="with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cTn>
                              </p:par>
                              <p:par>
                                <p:cTn id="18" presetID="42" presetClass="path" presetSubtype="0" decel="100000" fill="hold" nodeType="withEffect">
                                  <p:stCondLst>
                                    <p:cond delay="0"/>
                                  </p:stCondLst>
                                  <p:childTnLst>
                                    <p:animMotion origin="layout" path="M -4.375E-6 -3.33333E-6 L -0.0345 -3.33333E-6 " pathEditMode="relative" rAng="0" ptsTypes="AA">
                                      <p:cBhvr>
                                        <p:cTn id="19" dur="500" spd="-100000" fill="hold"/>
                                        <p:tgtEl>
                                          <p:spTgt spid="88"/>
                                        </p:tgtEl>
                                        <p:attrNameLst>
                                          <p:attrName>ppt_x</p:attrName>
                                          <p:attrName>ppt_y</p:attrName>
                                        </p:attrNameLst>
                                      </p:cBhvr>
                                      <p:rCtr x="-1732" y="0"/>
                                    </p:animMotion>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42" presetClass="path" presetSubtype="0" decel="100000" fill="hold" grpId="1" nodeType="withEffect">
                                  <p:stCondLst>
                                    <p:cond delay="0"/>
                                  </p:stCondLst>
                                  <p:childTnLst>
                                    <p:animMotion origin="layout" path="M 3.33333E-6 -3.33333E-6 L 0.01705 -3.33333E-6 " pathEditMode="relative" rAng="0" ptsTypes="AA">
                                      <p:cBhvr>
                                        <p:cTn id="24" dur="500" spd="-100000" fill="hold"/>
                                        <p:tgtEl>
                                          <p:spTgt spid="20"/>
                                        </p:tgtEl>
                                        <p:attrNameLst>
                                          <p:attrName>ppt_x</p:attrName>
                                          <p:attrName>ppt_y</p:attrName>
                                        </p:attrNameLst>
                                      </p:cBhvr>
                                      <p:rCtr x="846" y="0"/>
                                    </p:animMotion>
                                  </p:childTnLst>
                                </p:cTn>
                              </p:par>
                              <p:par>
                                <p:cTn id="25" presetID="10"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par>
                                <p:cTn id="28" presetID="42" presetClass="path" presetSubtype="0" decel="100000" fill="hold" grpId="1" nodeType="withEffect">
                                  <p:stCondLst>
                                    <p:cond delay="0"/>
                                  </p:stCondLst>
                                  <p:childTnLst>
                                    <p:animMotion origin="layout" path="M 3.33333E-6 -3.33333E-6 L 0.01705 -3.33333E-6 " pathEditMode="relative" rAng="0" ptsTypes="AA">
                                      <p:cBhvr>
                                        <p:cTn id="29" dur="500" spd="-100000" fill="hold"/>
                                        <p:tgtEl>
                                          <p:spTgt spid="57"/>
                                        </p:tgtEl>
                                        <p:attrNameLst>
                                          <p:attrName>ppt_x</p:attrName>
                                          <p:attrName>ppt_y</p:attrName>
                                        </p:attrNameLst>
                                      </p:cBhvr>
                                      <p:rCtr x="846" y="0"/>
                                    </p:animMotion>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42" presetClass="path" presetSubtype="0" decel="100000" fill="hold" grpId="1" nodeType="withEffect">
                                  <p:stCondLst>
                                    <p:cond delay="0"/>
                                  </p:stCondLst>
                                  <p:childTnLst>
                                    <p:animMotion origin="layout" path="M 3.33333E-6 -3.33333E-6 L 0.01705 -3.33333E-6 " pathEditMode="relative" rAng="0" ptsTypes="AA">
                                      <p:cBhvr>
                                        <p:cTn id="34" dur="500" spd="-100000" fill="hold"/>
                                        <p:tgtEl>
                                          <p:spTgt spid="24"/>
                                        </p:tgtEl>
                                        <p:attrNameLst>
                                          <p:attrName>ppt_x</p:attrName>
                                          <p:attrName>ppt_y</p:attrName>
                                        </p:attrNameLst>
                                      </p:cBhvr>
                                      <p:rCtr x="846" y="0"/>
                                    </p:animMotion>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decel="100000" fill="hold" grpId="1" nodeType="withEffect">
                                  <p:stCondLst>
                                    <p:cond delay="0"/>
                                  </p:stCondLst>
                                  <p:childTnLst>
                                    <p:animMotion origin="layout" path="M 3.33333E-6 -3.33333E-6 L 0.01705 -3.33333E-6 " pathEditMode="relative" rAng="0" ptsTypes="AA">
                                      <p:cBhvr>
                                        <p:cTn id="39" dur="500" spd="-100000" fill="hold"/>
                                        <p:tgtEl>
                                          <p:spTgt spid="21"/>
                                        </p:tgtEl>
                                        <p:attrNameLst>
                                          <p:attrName>ppt_x</p:attrName>
                                          <p:attrName>ppt_y</p:attrName>
                                        </p:attrNameLst>
                                      </p:cBhvr>
                                      <p:rCtr x="846" y="0"/>
                                    </p:animMotion>
                                  </p:childTnLst>
                                </p:cTn>
                              </p:par>
                              <p:par>
                                <p:cTn id="40" presetID="10" presetClass="entr" presetSubtype="0"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42" presetClass="path" presetSubtype="0" decel="100000" fill="hold" grpId="1" nodeType="withEffect">
                                  <p:stCondLst>
                                    <p:cond delay="0"/>
                                  </p:stCondLst>
                                  <p:childTnLst>
                                    <p:animMotion origin="layout" path="M -4.16667E-6 -7.40741E-7 L 0.01706 -7.40741E-7 " pathEditMode="relative" rAng="0" ptsTypes="AA">
                                      <p:cBhvr>
                                        <p:cTn id="44" dur="500" spd="-100000" fill="hold"/>
                                        <p:tgtEl>
                                          <p:spTgt spid="49"/>
                                        </p:tgtEl>
                                        <p:attrNameLst>
                                          <p:attrName>ppt_x</p:attrName>
                                          <p:attrName>ppt_y</p:attrName>
                                        </p:attrNameLst>
                                      </p:cBhvr>
                                      <p:rCtr x="846" y="0"/>
                                    </p:animMotion>
                                  </p:childTnLst>
                                </p:cTn>
                              </p:par>
                              <p:par>
                                <p:cTn id="45" presetID="10"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decel="100000" fill="hold" grpId="1" nodeType="withEffect">
                                  <p:stCondLst>
                                    <p:cond delay="0"/>
                                  </p:stCondLst>
                                  <p:childTnLst>
                                    <p:animMotion origin="layout" path="M 3.33333E-6 -3.33333E-6 L 0.01705 -3.33333E-6 " pathEditMode="relative" rAng="0" ptsTypes="AA">
                                      <p:cBhvr>
                                        <p:cTn id="49" dur="500" spd="-100000" fill="hold"/>
                                        <p:tgtEl>
                                          <p:spTgt spid="23"/>
                                        </p:tgtEl>
                                        <p:attrNameLst>
                                          <p:attrName>ppt_x</p:attrName>
                                          <p:attrName>ppt_y</p:attrName>
                                        </p:attrNameLst>
                                      </p:cBhvr>
                                      <p:rCtr x="846" y="0"/>
                                    </p:animMotion>
                                  </p:childTnLst>
                                </p:cTn>
                              </p:par>
                              <p:par>
                                <p:cTn id="50" presetID="22" presetClass="entr" presetSubtype="4"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par>
                                <p:cTn id="53" presetID="22" presetClass="entr" presetSubtype="4"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down)">
                                      <p:cBhvr>
                                        <p:cTn id="5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P spid="24" grpId="0"/>
      <p:bldP spid="24" grpId="1"/>
      <p:bldP spid="23" grpId="0"/>
      <p:bldP spid="23" grpId="1"/>
      <p:bldP spid="49" grpId="0"/>
      <p:bldP spid="49" grpId="1"/>
      <p:bldP spid="57" grpId="0"/>
      <p:bldP spid="5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E0A2370-51AD-4990-B37E-AFB45B311FB9}"/>
              </a:ext>
            </a:extLst>
          </p:cNvPr>
          <p:cNvSpPr>
            <a:spLocks noGrp="1"/>
          </p:cNvSpPr>
          <p:nvPr>
            <p:ph type="title"/>
          </p:nvPr>
        </p:nvSpPr>
        <p:spPr/>
        <p:txBody>
          <a:bodyPr/>
          <a:lstStyle/>
          <a:p>
            <a:pPr lvl="0">
              <a:spcAft>
                <a:spcPct val="35000"/>
              </a:spcAft>
            </a:pPr>
            <a:r>
              <a:rPr lang="en-US" dirty="0"/>
              <a:t>We need better hybrid and cloud solutions</a:t>
            </a:r>
          </a:p>
        </p:txBody>
      </p:sp>
      <p:sp>
        <p:nvSpPr>
          <p:cNvPr id="3" name="Rectangular Callout 2">
            <a:extLst>
              <a:ext uri="{FF2B5EF4-FFF2-40B4-BE49-F238E27FC236}">
                <a16:creationId xmlns:a16="http://schemas.microsoft.com/office/drawing/2014/main" id="{3D402FA4-53DE-4A4B-8A31-1FC6198BFDA1}"/>
              </a:ext>
            </a:extLst>
          </p:cNvPr>
          <p:cNvSpPr/>
          <p:nvPr/>
        </p:nvSpPr>
        <p:spPr bwMode="auto">
          <a:xfrm>
            <a:off x="737875" y="1789936"/>
            <a:ext cx="3254244" cy="1920241"/>
          </a:xfrm>
          <a:prstGeom prst="wedgeRectCallout">
            <a:avLst>
              <a:gd name="adj1" fmla="val 33331"/>
              <a:gd name="adj2" fmla="val 65387"/>
            </a:avLst>
          </a:prstGeom>
          <a:noFill/>
          <a:ln w="19050" cap="rnd">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Segoe UI" charset="0"/>
                <a:ea typeface="Segoe UI" charset="0"/>
                <a:cs typeface="Segoe UI" charset="0"/>
              </a:rPr>
              <a:t>“I need the cloud to </a:t>
            </a:r>
            <a:br>
              <a:rPr kumimoji="0" lang="en-US" sz="2000" b="0" i="0" u="none" strike="noStrike" kern="1200" cap="none" spc="0" normalizeH="0" baseline="0" noProof="0" dirty="0">
                <a:ln>
                  <a:noFill/>
                </a:ln>
                <a:solidFill>
                  <a:schemeClr val="tx1"/>
                </a:solidFill>
                <a:effectLst/>
                <a:uLnTx/>
                <a:uFillTx/>
                <a:latin typeface="Segoe UI" charset="0"/>
                <a:ea typeface="Segoe UI" charset="0"/>
                <a:cs typeface="Segoe UI" charset="0"/>
              </a:rPr>
            </a:br>
            <a:r>
              <a:rPr kumimoji="0" lang="en-US" sz="2000" b="0" i="0" u="none" strike="noStrike" kern="1200" cap="none" spc="0" normalizeH="0" baseline="0" noProof="0" dirty="0">
                <a:ln>
                  <a:noFill/>
                </a:ln>
                <a:solidFill>
                  <a:schemeClr val="tx1"/>
                </a:solidFill>
                <a:effectLst/>
                <a:uLnTx/>
                <a:uFillTx/>
                <a:latin typeface="Segoe UI" charset="0"/>
                <a:ea typeface="Segoe UI" charset="0"/>
                <a:cs typeface="Segoe UI" charset="0"/>
              </a:rPr>
              <a:t>offer more value than running on premises”</a:t>
            </a:r>
          </a:p>
        </p:txBody>
      </p:sp>
      <p:sp>
        <p:nvSpPr>
          <p:cNvPr id="38" name="Rectangular Callout 37">
            <a:extLst>
              <a:ext uri="{FF2B5EF4-FFF2-40B4-BE49-F238E27FC236}">
                <a16:creationId xmlns:a16="http://schemas.microsoft.com/office/drawing/2014/main" id="{E57C5E0D-0677-B040-8BBC-77EFE836ACC3}"/>
              </a:ext>
            </a:extLst>
          </p:cNvPr>
          <p:cNvSpPr/>
          <p:nvPr/>
        </p:nvSpPr>
        <p:spPr bwMode="auto">
          <a:xfrm>
            <a:off x="4357868" y="1789936"/>
            <a:ext cx="3254244" cy="1920241"/>
          </a:xfrm>
          <a:prstGeom prst="wedgeRectCallout">
            <a:avLst>
              <a:gd name="adj1" fmla="val 33462"/>
              <a:gd name="adj2" fmla="val 67058"/>
            </a:avLst>
          </a:prstGeom>
          <a:noFill/>
          <a:ln w="19050" cap="rnd">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solidFill>
                  <a:schemeClr val="tx1"/>
                </a:solidFill>
                <a:latin typeface="Segoe UI" charset="0"/>
                <a:cs typeface="Segoe UI" charset="0"/>
              </a:rPr>
              <a:t>“I need to extend to </a:t>
            </a:r>
            <a:br>
              <a:rPr lang="en-US" sz="2000" dirty="0">
                <a:solidFill>
                  <a:schemeClr val="tx1"/>
                </a:solidFill>
                <a:latin typeface="Segoe UI" charset="0"/>
                <a:cs typeface="Segoe UI" charset="0"/>
              </a:rPr>
            </a:br>
            <a:r>
              <a:rPr lang="en-US" sz="2000" dirty="0">
                <a:solidFill>
                  <a:schemeClr val="tx1"/>
                </a:solidFill>
                <a:latin typeface="Segoe UI" charset="0"/>
                <a:cs typeface="Segoe UI" charset="0"/>
              </a:rPr>
              <a:t>the cloud easily”</a:t>
            </a:r>
          </a:p>
        </p:txBody>
      </p:sp>
      <p:sp>
        <p:nvSpPr>
          <p:cNvPr id="22" name="Rectangular Callout 37">
            <a:extLst>
              <a:ext uri="{FF2B5EF4-FFF2-40B4-BE49-F238E27FC236}">
                <a16:creationId xmlns:a16="http://schemas.microsoft.com/office/drawing/2014/main" id="{4887ECA9-05FE-424A-B90E-ECFE2362FFB7}"/>
              </a:ext>
            </a:extLst>
          </p:cNvPr>
          <p:cNvSpPr/>
          <p:nvPr/>
        </p:nvSpPr>
        <p:spPr bwMode="auto">
          <a:xfrm>
            <a:off x="7977861" y="1789936"/>
            <a:ext cx="3476265" cy="1920241"/>
          </a:xfrm>
          <a:prstGeom prst="wedgeRectCallout">
            <a:avLst>
              <a:gd name="adj1" fmla="val 8641"/>
              <a:gd name="adj2" fmla="val 66264"/>
            </a:avLst>
          </a:prstGeom>
          <a:noFill/>
          <a:ln w="19050" cap="rnd">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solidFill>
                  <a:schemeClr val="tx1"/>
                </a:solidFill>
                <a:latin typeface="Segoe UI" charset="0"/>
                <a:cs typeface="Segoe UI" charset="0"/>
              </a:rPr>
              <a:t>“I can’t move</a:t>
            </a:r>
            <a:br>
              <a:rPr lang="en-US" sz="2000" dirty="0">
                <a:solidFill>
                  <a:schemeClr val="tx1"/>
                </a:solidFill>
                <a:latin typeface="Segoe UI" charset="0"/>
                <a:cs typeface="Segoe UI" charset="0"/>
              </a:rPr>
            </a:br>
            <a:r>
              <a:rPr lang="en-US" sz="2000" dirty="0">
                <a:solidFill>
                  <a:schemeClr val="tx1"/>
                </a:solidFill>
                <a:latin typeface="Segoe UI" charset="0"/>
                <a:cs typeface="Segoe UI" charset="0"/>
              </a:rPr>
              <a:t>everything to the</a:t>
            </a:r>
            <a:br>
              <a:rPr lang="en-US" sz="2000" dirty="0">
                <a:solidFill>
                  <a:schemeClr val="tx1"/>
                </a:solidFill>
                <a:latin typeface="Segoe UI" charset="0"/>
                <a:cs typeface="Segoe UI" charset="0"/>
              </a:rPr>
            </a:br>
            <a:r>
              <a:rPr lang="en-US" sz="2000" dirty="0">
                <a:solidFill>
                  <a:schemeClr val="tx1"/>
                </a:solidFill>
                <a:latin typeface="Segoe UI" charset="0"/>
                <a:cs typeface="Segoe UI" charset="0"/>
              </a:rPr>
              <a:t>cloud at once, so how</a:t>
            </a:r>
            <a:br>
              <a:rPr lang="en-US" sz="2000" dirty="0">
                <a:solidFill>
                  <a:schemeClr val="tx1"/>
                </a:solidFill>
                <a:latin typeface="Segoe UI" charset="0"/>
                <a:cs typeface="Segoe UI" charset="0"/>
              </a:rPr>
            </a:br>
            <a:r>
              <a:rPr lang="en-US" sz="2000" dirty="0">
                <a:solidFill>
                  <a:schemeClr val="tx1"/>
                </a:solidFill>
                <a:latin typeface="Segoe UI" charset="0"/>
                <a:cs typeface="Segoe UI" charset="0"/>
              </a:rPr>
              <a:t>do I manage it all?”</a:t>
            </a:r>
          </a:p>
        </p:txBody>
      </p:sp>
      <p:grpSp>
        <p:nvGrpSpPr>
          <p:cNvPr id="29" name="Group 28">
            <a:extLst>
              <a:ext uri="{FF2B5EF4-FFF2-40B4-BE49-F238E27FC236}">
                <a16:creationId xmlns:a16="http://schemas.microsoft.com/office/drawing/2014/main" id="{DE8B5B32-61B5-6A4D-8916-E9B15BD07D36}"/>
              </a:ext>
              <a:ext uri="{C183D7F6-B498-43B3-948B-1728B52AA6E4}">
                <adec:decorative xmlns:adec="http://schemas.microsoft.com/office/drawing/2017/decorative" val="1"/>
              </a:ext>
            </a:extLst>
          </p:cNvPr>
          <p:cNvGrpSpPr/>
          <p:nvPr/>
        </p:nvGrpSpPr>
        <p:grpSpPr>
          <a:xfrm>
            <a:off x="432414" y="4331808"/>
            <a:ext cx="11305162" cy="627864"/>
            <a:chOff x="432414" y="5326419"/>
            <a:chExt cx="11305162" cy="627864"/>
          </a:xfrm>
        </p:grpSpPr>
        <p:grpSp>
          <p:nvGrpSpPr>
            <p:cNvPr id="30" name="Group 29">
              <a:extLst>
                <a:ext uri="{FF2B5EF4-FFF2-40B4-BE49-F238E27FC236}">
                  <a16:creationId xmlns:a16="http://schemas.microsoft.com/office/drawing/2014/main" id="{99879AB4-9045-2444-9599-D93882F04712}"/>
                </a:ext>
              </a:extLst>
            </p:cNvPr>
            <p:cNvGrpSpPr/>
            <p:nvPr/>
          </p:nvGrpSpPr>
          <p:grpSpPr>
            <a:xfrm>
              <a:off x="432414" y="5326419"/>
              <a:ext cx="11305162" cy="627864"/>
              <a:chOff x="432414" y="5326419"/>
              <a:chExt cx="11305162" cy="627864"/>
            </a:xfrm>
          </p:grpSpPr>
          <p:sp>
            <p:nvSpPr>
              <p:cNvPr id="33" name="TextBox 32">
                <a:extLst>
                  <a:ext uri="{FF2B5EF4-FFF2-40B4-BE49-F238E27FC236}">
                    <a16:creationId xmlns:a16="http://schemas.microsoft.com/office/drawing/2014/main" id="{7265B9F5-4C0F-E84C-861B-614B38ABFAB1}"/>
                  </a:ext>
                </a:extLst>
              </p:cNvPr>
              <p:cNvSpPr txBox="1"/>
              <p:nvPr/>
            </p:nvSpPr>
            <p:spPr>
              <a:xfrm>
                <a:off x="9422792" y="5326419"/>
                <a:ext cx="808424" cy="627864"/>
              </a:xfrm>
              <a:prstGeom prst="rect">
                <a:avLst/>
              </a:prstGeom>
              <a:noFill/>
              <a:ln>
                <a:noFill/>
              </a:ln>
            </p:spPr>
            <p:txBody>
              <a:bodyPr wrap="square" lIns="182880" tIns="146304" rIns="182880" bIns="146304" rtlCol="0">
                <a:spAutoFit/>
              </a:bodyPr>
              <a:lstStyle/>
              <a:p>
                <a:pPr marL="0" marR="0" lvl="0" indent="0" algn="l" defTabSz="91446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effectLst/>
                    <a:uLnTx/>
                    <a:uFillTx/>
                    <a:latin typeface="Segoe UI"/>
                    <a:ea typeface="+mn-ea"/>
                    <a:cs typeface="+mn-cs"/>
                  </a:rPr>
                  <a:t>IT</a:t>
                </a:r>
              </a:p>
            </p:txBody>
          </p:sp>
          <p:cxnSp>
            <p:nvCxnSpPr>
              <p:cNvPr id="34" name="Straight Connector 33">
                <a:extLst>
                  <a:ext uri="{FF2B5EF4-FFF2-40B4-BE49-F238E27FC236}">
                    <a16:creationId xmlns:a16="http://schemas.microsoft.com/office/drawing/2014/main" id="{79A95DDA-E5A3-E543-B8C4-16CE0CD9B9A8}"/>
                  </a:ext>
                </a:extLst>
              </p:cNvPr>
              <p:cNvCxnSpPr>
                <a:cxnSpLocks/>
              </p:cNvCxnSpPr>
              <p:nvPr/>
            </p:nvCxnSpPr>
            <p:spPr>
              <a:xfrm flipH="1">
                <a:off x="432414" y="5640351"/>
                <a:ext cx="7767468" cy="0"/>
              </a:xfrm>
              <a:prstGeom prst="line">
                <a:avLst/>
              </a:prstGeom>
              <a:ln w="19050"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DD933DF-AB88-3C4D-864B-C7BA6D3D4171}"/>
                  </a:ext>
                </a:extLst>
              </p:cNvPr>
              <p:cNvCxnSpPr>
                <a:cxnSpLocks/>
              </p:cNvCxnSpPr>
              <p:nvPr/>
            </p:nvCxnSpPr>
            <p:spPr>
              <a:xfrm flipH="1">
                <a:off x="10160998" y="5640351"/>
                <a:ext cx="1576578" cy="0"/>
              </a:xfrm>
              <a:prstGeom prst="line">
                <a:avLst/>
              </a:prstGeom>
              <a:ln w="19050"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6034CC6-1C96-BA43-B992-D84A130BD59E}"/>
                  </a:ext>
                </a:extLst>
              </p:cNvPr>
              <p:cNvCxnSpPr/>
              <p:nvPr/>
            </p:nvCxnSpPr>
            <p:spPr>
              <a:xfrm>
                <a:off x="8199882" y="5358358"/>
                <a:ext cx="0" cy="533400"/>
              </a:xfrm>
              <a:prstGeom prst="line">
                <a:avLst/>
              </a:prstGeom>
              <a:ln w="19050"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CE54C63-677D-E54D-BA6C-1A8114857751}"/>
                  </a:ext>
                </a:extLst>
              </p:cNvPr>
              <p:cNvCxnSpPr/>
              <p:nvPr/>
            </p:nvCxnSpPr>
            <p:spPr>
              <a:xfrm>
                <a:off x="10165842" y="5358358"/>
                <a:ext cx="0" cy="53340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31" name="Picture 30">
              <a:extLst>
                <a:ext uri="{FF2B5EF4-FFF2-40B4-BE49-F238E27FC236}">
                  <a16:creationId xmlns:a16="http://schemas.microsoft.com/office/drawing/2014/main" id="{86D43117-9CD4-CE46-9816-D5673BB59B25}"/>
                </a:ext>
              </a:extLst>
            </p:cNvPr>
            <p:cNvPicPr>
              <a:picLocks noChangeAspect="1"/>
            </p:cNvPicPr>
            <p:nvPr/>
          </p:nvPicPr>
          <p:blipFill>
            <a:blip r:embed="rId3"/>
            <a:stretch>
              <a:fillRect/>
            </a:stretch>
          </p:blipFill>
          <p:spPr>
            <a:xfrm>
              <a:off x="8520022" y="5373651"/>
              <a:ext cx="800100" cy="533400"/>
            </a:xfrm>
            <a:prstGeom prst="rect">
              <a:avLst/>
            </a:prstGeom>
          </p:spPr>
        </p:pic>
      </p:grpSp>
    </p:spTree>
    <p:extLst>
      <p:ext uri="{BB962C8B-B14F-4D97-AF65-F5344CB8AC3E}">
        <p14:creationId xmlns:p14="http://schemas.microsoft.com/office/powerpoint/2010/main" val="132557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nodeType="withEffect">
                                  <p:stCondLst>
                                    <p:cond delay="0"/>
                                  </p:stCondLst>
                                  <p:childTnLst>
                                    <p:animMotion origin="layout" path="M -2.29167E-6 -3.7037E-6 L -2.29167E-6 -0.03009 " pathEditMode="relative" rAng="0" ptsTypes="AA">
                                      <p:cBhvr>
                                        <p:cTn id="9" dur="500" spd="-100000" fill="hold"/>
                                        <p:tgtEl>
                                          <p:spTgt spid="29"/>
                                        </p:tgtEl>
                                        <p:attrNameLst>
                                          <p:attrName>ppt_x</p:attrName>
                                          <p:attrName>ppt_y</p:attrName>
                                        </p:attrNameLst>
                                      </p:cBhvr>
                                      <p:rCtr x="0" y="-1505"/>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250"/>
                                  </p:stCondLst>
                                  <p:childTnLst>
                                    <p:animMotion origin="layout" path="M -1.04167E-6 -4.07407E-6 L -1.04167E-6 0.05903 " pathEditMode="relative" rAng="0" ptsTypes="AA">
                                      <p:cBhvr>
                                        <p:cTn id="14" dur="500" spd="-100000" fill="hold"/>
                                        <p:tgtEl>
                                          <p:spTgt spid="3"/>
                                        </p:tgtEl>
                                        <p:attrNameLst>
                                          <p:attrName>ppt_x</p:attrName>
                                          <p:attrName>ppt_y</p:attrName>
                                        </p:attrNameLst>
                                      </p:cBhvr>
                                      <p:rCtr x="0" y="2940"/>
                                    </p:animMotion>
                                  </p:childTnLst>
                                </p:cTn>
                              </p:par>
                              <p:par>
                                <p:cTn id="15" presetID="10" presetClass="entr" presetSubtype="0" fill="hold" grpId="0" nodeType="withEffect">
                                  <p:stCondLst>
                                    <p:cond delay="25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42" presetClass="path" presetSubtype="0" decel="100000" fill="hold" grpId="1" nodeType="withEffect">
                                  <p:stCondLst>
                                    <p:cond delay="250"/>
                                  </p:stCondLst>
                                  <p:childTnLst>
                                    <p:animMotion origin="layout" path="M -1.04167E-6 -4.07407E-6 L -1.04167E-6 0.05903 " pathEditMode="relative" rAng="0" ptsTypes="AA">
                                      <p:cBhvr>
                                        <p:cTn id="19" dur="500" spd="-100000" fill="hold"/>
                                        <p:tgtEl>
                                          <p:spTgt spid="38"/>
                                        </p:tgtEl>
                                        <p:attrNameLst>
                                          <p:attrName>ppt_x</p:attrName>
                                          <p:attrName>ppt_y</p:attrName>
                                        </p:attrNameLst>
                                      </p:cBhvr>
                                      <p:rCtr x="0" y="2940"/>
                                    </p:animMotion>
                                  </p:childTnLst>
                                </p:cTn>
                              </p:par>
                              <p:par>
                                <p:cTn id="20" presetID="10" presetClass="entr" presetSubtype="0" fill="hold" grpId="0" nodeType="withEffect">
                                  <p:stCondLst>
                                    <p:cond delay="25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42" presetClass="path" presetSubtype="0" decel="100000" fill="hold" grpId="1" nodeType="withEffect">
                                  <p:stCondLst>
                                    <p:cond delay="250"/>
                                  </p:stCondLst>
                                  <p:childTnLst>
                                    <p:animMotion origin="layout" path="M -1.04167E-6 -4.07407E-6 L -1.04167E-6 0.05903 " pathEditMode="relative" rAng="0" ptsTypes="AA">
                                      <p:cBhvr>
                                        <p:cTn id="24" dur="500" spd="-100000" fill="hold"/>
                                        <p:tgtEl>
                                          <p:spTgt spid="22"/>
                                        </p:tgtEl>
                                        <p:attrNameLst>
                                          <p:attrName>ppt_x</p:attrName>
                                          <p:attrName>ppt_y</p:attrName>
                                        </p:attrNameLst>
                                      </p:cBhvr>
                                      <p:rCtr x="0" y="29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8" grpId="0" animBg="1"/>
      <p:bldP spid="38" grpId="1" animBg="1"/>
      <p:bldP spid="22" grpId="0" animBg="1"/>
      <p:bldP spid="2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50D83785-7D43-472A-A912-77EE27601C1E}"/>
              </a:ext>
            </a:extLst>
          </p:cNvPr>
          <p:cNvSpPr txBox="1">
            <a:spLocks noGrp="1"/>
          </p:cNvSpPr>
          <p:nvPr>
            <p:ph type="title" idx="4294967295"/>
          </p:nvPr>
        </p:nvSpPr>
        <p:spPr>
          <a:xfrm>
            <a:off x="755910" y="2283633"/>
            <a:ext cx="9645389" cy="1114151"/>
          </a:xfrm>
          <a:prstGeom prst="rect">
            <a:avLst/>
          </a:prstGeom>
          <a:noFill/>
          <a:ln>
            <a:noFill/>
            <a:prstDash/>
          </a:ln>
          <a:effectLst/>
        </p:spPr>
        <p:txBody>
          <a:bodyPr rot="0" spcFirstLastPara="0" vertOverflow="overflow" horzOverflow="overflow" vert="horz" wrap="square" lIns="146304" tIns="0" rIns="146304" bIns="91440" numCol="1" spcCol="0" rtlCol="0" fromWordArt="0" anchor="t" anchorCtr="0" forceAA="0" compatLnSpc="1">
            <a:prstTxWarp prst="textNoShape">
              <a:avLst/>
            </a:prstTxWarp>
            <a:spAutoFit/>
          </a:bodyPr>
          <a:lstStyle>
            <a:lvl1pPr marL="0" marR="0" indent="0" algn="l" defTabSz="913841" rtl="0" eaLnBrk="1" fontAlgn="auto" latinLnBrk="0" hangingPunct="1">
              <a:lnSpc>
                <a:spcPct val="90000"/>
              </a:lnSpc>
              <a:spcBef>
                <a:spcPct val="20000"/>
              </a:spcBef>
              <a:spcAft>
                <a:spcPts val="0"/>
              </a:spcAft>
              <a:buClrTx/>
              <a:buSzPct val="90000"/>
              <a:buFontTx/>
              <a:buNone/>
              <a:tabLst/>
              <a:defRPr sz="3600" kern="1200" spc="0" baseline="0">
                <a:solidFill>
                  <a:schemeClr val="bg1"/>
                </a:solidFill>
                <a:latin typeface="Segoe UI Light" panose="020B0502040204020203" pitchFamily="34" charset="0"/>
                <a:ea typeface="+mn-ea"/>
                <a:cs typeface="Segoe UI Light" panose="020B0502040204020203" pitchFamily="34" charset="0"/>
              </a:defRPr>
            </a:lvl1pPr>
            <a:lvl2pPr marL="4572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2pPr>
            <a:lvl3pPr marL="9144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3pPr>
            <a:lvl4pPr marL="13716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4pPr>
            <a:lvl5pPr marL="18288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5pPr>
            <a:lvl6pPr marL="2513061"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6998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0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23"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3841" rtl="0" eaLnBrk="1" fontAlgn="auto" latinLnBrk="0" hangingPunct="1">
              <a:lnSpc>
                <a:spcPct val="90000"/>
              </a:lnSpc>
              <a:spcBef>
                <a:spcPts val="0"/>
              </a:spcBef>
              <a:spcAft>
                <a:spcPts val="1200"/>
              </a:spcAft>
              <a:buClrTx/>
              <a:buSzPct val="90000"/>
              <a:buFontTx/>
              <a:buNone/>
              <a:tabLst/>
              <a:defRPr/>
            </a:pPr>
            <a:r>
              <a:rPr kumimoji="0" lang="en-US" sz="3600" b="0" i="0" u="none" strike="noStrike" kern="1200" cap="none" spc="-50" normalizeH="0" baseline="0" noProof="0" dirty="0">
                <a:ln>
                  <a:noFill/>
                </a:ln>
                <a:solidFill>
                  <a:srgbClr val="50E6FF"/>
                </a:solidFill>
                <a:effectLst/>
                <a:uLnTx/>
                <a:uFillTx/>
                <a:latin typeface="Segoe UI Semibold"/>
                <a:ea typeface="+mn-ea"/>
                <a:cs typeface="Segoe UI Light" panose="020B0502040204020203" pitchFamily="34" charset="0"/>
              </a:rPr>
              <a:t>Hybrid capabilities with Azure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Segoe UI"/>
                <a:ea typeface="Calibri" panose="020F0502020204030204" pitchFamily="34" charset="0"/>
                <a:cs typeface="Times New Roman" panose="02020603050405020304" pitchFamily="18" charset="0"/>
              </a:rPr>
              <a:t>Expand</a:t>
            </a:r>
            <a:r>
              <a:rPr kumimoji="0" lang="en-US" sz="2400" b="0" i="0" u="none" strike="noStrike" kern="1200" cap="none" spc="0" normalizeH="0" baseline="0" noProof="0" dirty="0">
                <a:ln>
                  <a:noFill/>
                </a:ln>
                <a:solidFill>
                  <a:prstClr val="white"/>
                </a:solidFill>
                <a:effectLst/>
                <a:uLnTx/>
                <a:uFillTx/>
                <a:latin typeface="Segoe UI"/>
                <a:ea typeface="Calibri" panose="020F0502020204030204" pitchFamily="34" charset="0"/>
                <a:cs typeface="Times New Roman" panose="02020603050405020304" pitchFamily="18" charset="0"/>
              </a:rPr>
              <a:t> your datacenter to Azure for greater IT efficiency   </a:t>
            </a:r>
          </a:p>
        </p:txBody>
      </p:sp>
      <p:cxnSp>
        <p:nvCxnSpPr>
          <p:cNvPr id="16" name="Straight Connector 15">
            <a:extLst>
              <a:ext uri="{FF2B5EF4-FFF2-40B4-BE49-F238E27FC236}">
                <a16:creationId xmlns:a16="http://schemas.microsoft.com/office/drawing/2014/main" id="{35B2DA41-F53A-4722-B375-B8B36FE87B69}"/>
              </a:ext>
              <a:ext uri="{C183D7F6-B498-43B3-948B-1728B52AA6E4}">
                <adec:decorative xmlns:adec="http://schemas.microsoft.com/office/drawing/2017/decorative" val="1"/>
              </a:ext>
            </a:extLst>
          </p:cNvPr>
          <p:cNvCxnSpPr>
            <a:cxnSpLocks/>
          </p:cNvCxnSpPr>
          <p:nvPr/>
        </p:nvCxnSpPr>
        <p:spPr>
          <a:xfrm flipV="1">
            <a:off x="880929" y="3924650"/>
            <a:ext cx="6854714" cy="1"/>
          </a:xfrm>
          <a:prstGeom prst="line">
            <a:avLst/>
          </a:prstGeom>
          <a:noFill/>
          <a:ln w="9525" cap="rnd" cmpd="sng" algn="ctr">
            <a:solidFill>
              <a:srgbClr val="FFFFFF"/>
            </a:solidFill>
            <a:prstDash val="solid"/>
            <a:headEnd type="none"/>
            <a:tailEnd type="none"/>
          </a:ln>
          <a:effectLst/>
        </p:spPr>
      </p:cxnSp>
      <p:sp>
        <p:nvSpPr>
          <p:cNvPr id="29" name="TextBox 28">
            <a:extLst>
              <a:ext uri="{FF2B5EF4-FFF2-40B4-BE49-F238E27FC236}">
                <a16:creationId xmlns:a16="http://schemas.microsoft.com/office/drawing/2014/main" id="{5828BC39-AA36-4983-839D-46D0F01A56D9}"/>
              </a:ext>
            </a:extLst>
          </p:cNvPr>
          <p:cNvSpPr txBox="1"/>
          <p:nvPr/>
        </p:nvSpPr>
        <p:spPr>
          <a:xfrm>
            <a:off x="755910" y="4220696"/>
            <a:ext cx="10571892" cy="1815882"/>
          </a:xfrm>
          <a:prstGeom prst="rect">
            <a:avLst/>
          </a:prstGeom>
          <a:noFill/>
        </p:spPr>
        <p:txBody>
          <a:bodyPr wrap="square">
            <a:spAutoFit/>
          </a:bodyPr>
          <a:lstStyle/>
          <a:p>
            <a:pPr marL="285750" indent="-285750">
              <a:buFont typeface="Wingdings" panose="05000000000000000000" pitchFamily="2" charset="2"/>
              <a:buChar char="ü"/>
            </a:pPr>
            <a:r>
              <a:rPr lang="en-US" sz="1600" b="0" kern="1200" dirty="0">
                <a:solidFill>
                  <a:schemeClr val="bg1"/>
                </a:solidFill>
                <a:effectLst/>
                <a:latin typeface="+mn-lt"/>
                <a:ea typeface="+mn-ea"/>
                <a:cs typeface="+mn-cs"/>
              </a:rPr>
              <a:t>Use improved tools for hybrid server management with Windows Admin Center</a:t>
            </a: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r>
              <a:rPr lang="en-US" sz="1600" b="0" kern="1200" dirty="0">
                <a:solidFill>
                  <a:schemeClr val="bg1"/>
                </a:solidFill>
                <a:effectLst/>
                <a:latin typeface="+mn-lt"/>
                <a:ea typeface="+mn-ea"/>
                <a:cs typeface="+mn-cs"/>
              </a:rPr>
              <a:t>Extend Azure services to on-premises using </a:t>
            </a:r>
            <a:r>
              <a:rPr lang="en-US" sz="1600" b="0" kern="1200" dirty="0">
                <a:solidFill>
                  <a:schemeClr val="bg1"/>
                </a:solidFill>
                <a:effectLst/>
                <a:latin typeface="+mn-lt"/>
                <a:ea typeface="+mn-ea"/>
                <a:cs typeface="+mn-cs"/>
                <a:hlinkClick r:id="rId3">
                  <a:extLst>
                    <a:ext uri="{A12FA001-AC4F-418D-AE19-62706E023703}">
                      <ahyp:hlinkClr xmlns:ahyp="http://schemas.microsoft.com/office/drawing/2018/hyperlinkcolor" val="tx"/>
                    </a:ext>
                  </a:extLst>
                </a:hlinkClick>
              </a:rPr>
              <a:t>Azure Arc</a:t>
            </a:r>
            <a:endParaRPr lang="en-US" sz="1600" b="0" kern="1200" dirty="0">
              <a:solidFill>
                <a:schemeClr val="bg1"/>
              </a:solidFill>
              <a:effectLst/>
              <a:latin typeface="+mn-lt"/>
              <a:ea typeface="+mn-ea"/>
              <a:cs typeface="+mn-cs"/>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r>
              <a:rPr lang="en-US" sz="1600" b="0" kern="1200" dirty="0">
                <a:solidFill>
                  <a:schemeClr val="bg1"/>
                </a:solidFill>
                <a:effectLst/>
                <a:latin typeface="+mn-lt"/>
                <a:ea typeface="+mn-ea"/>
                <a:cs typeface="+mn-cs"/>
              </a:rPr>
              <a:t>Easily migrate file servers with improved Storage Migration Service</a:t>
            </a: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r>
              <a:rPr lang="en-US" sz="1600" b="0" kern="1200" dirty="0">
                <a:solidFill>
                  <a:schemeClr val="bg1"/>
                </a:solidFill>
                <a:effectLst/>
                <a:latin typeface="+mn-lt"/>
                <a:ea typeface="+mn-ea"/>
                <a:cs typeface="+mn-cs"/>
              </a:rPr>
              <a:t>Simplify IT management and enhance security with Azure Automanage for Windows Server</a:t>
            </a:r>
          </a:p>
        </p:txBody>
      </p:sp>
      <p:grpSp>
        <p:nvGrpSpPr>
          <p:cNvPr id="40" name="Group 39" descr="Hybrid Icon">
            <a:extLst>
              <a:ext uri="{FF2B5EF4-FFF2-40B4-BE49-F238E27FC236}">
                <a16:creationId xmlns:a16="http://schemas.microsoft.com/office/drawing/2014/main" id="{A392A9E8-D106-4AAF-8EF2-31C3A6DD1713}"/>
              </a:ext>
            </a:extLst>
          </p:cNvPr>
          <p:cNvGrpSpPr/>
          <p:nvPr/>
        </p:nvGrpSpPr>
        <p:grpSpPr>
          <a:xfrm>
            <a:off x="880929" y="740354"/>
            <a:ext cx="1152144" cy="1152144"/>
            <a:chOff x="5076213" y="2148145"/>
            <a:chExt cx="1152144" cy="1152144"/>
          </a:xfrm>
        </p:grpSpPr>
        <p:sp>
          <p:nvSpPr>
            <p:cNvPr id="41" name="Oval 40">
              <a:extLst>
                <a:ext uri="{FF2B5EF4-FFF2-40B4-BE49-F238E27FC236}">
                  <a16:creationId xmlns:a16="http://schemas.microsoft.com/office/drawing/2014/main" id="{DDBD49C0-36B5-43B2-9E65-0951B837B6BE}"/>
                </a:ext>
              </a:extLst>
            </p:cNvPr>
            <p:cNvSpPr/>
            <p:nvPr/>
          </p:nvSpPr>
          <p:spPr>
            <a:xfrm>
              <a:off x="5076213" y="2148145"/>
              <a:ext cx="1152144" cy="1152144"/>
            </a:xfrm>
            <a:prstGeom prst="ellipse">
              <a:avLst/>
            </a:prstGeom>
            <a:solidFill>
              <a:schemeClr val="tx2"/>
            </a:solidFill>
            <a:ln w="38100">
              <a:no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400" b="1" kern="0">
                <a:solidFill>
                  <a:sysClr val="windowText" lastClr="000000"/>
                </a:solidFill>
                <a:latin typeface="Segoe UI"/>
              </a:endParaRPr>
            </a:p>
          </p:txBody>
        </p:sp>
        <p:sp>
          <p:nvSpPr>
            <p:cNvPr id="42" name="AutoShape 163">
              <a:extLst>
                <a:ext uri="{FF2B5EF4-FFF2-40B4-BE49-F238E27FC236}">
                  <a16:creationId xmlns:a16="http://schemas.microsoft.com/office/drawing/2014/main" id="{5BF971CF-CEF6-41DA-829D-E359569B65B6}"/>
                </a:ext>
              </a:extLst>
            </p:cNvPr>
            <p:cNvSpPr>
              <a:spLocks noChangeAspect="1" noChangeArrowheads="1" noTextEdit="1"/>
            </p:cNvSpPr>
            <p:nvPr/>
          </p:nvSpPr>
          <p:spPr bwMode="auto">
            <a:xfrm>
              <a:off x="5312116" y="2350896"/>
              <a:ext cx="692870" cy="69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43" name="Oval 165">
              <a:extLst>
                <a:ext uri="{FF2B5EF4-FFF2-40B4-BE49-F238E27FC236}">
                  <a16:creationId xmlns:a16="http://schemas.microsoft.com/office/drawing/2014/main" id="{90E52BA0-1E6C-4200-BCBB-26153706EA25}"/>
                </a:ext>
              </a:extLst>
            </p:cNvPr>
            <p:cNvSpPr>
              <a:spLocks noChangeArrowheads="1"/>
            </p:cNvSpPr>
            <p:nvPr/>
          </p:nvSpPr>
          <p:spPr bwMode="auto">
            <a:xfrm>
              <a:off x="5741803" y="2458317"/>
              <a:ext cx="128906" cy="131591"/>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44" name="Freeform 166">
              <a:extLst>
                <a:ext uri="{FF2B5EF4-FFF2-40B4-BE49-F238E27FC236}">
                  <a16:creationId xmlns:a16="http://schemas.microsoft.com/office/drawing/2014/main" id="{1DA27873-CE0D-4DAF-B32C-FAF264C81180}"/>
                </a:ext>
              </a:extLst>
            </p:cNvPr>
            <p:cNvSpPr>
              <a:spLocks/>
            </p:cNvSpPr>
            <p:nvPr/>
          </p:nvSpPr>
          <p:spPr bwMode="auto">
            <a:xfrm>
              <a:off x="5723004" y="2541568"/>
              <a:ext cx="217529" cy="48339"/>
            </a:xfrm>
            <a:custGeom>
              <a:avLst/>
              <a:gdLst>
                <a:gd name="T0" fmla="*/ 53 w 60"/>
                <a:gd name="T1" fmla="*/ 13 h 13"/>
                <a:gd name="T2" fmla="*/ 7 w 60"/>
                <a:gd name="T3" fmla="*/ 13 h 13"/>
                <a:gd name="T4" fmla="*/ 0 w 60"/>
                <a:gd name="T5" fmla="*/ 6 h 13"/>
                <a:gd name="T6" fmla="*/ 7 w 60"/>
                <a:gd name="T7" fmla="*/ 0 h 13"/>
                <a:gd name="T8" fmla="*/ 53 w 60"/>
                <a:gd name="T9" fmla="*/ 0 h 13"/>
                <a:gd name="T10" fmla="*/ 60 w 60"/>
                <a:gd name="T11" fmla="*/ 6 h 13"/>
                <a:gd name="T12" fmla="*/ 53 w 60"/>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60" h="13">
                  <a:moveTo>
                    <a:pt x="53" y="13"/>
                  </a:moveTo>
                  <a:cubicBezTo>
                    <a:pt x="7" y="13"/>
                    <a:pt x="7" y="13"/>
                    <a:pt x="7" y="13"/>
                  </a:cubicBezTo>
                  <a:cubicBezTo>
                    <a:pt x="3" y="13"/>
                    <a:pt x="0" y="10"/>
                    <a:pt x="0" y="6"/>
                  </a:cubicBezTo>
                  <a:cubicBezTo>
                    <a:pt x="0" y="3"/>
                    <a:pt x="3" y="0"/>
                    <a:pt x="7" y="0"/>
                  </a:cubicBezTo>
                  <a:cubicBezTo>
                    <a:pt x="53" y="0"/>
                    <a:pt x="53" y="0"/>
                    <a:pt x="53" y="0"/>
                  </a:cubicBezTo>
                  <a:cubicBezTo>
                    <a:pt x="57" y="0"/>
                    <a:pt x="60" y="3"/>
                    <a:pt x="60" y="6"/>
                  </a:cubicBezTo>
                  <a:cubicBezTo>
                    <a:pt x="60" y="10"/>
                    <a:pt x="57" y="13"/>
                    <a:pt x="53" y="13"/>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45" name="Oval 167">
              <a:extLst>
                <a:ext uri="{FF2B5EF4-FFF2-40B4-BE49-F238E27FC236}">
                  <a16:creationId xmlns:a16="http://schemas.microsoft.com/office/drawing/2014/main" id="{23BD1CE7-4537-432A-A7CF-BC6032BA9D78}"/>
                </a:ext>
              </a:extLst>
            </p:cNvPr>
            <p:cNvSpPr>
              <a:spLocks noChangeArrowheads="1"/>
            </p:cNvSpPr>
            <p:nvPr/>
          </p:nvSpPr>
          <p:spPr bwMode="auto">
            <a:xfrm>
              <a:off x="5835797" y="2479801"/>
              <a:ext cx="85937" cy="88622"/>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46" name="Rectangle 168">
              <a:extLst>
                <a:ext uri="{FF2B5EF4-FFF2-40B4-BE49-F238E27FC236}">
                  <a16:creationId xmlns:a16="http://schemas.microsoft.com/office/drawing/2014/main" id="{0D4A1BEE-859B-4443-A91D-DACA9DD5BF32}"/>
                </a:ext>
              </a:extLst>
            </p:cNvPr>
            <p:cNvSpPr>
              <a:spLocks noChangeArrowheads="1"/>
            </p:cNvSpPr>
            <p:nvPr/>
          </p:nvSpPr>
          <p:spPr bwMode="auto">
            <a:xfrm>
              <a:off x="5312116" y="2350896"/>
              <a:ext cx="346435" cy="692866"/>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47" name="Rectangle 169">
              <a:extLst>
                <a:ext uri="{FF2B5EF4-FFF2-40B4-BE49-F238E27FC236}">
                  <a16:creationId xmlns:a16="http://schemas.microsoft.com/office/drawing/2014/main" id="{A65C89FB-5BF6-421C-AE02-98BB2C1BFA34}"/>
                </a:ext>
              </a:extLst>
            </p:cNvPr>
            <p:cNvSpPr>
              <a:spLocks noChangeArrowheads="1"/>
            </p:cNvSpPr>
            <p:nvPr/>
          </p:nvSpPr>
          <p:spPr bwMode="auto">
            <a:xfrm>
              <a:off x="5658551" y="2697329"/>
              <a:ext cx="346435" cy="346433"/>
            </a:xfrm>
            <a:prstGeom prst="rect">
              <a:avLst/>
            </a:prstGeom>
            <a:solidFill>
              <a:schemeClr val="accent4">
                <a:lumMod val="5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48" name="Rectangle 170">
              <a:extLst>
                <a:ext uri="{FF2B5EF4-FFF2-40B4-BE49-F238E27FC236}">
                  <a16:creationId xmlns:a16="http://schemas.microsoft.com/office/drawing/2014/main" id="{0A26AD7D-66F8-485D-9091-6518F735C9ED}"/>
                </a:ext>
              </a:extLst>
            </p:cNvPr>
            <p:cNvSpPr>
              <a:spLocks noChangeArrowheads="1"/>
            </p:cNvSpPr>
            <p:nvPr/>
          </p:nvSpPr>
          <p:spPr bwMode="auto">
            <a:xfrm>
              <a:off x="5398053" y="2458317"/>
              <a:ext cx="64453" cy="67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49" name="Rectangle 171">
              <a:extLst>
                <a:ext uri="{FF2B5EF4-FFF2-40B4-BE49-F238E27FC236}">
                  <a16:creationId xmlns:a16="http://schemas.microsoft.com/office/drawing/2014/main" id="{3B68769D-41E6-4D5C-B7C5-4D2D097531E3}"/>
                </a:ext>
              </a:extLst>
            </p:cNvPr>
            <p:cNvSpPr>
              <a:spLocks noChangeArrowheads="1"/>
            </p:cNvSpPr>
            <p:nvPr/>
          </p:nvSpPr>
          <p:spPr bwMode="auto">
            <a:xfrm>
              <a:off x="5508161" y="2458317"/>
              <a:ext cx="64453" cy="67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50" name="Rectangle 172">
              <a:extLst>
                <a:ext uri="{FF2B5EF4-FFF2-40B4-BE49-F238E27FC236}">
                  <a16:creationId xmlns:a16="http://schemas.microsoft.com/office/drawing/2014/main" id="{846B8F5D-BE43-4348-B744-CD9CB35795E4}"/>
                </a:ext>
              </a:extLst>
            </p:cNvPr>
            <p:cNvSpPr>
              <a:spLocks noChangeArrowheads="1"/>
            </p:cNvSpPr>
            <p:nvPr/>
          </p:nvSpPr>
          <p:spPr bwMode="auto">
            <a:xfrm>
              <a:off x="5398053" y="2568424"/>
              <a:ext cx="64453" cy="644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51" name="Rectangle 173">
              <a:extLst>
                <a:ext uri="{FF2B5EF4-FFF2-40B4-BE49-F238E27FC236}">
                  <a16:creationId xmlns:a16="http://schemas.microsoft.com/office/drawing/2014/main" id="{F13D5E76-AD27-4C7F-AA14-627CBAA4E9F7}"/>
                </a:ext>
              </a:extLst>
            </p:cNvPr>
            <p:cNvSpPr>
              <a:spLocks noChangeArrowheads="1"/>
            </p:cNvSpPr>
            <p:nvPr/>
          </p:nvSpPr>
          <p:spPr bwMode="auto">
            <a:xfrm>
              <a:off x="5508161" y="2568424"/>
              <a:ext cx="64453" cy="644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52" name="Rectangle 174">
              <a:extLst>
                <a:ext uri="{FF2B5EF4-FFF2-40B4-BE49-F238E27FC236}">
                  <a16:creationId xmlns:a16="http://schemas.microsoft.com/office/drawing/2014/main" id="{D82E137D-ECA2-4197-944B-C6478841EB47}"/>
                </a:ext>
              </a:extLst>
            </p:cNvPr>
            <p:cNvSpPr>
              <a:spLocks noChangeArrowheads="1"/>
            </p:cNvSpPr>
            <p:nvPr/>
          </p:nvSpPr>
          <p:spPr bwMode="auto">
            <a:xfrm>
              <a:off x="5398053" y="2675845"/>
              <a:ext cx="64453" cy="644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53" name="Rectangle 175">
              <a:extLst>
                <a:ext uri="{FF2B5EF4-FFF2-40B4-BE49-F238E27FC236}">
                  <a16:creationId xmlns:a16="http://schemas.microsoft.com/office/drawing/2014/main" id="{C8304769-F589-435C-BD4D-506FAC89551E}"/>
                </a:ext>
              </a:extLst>
            </p:cNvPr>
            <p:cNvSpPr>
              <a:spLocks noChangeArrowheads="1"/>
            </p:cNvSpPr>
            <p:nvPr/>
          </p:nvSpPr>
          <p:spPr bwMode="auto">
            <a:xfrm>
              <a:off x="5508161" y="2675845"/>
              <a:ext cx="64453" cy="644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54" name="Rectangle 176">
              <a:extLst>
                <a:ext uri="{FF2B5EF4-FFF2-40B4-BE49-F238E27FC236}">
                  <a16:creationId xmlns:a16="http://schemas.microsoft.com/office/drawing/2014/main" id="{5B7D897F-1043-42A9-9334-138DD5BCDA6D}"/>
                </a:ext>
              </a:extLst>
            </p:cNvPr>
            <p:cNvSpPr>
              <a:spLocks noChangeArrowheads="1"/>
            </p:cNvSpPr>
            <p:nvPr/>
          </p:nvSpPr>
          <p:spPr bwMode="auto">
            <a:xfrm>
              <a:off x="5398053" y="2783266"/>
              <a:ext cx="64453" cy="644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55" name="Rectangle 177">
              <a:extLst>
                <a:ext uri="{FF2B5EF4-FFF2-40B4-BE49-F238E27FC236}">
                  <a16:creationId xmlns:a16="http://schemas.microsoft.com/office/drawing/2014/main" id="{E6E40868-B898-4EBC-AB34-85387E57735D}"/>
                </a:ext>
              </a:extLst>
            </p:cNvPr>
            <p:cNvSpPr>
              <a:spLocks noChangeArrowheads="1"/>
            </p:cNvSpPr>
            <p:nvPr/>
          </p:nvSpPr>
          <p:spPr bwMode="auto">
            <a:xfrm>
              <a:off x="5508161" y="2783266"/>
              <a:ext cx="64453" cy="644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56" name="Rectangle 178">
              <a:extLst>
                <a:ext uri="{FF2B5EF4-FFF2-40B4-BE49-F238E27FC236}">
                  <a16:creationId xmlns:a16="http://schemas.microsoft.com/office/drawing/2014/main" id="{5BD56D60-6375-4C73-8C00-7226243BB4B8}"/>
                </a:ext>
              </a:extLst>
            </p:cNvPr>
            <p:cNvSpPr>
              <a:spLocks noChangeArrowheads="1"/>
            </p:cNvSpPr>
            <p:nvPr/>
          </p:nvSpPr>
          <p:spPr bwMode="auto">
            <a:xfrm>
              <a:off x="5441022" y="2957825"/>
              <a:ext cx="88623" cy="859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57" name="Rectangle 179">
              <a:extLst>
                <a:ext uri="{FF2B5EF4-FFF2-40B4-BE49-F238E27FC236}">
                  <a16:creationId xmlns:a16="http://schemas.microsoft.com/office/drawing/2014/main" id="{C453DC09-DC75-4459-B468-43D8D137F13C}"/>
                </a:ext>
              </a:extLst>
            </p:cNvPr>
            <p:cNvSpPr>
              <a:spLocks noChangeArrowheads="1"/>
            </p:cNvSpPr>
            <p:nvPr/>
          </p:nvSpPr>
          <p:spPr bwMode="auto">
            <a:xfrm>
              <a:off x="5744488" y="2783266"/>
              <a:ext cx="64453" cy="64453"/>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58" name="Rectangle 180">
              <a:extLst>
                <a:ext uri="{FF2B5EF4-FFF2-40B4-BE49-F238E27FC236}">
                  <a16:creationId xmlns:a16="http://schemas.microsoft.com/office/drawing/2014/main" id="{0BA1DC85-34C0-4E1E-95AA-22ACEC3D2138}"/>
                </a:ext>
              </a:extLst>
            </p:cNvPr>
            <p:cNvSpPr>
              <a:spLocks noChangeArrowheads="1"/>
            </p:cNvSpPr>
            <p:nvPr/>
          </p:nvSpPr>
          <p:spPr bwMode="auto">
            <a:xfrm>
              <a:off x="5854596" y="2783266"/>
              <a:ext cx="64453" cy="64453"/>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59" name="Rectangle 181">
              <a:extLst>
                <a:ext uri="{FF2B5EF4-FFF2-40B4-BE49-F238E27FC236}">
                  <a16:creationId xmlns:a16="http://schemas.microsoft.com/office/drawing/2014/main" id="{6CBA2F9B-F69E-4214-9C0F-D078130C6D39}"/>
                </a:ext>
              </a:extLst>
            </p:cNvPr>
            <p:cNvSpPr>
              <a:spLocks noChangeArrowheads="1"/>
            </p:cNvSpPr>
            <p:nvPr/>
          </p:nvSpPr>
          <p:spPr bwMode="auto">
            <a:xfrm>
              <a:off x="5787457" y="2957825"/>
              <a:ext cx="88623" cy="859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Tree>
    <p:extLst>
      <p:ext uri="{BB962C8B-B14F-4D97-AF65-F5344CB8AC3E}">
        <p14:creationId xmlns:p14="http://schemas.microsoft.com/office/powerpoint/2010/main" val="419946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42" presetClass="path" presetSubtype="0" decel="100000" fill="hold" nodeType="withEffect">
                                  <p:stCondLst>
                                    <p:cond delay="0"/>
                                  </p:stCondLst>
                                  <p:childTnLst>
                                    <p:animMotion origin="layout" path="M -1.25E-6 1.85185E-6 L -1.25E-6 0.03102 " pathEditMode="relative" rAng="0" ptsTypes="AA">
                                      <p:cBhvr>
                                        <p:cTn id="9" dur="500" spd="-100000" fill="hold"/>
                                        <p:tgtEl>
                                          <p:spTgt spid="40"/>
                                        </p:tgtEl>
                                        <p:attrNameLst>
                                          <p:attrName>ppt_x</p:attrName>
                                          <p:attrName>ppt_y</p:attrName>
                                        </p:attrNameLst>
                                      </p:cBhvr>
                                      <p:rCtr x="0" y="1551"/>
                                    </p:animMotion>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42" presetClass="path" presetSubtype="0" decel="100000" fill="hold" grpId="1" nodeType="withEffect">
                                  <p:stCondLst>
                                    <p:cond delay="0"/>
                                  </p:stCondLst>
                                  <p:childTnLst>
                                    <p:animMotion origin="layout" path="M -1.25E-6 1.85185E-6 L -1.25E-6 0.03102 " pathEditMode="relative" rAng="0" ptsTypes="AA">
                                      <p:cBhvr>
                                        <p:cTn id="14" dur="500" spd="-100000" fill="hold"/>
                                        <p:tgtEl>
                                          <p:spTgt spid="14"/>
                                        </p:tgtEl>
                                        <p:attrNameLst>
                                          <p:attrName>ppt_x</p:attrName>
                                          <p:attrName>ppt_y</p:attrName>
                                        </p:attrNameLst>
                                      </p:cBhvr>
                                      <p:rCtr x="0" y="1551"/>
                                    </p:animMotion>
                                  </p:childTnLst>
                                </p:cTn>
                              </p:par>
                              <p:par>
                                <p:cTn id="15" presetID="22" presetClass="entr" presetSubtype="8"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10" presetClass="entr" presetSubtype="0" fill="hold" grpId="0" nodeType="withEffect">
                                  <p:stCondLst>
                                    <p:cond delay="15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42" presetClass="path" presetSubtype="0" decel="100000" fill="hold" grpId="1" nodeType="withEffect">
                                  <p:stCondLst>
                                    <p:cond delay="150"/>
                                  </p:stCondLst>
                                  <p:childTnLst>
                                    <p:animMotion origin="layout" path="M -1.25E-6 1.85185E-6 L -1.25E-6 0.03102 " pathEditMode="relative" rAng="0" ptsTypes="AA">
                                      <p:cBhvr>
                                        <p:cTn id="22" dur="500" spd="-100000" fill="hold"/>
                                        <p:tgtEl>
                                          <p:spTgt spid="29"/>
                                        </p:tgtEl>
                                        <p:attrNameLst>
                                          <p:attrName>ppt_x</p:attrName>
                                          <p:attrName>ppt_y</p:attrName>
                                        </p:attrNameLst>
                                      </p:cBhvr>
                                      <p:rCtr x="0" y="1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9" grpId="0"/>
      <p:bldP spid="2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Azure Hybrid&#10;Innovation anywhere with Azure&#10;">
            <a:extLst>
              <a:ext uri="{FF2B5EF4-FFF2-40B4-BE49-F238E27FC236}">
                <a16:creationId xmlns:a16="http://schemas.microsoft.com/office/drawing/2014/main" id="{A96D3AC4-034F-49C7-9103-F91C84C044C8}"/>
              </a:ext>
            </a:extLst>
          </p:cNvPr>
          <p:cNvGrpSpPr/>
          <p:nvPr/>
        </p:nvGrpSpPr>
        <p:grpSpPr>
          <a:xfrm>
            <a:off x="865" y="486"/>
            <a:ext cx="12190271" cy="1949368"/>
            <a:chOff x="882" y="-1"/>
            <a:chExt cx="12434711" cy="1988457"/>
          </a:xfrm>
          <a:solidFill>
            <a:schemeClr val="tx1"/>
          </a:solidFill>
        </p:grpSpPr>
        <p:sp>
          <p:nvSpPr>
            <p:cNvPr id="126" name="Rectangle 125">
              <a:extLst>
                <a:ext uri="{FF2B5EF4-FFF2-40B4-BE49-F238E27FC236}">
                  <a16:creationId xmlns:a16="http://schemas.microsoft.com/office/drawing/2014/main" id="{399E24C5-5324-4625-8011-2403AAA29610}"/>
                </a:ext>
              </a:extLst>
            </p:cNvPr>
            <p:cNvSpPr/>
            <p:nvPr/>
          </p:nvSpPr>
          <p:spPr bwMode="auto">
            <a:xfrm>
              <a:off x="882" y="-1"/>
              <a:ext cx="12434711" cy="1988457"/>
            </a:xfrm>
            <a:prstGeom prst="rect">
              <a:avLst/>
            </a:prstGeom>
            <a:grpFill/>
            <a:ln>
              <a:noFill/>
              <a:headEnd type="none" w="med" len="med"/>
              <a:tailEnd type="none" w="med" len="med"/>
            </a:ln>
            <a:effectLst>
              <a:outerShdw blurRad="635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563" fontAlgn="base">
                <a:spcBef>
                  <a:spcPct val="0"/>
                </a:spcBef>
                <a:spcAft>
                  <a:spcPts val="1200"/>
                </a:spcAft>
                <a:buSzPct val="90000"/>
                <a:defRPr/>
              </a:pPr>
              <a:endParaRPr lang="en-US" sz="2157">
                <a:solidFill>
                  <a:srgbClr val="50E6FF"/>
                </a:solidFill>
                <a:latin typeface="Segoe UI Semibold"/>
              </a:endParaRPr>
            </a:p>
          </p:txBody>
        </p:sp>
        <p:grpSp>
          <p:nvGrpSpPr>
            <p:cNvPr id="2" name="Group 1">
              <a:extLst>
                <a:ext uri="{FF2B5EF4-FFF2-40B4-BE49-F238E27FC236}">
                  <a16:creationId xmlns:a16="http://schemas.microsoft.com/office/drawing/2014/main" id="{95B8AA4B-23B0-49CB-93C5-C09331C23056}"/>
                </a:ext>
              </a:extLst>
            </p:cNvPr>
            <p:cNvGrpSpPr/>
            <p:nvPr/>
          </p:nvGrpSpPr>
          <p:grpSpPr>
            <a:xfrm>
              <a:off x="1186831" y="458992"/>
              <a:ext cx="10062822" cy="1017521"/>
              <a:chOff x="1186833" y="688767"/>
              <a:chExt cx="10062822" cy="1017521"/>
            </a:xfrm>
            <a:grpFill/>
          </p:grpSpPr>
          <p:sp>
            <p:nvSpPr>
              <p:cNvPr id="174" name="TextBox 173">
                <a:extLst>
                  <a:ext uri="{FF2B5EF4-FFF2-40B4-BE49-F238E27FC236}">
                    <a16:creationId xmlns:a16="http://schemas.microsoft.com/office/drawing/2014/main" id="{02ACC014-B1DB-49F2-AA55-AA07977A94B1}"/>
                  </a:ext>
                </a:extLst>
              </p:cNvPr>
              <p:cNvSpPr txBox="1"/>
              <p:nvPr/>
            </p:nvSpPr>
            <p:spPr>
              <a:xfrm>
                <a:off x="1186833" y="688767"/>
                <a:ext cx="10062822" cy="753476"/>
              </a:xfrm>
              <a:prstGeom prst="rect">
                <a:avLst/>
              </a:prstGeom>
              <a:grpFill/>
            </p:spPr>
            <p:txBody>
              <a:bodyPr wrap="none" lIns="0" tIns="0" rIns="0" bIns="0" rtlCol="0">
                <a:spAutoFit/>
              </a:bodyPr>
              <a:lstStyle/>
              <a:p>
                <a:pPr algn="ctr" defTabSz="914192">
                  <a:defRPr/>
                </a:pPr>
                <a:r>
                  <a:rPr lang="en-US" sz="4800" spc="-50" dirty="0">
                    <a:solidFill>
                      <a:srgbClr val="50E6FF"/>
                    </a:solidFill>
                    <a:latin typeface="Segoe UI Semibold"/>
                  </a:rPr>
                  <a:t>Azure Arc enabled Windows Servers</a:t>
                </a:r>
              </a:p>
            </p:txBody>
          </p:sp>
          <p:sp>
            <p:nvSpPr>
              <p:cNvPr id="175" name="TextBox 174">
                <a:extLst>
                  <a:ext uri="{FF2B5EF4-FFF2-40B4-BE49-F238E27FC236}">
                    <a16:creationId xmlns:a16="http://schemas.microsoft.com/office/drawing/2014/main" id="{8EE59BD8-436B-40D5-A601-42C89673F447}"/>
                  </a:ext>
                </a:extLst>
              </p:cNvPr>
              <p:cNvSpPr txBox="1"/>
              <p:nvPr/>
            </p:nvSpPr>
            <p:spPr>
              <a:xfrm>
                <a:off x="2153706" y="1429229"/>
                <a:ext cx="8060619" cy="277059"/>
              </a:xfrm>
              <a:prstGeom prst="rect">
                <a:avLst/>
              </a:prstGeom>
              <a:grpFill/>
            </p:spPr>
            <p:txBody>
              <a:bodyPr wrap="none" lIns="0" tIns="0" rIns="0" bIns="0" rtlCol="0">
                <a:spAutoFit/>
              </a:bodyPr>
              <a:lstStyle/>
              <a:p>
                <a:pPr algn="ctr" defTabSz="914192">
                  <a:defRPr/>
                </a:pPr>
                <a:r>
                  <a:rPr lang="en-US" dirty="0">
                    <a:solidFill>
                      <a:prstClr val="white"/>
                    </a:solidFill>
                    <a:latin typeface="Segoe UI Semibold"/>
                  </a:rPr>
                  <a:t>Bring on-premises and multi-cloud Windows Servers to Azure with Azure Arc</a:t>
                </a:r>
              </a:p>
            </p:txBody>
          </p:sp>
        </p:grpSp>
      </p:grpSp>
      <p:cxnSp>
        <p:nvCxnSpPr>
          <p:cNvPr id="115" name="Straight Connector 114">
            <a:extLst>
              <a:ext uri="{FF2B5EF4-FFF2-40B4-BE49-F238E27FC236}">
                <a16:creationId xmlns:a16="http://schemas.microsoft.com/office/drawing/2014/main" id="{72E5DE0E-6C09-4310-A227-0077E0E8FD69}"/>
              </a:ext>
              <a:ext uri="{C183D7F6-B498-43B3-948B-1728B52AA6E4}">
                <adec:decorative xmlns:adec="http://schemas.microsoft.com/office/drawing/2017/decorative" val="1"/>
              </a:ext>
            </a:extLst>
          </p:cNvPr>
          <p:cNvCxnSpPr/>
          <p:nvPr/>
        </p:nvCxnSpPr>
        <p:spPr>
          <a:xfrm>
            <a:off x="562760" y="4613107"/>
            <a:ext cx="11047433" cy="0"/>
          </a:xfrm>
          <a:prstGeom prst="line">
            <a:avLst/>
          </a:prstGeom>
          <a:solidFill>
            <a:schemeClr val="tx1">
              <a:alpha val="10000"/>
            </a:schemeClr>
          </a:solidFill>
          <a:ln>
            <a:solidFill>
              <a:schemeClr val="tx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42" name="Rectangle 141">
            <a:extLst>
              <a:ext uri="{FF2B5EF4-FFF2-40B4-BE49-F238E27FC236}">
                <a16:creationId xmlns:a16="http://schemas.microsoft.com/office/drawing/2014/main" id="{A4638707-3AE6-4B30-9530-997BF4DB44E8}"/>
              </a:ext>
              <a:ext uri="{C183D7F6-B498-43B3-948B-1728B52AA6E4}">
                <adec:decorative xmlns:adec="http://schemas.microsoft.com/office/drawing/2017/decorative" val="1"/>
              </a:ext>
            </a:extLst>
          </p:cNvPr>
          <p:cNvSpPr/>
          <p:nvPr/>
        </p:nvSpPr>
        <p:spPr bwMode="auto">
          <a:xfrm>
            <a:off x="213020" y="5471936"/>
            <a:ext cx="11784468" cy="1007689"/>
          </a:xfrm>
          <a:prstGeom prst="rect">
            <a:avLst/>
          </a:prstGeom>
          <a:solidFill>
            <a:srgbClr val="000000"/>
          </a:solidFill>
          <a:ln w="9525" cap="flat" cmpd="sng" algn="ctr">
            <a:noFill/>
            <a:prstDash val="solid"/>
            <a:headEnd type="none" w="med" len="med"/>
            <a:tailEnd type="none" w="med" len="med"/>
          </a:ln>
          <a:effectLst/>
          <a:scene3d>
            <a:camera prst="orthographicFront">
              <a:rot lat="0" lon="0" rev="0"/>
            </a:camera>
            <a:lightRig rig="contrasting" dir="t">
              <a:rot lat="0" lon="0" rev="7800000"/>
            </a:lightRig>
          </a:scene3d>
          <a:sp3d>
            <a:bevelT w="139700" h="139700"/>
          </a:sp3d>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a:cs typeface="Segoe UI" pitchFamily="34" charset="0"/>
            </a:endParaRPr>
          </a:p>
        </p:txBody>
      </p:sp>
      <p:sp>
        <p:nvSpPr>
          <p:cNvPr id="143" name="Oval 142">
            <a:extLst>
              <a:ext uri="{FF2B5EF4-FFF2-40B4-BE49-F238E27FC236}">
                <a16:creationId xmlns:a16="http://schemas.microsoft.com/office/drawing/2014/main" id="{E6E5436B-50CA-4FEA-9795-D34A63B24F21}"/>
              </a:ext>
              <a:ext uri="{C183D7F6-B498-43B3-948B-1728B52AA6E4}">
                <adec:decorative xmlns:adec="http://schemas.microsoft.com/office/drawing/2017/decorative" val="1"/>
              </a:ext>
            </a:extLst>
          </p:cNvPr>
          <p:cNvSpPr/>
          <p:nvPr/>
        </p:nvSpPr>
        <p:spPr bwMode="auto">
          <a:xfrm>
            <a:off x="600855" y="5611386"/>
            <a:ext cx="590466" cy="590466"/>
          </a:xfrm>
          <a:prstGeom prst="ellipse">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44" name="Group 143">
            <a:extLst>
              <a:ext uri="{FF2B5EF4-FFF2-40B4-BE49-F238E27FC236}">
                <a16:creationId xmlns:a16="http://schemas.microsoft.com/office/drawing/2014/main" id="{F9E407A6-5FA7-4C9D-848B-F627AFE11B2B}"/>
              </a:ext>
              <a:ext uri="{C183D7F6-B498-43B3-948B-1728B52AA6E4}">
                <adec:decorative xmlns:adec="http://schemas.microsoft.com/office/drawing/2017/decorative" val="1"/>
              </a:ext>
            </a:extLst>
          </p:cNvPr>
          <p:cNvGrpSpPr/>
          <p:nvPr/>
        </p:nvGrpSpPr>
        <p:grpSpPr>
          <a:xfrm>
            <a:off x="1273231" y="5923563"/>
            <a:ext cx="9645540" cy="104435"/>
            <a:chOff x="1272546" y="5643725"/>
            <a:chExt cx="9646908" cy="104450"/>
          </a:xfrm>
        </p:grpSpPr>
        <p:cxnSp>
          <p:nvCxnSpPr>
            <p:cNvPr id="145" name="Straight Connector 144">
              <a:extLst>
                <a:ext uri="{FF2B5EF4-FFF2-40B4-BE49-F238E27FC236}">
                  <a16:creationId xmlns:a16="http://schemas.microsoft.com/office/drawing/2014/main" id="{0CB9AFB2-A1F9-4426-B047-1E50FC2E53EA}"/>
                </a:ext>
              </a:extLst>
            </p:cNvPr>
            <p:cNvCxnSpPr>
              <a:cxnSpLocks/>
            </p:cNvCxnSpPr>
            <p:nvPr/>
          </p:nvCxnSpPr>
          <p:spPr>
            <a:xfrm>
              <a:off x="1272546" y="5695949"/>
              <a:ext cx="9646908" cy="0"/>
            </a:xfrm>
            <a:prstGeom prst="line">
              <a:avLst/>
            </a:prstGeom>
            <a:noFill/>
            <a:ln w="15875" cap="flat" cmpd="sng" algn="ctr">
              <a:solidFill>
                <a:srgbClr val="50E6FF"/>
              </a:solidFill>
              <a:prstDash val="solid"/>
              <a:miter lim="800000"/>
              <a:headEnd type="none" w="med" len="med"/>
              <a:tailEnd type="none" w="med" len="med"/>
            </a:ln>
            <a:effectLst/>
          </p:spPr>
        </p:cxnSp>
        <p:sp>
          <p:nvSpPr>
            <p:cNvPr id="146" name="Rectangle 40">
              <a:extLst>
                <a:ext uri="{FF2B5EF4-FFF2-40B4-BE49-F238E27FC236}">
                  <a16:creationId xmlns:a16="http://schemas.microsoft.com/office/drawing/2014/main" id="{13AED95E-2E0A-4B43-B0A6-6CE7617B3476}"/>
                </a:ext>
              </a:extLst>
            </p:cNvPr>
            <p:cNvSpPr/>
            <p:nvPr/>
          </p:nvSpPr>
          <p:spPr bwMode="auto">
            <a:xfrm rot="8100000">
              <a:off x="10790342" y="5643725"/>
              <a:ext cx="104449" cy="104449"/>
            </a:xfrm>
            <a:custGeom>
              <a:avLst/>
              <a:gdLst>
                <a:gd name="connsiteX0" fmla="*/ 0 w 256310"/>
                <a:gd name="connsiteY0" fmla="*/ 0 h 256310"/>
                <a:gd name="connsiteX1" fmla="*/ 256310 w 256310"/>
                <a:gd name="connsiteY1" fmla="*/ 0 h 256310"/>
                <a:gd name="connsiteX2" fmla="*/ 256310 w 256310"/>
                <a:gd name="connsiteY2" fmla="*/ 256310 h 256310"/>
                <a:gd name="connsiteX3" fmla="*/ 0 w 256310"/>
                <a:gd name="connsiteY3" fmla="*/ 256310 h 256310"/>
                <a:gd name="connsiteX4" fmla="*/ 0 w 256310"/>
                <a:gd name="connsiteY4" fmla="*/ 0 h 256310"/>
                <a:gd name="connsiteX0" fmla="*/ 256310 w 347750"/>
                <a:gd name="connsiteY0" fmla="*/ 256310 h 347750"/>
                <a:gd name="connsiteX1" fmla="*/ 0 w 347750"/>
                <a:gd name="connsiteY1" fmla="*/ 256310 h 347750"/>
                <a:gd name="connsiteX2" fmla="*/ 0 w 347750"/>
                <a:gd name="connsiteY2" fmla="*/ 0 h 347750"/>
                <a:gd name="connsiteX3" fmla="*/ 256310 w 347750"/>
                <a:gd name="connsiteY3" fmla="*/ 0 h 347750"/>
                <a:gd name="connsiteX4" fmla="*/ 347750 w 347750"/>
                <a:gd name="connsiteY4" fmla="*/ 347750 h 347750"/>
                <a:gd name="connsiteX0" fmla="*/ 256310 w 256310"/>
                <a:gd name="connsiteY0" fmla="*/ 256310 h 256310"/>
                <a:gd name="connsiteX1" fmla="*/ 0 w 256310"/>
                <a:gd name="connsiteY1" fmla="*/ 256310 h 256310"/>
                <a:gd name="connsiteX2" fmla="*/ 0 w 256310"/>
                <a:gd name="connsiteY2" fmla="*/ 0 h 256310"/>
                <a:gd name="connsiteX3" fmla="*/ 256310 w 256310"/>
                <a:gd name="connsiteY3" fmla="*/ 0 h 256310"/>
                <a:gd name="connsiteX0" fmla="*/ 0 w 256310"/>
                <a:gd name="connsiteY0" fmla="*/ 256310 h 256310"/>
                <a:gd name="connsiteX1" fmla="*/ 0 w 256310"/>
                <a:gd name="connsiteY1" fmla="*/ 0 h 256310"/>
                <a:gd name="connsiteX2" fmla="*/ 256310 w 256310"/>
                <a:gd name="connsiteY2" fmla="*/ 0 h 256310"/>
              </a:gdLst>
              <a:ahLst/>
              <a:cxnLst>
                <a:cxn ang="0">
                  <a:pos x="connsiteX0" y="connsiteY0"/>
                </a:cxn>
                <a:cxn ang="0">
                  <a:pos x="connsiteX1" y="connsiteY1"/>
                </a:cxn>
                <a:cxn ang="0">
                  <a:pos x="connsiteX2" y="connsiteY2"/>
                </a:cxn>
              </a:cxnLst>
              <a:rect l="l" t="t" r="r" b="b"/>
              <a:pathLst>
                <a:path w="256310" h="256310">
                  <a:moveTo>
                    <a:pt x="0" y="256310"/>
                  </a:moveTo>
                  <a:lnTo>
                    <a:pt x="0" y="0"/>
                  </a:lnTo>
                  <a:lnTo>
                    <a:pt x="256310" y="0"/>
                  </a:lnTo>
                </a:path>
              </a:pathLst>
            </a:custGeom>
            <a:noFill/>
            <a:ln w="15875" cap="flat" cmpd="sng" algn="ctr">
              <a:solidFill>
                <a:srgbClr val="50E6FF"/>
              </a:solidFill>
              <a:prstDash val="solid"/>
              <a:miter lim="800000"/>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kern="0" err="1">
                <a:gradFill>
                  <a:gsLst>
                    <a:gs pos="0">
                      <a:srgbClr val="FFFFFF"/>
                    </a:gs>
                    <a:gs pos="100000">
                      <a:srgbClr val="FFFFFF"/>
                    </a:gs>
                  </a:gsLst>
                  <a:lin ang="5400000" scaled="0"/>
                </a:gradFill>
                <a:latin typeface="Segoe UI"/>
                <a:cs typeface="Segoe UI" pitchFamily="34" charset="0"/>
              </a:endParaRPr>
            </a:p>
          </p:txBody>
        </p:sp>
        <p:sp>
          <p:nvSpPr>
            <p:cNvPr id="147" name="Rectangle 40">
              <a:extLst>
                <a:ext uri="{FF2B5EF4-FFF2-40B4-BE49-F238E27FC236}">
                  <a16:creationId xmlns:a16="http://schemas.microsoft.com/office/drawing/2014/main" id="{24CD609B-88AE-4389-8B4E-4472A1D6BBD5}"/>
                </a:ext>
              </a:extLst>
            </p:cNvPr>
            <p:cNvSpPr/>
            <p:nvPr/>
          </p:nvSpPr>
          <p:spPr bwMode="auto">
            <a:xfrm rot="13500000" flipH="1">
              <a:off x="1294179" y="5643726"/>
              <a:ext cx="104449" cy="104449"/>
            </a:xfrm>
            <a:custGeom>
              <a:avLst/>
              <a:gdLst>
                <a:gd name="connsiteX0" fmla="*/ 0 w 256310"/>
                <a:gd name="connsiteY0" fmla="*/ 0 h 256310"/>
                <a:gd name="connsiteX1" fmla="*/ 256310 w 256310"/>
                <a:gd name="connsiteY1" fmla="*/ 0 h 256310"/>
                <a:gd name="connsiteX2" fmla="*/ 256310 w 256310"/>
                <a:gd name="connsiteY2" fmla="*/ 256310 h 256310"/>
                <a:gd name="connsiteX3" fmla="*/ 0 w 256310"/>
                <a:gd name="connsiteY3" fmla="*/ 256310 h 256310"/>
                <a:gd name="connsiteX4" fmla="*/ 0 w 256310"/>
                <a:gd name="connsiteY4" fmla="*/ 0 h 256310"/>
                <a:gd name="connsiteX0" fmla="*/ 256310 w 347750"/>
                <a:gd name="connsiteY0" fmla="*/ 256310 h 347750"/>
                <a:gd name="connsiteX1" fmla="*/ 0 w 347750"/>
                <a:gd name="connsiteY1" fmla="*/ 256310 h 347750"/>
                <a:gd name="connsiteX2" fmla="*/ 0 w 347750"/>
                <a:gd name="connsiteY2" fmla="*/ 0 h 347750"/>
                <a:gd name="connsiteX3" fmla="*/ 256310 w 347750"/>
                <a:gd name="connsiteY3" fmla="*/ 0 h 347750"/>
                <a:gd name="connsiteX4" fmla="*/ 347750 w 347750"/>
                <a:gd name="connsiteY4" fmla="*/ 347750 h 347750"/>
                <a:gd name="connsiteX0" fmla="*/ 256310 w 256310"/>
                <a:gd name="connsiteY0" fmla="*/ 256310 h 256310"/>
                <a:gd name="connsiteX1" fmla="*/ 0 w 256310"/>
                <a:gd name="connsiteY1" fmla="*/ 256310 h 256310"/>
                <a:gd name="connsiteX2" fmla="*/ 0 w 256310"/>
                <a:gd name="connsiteY2" fmla="*/ 0 h 256310"/>
                <a:gd name="connsiteX3" fmla="*/ 256310 w 256310"/>
                <a:gd name="connsiteY3" fmla="*/ 0 h 256310"/>
                <a:gd name="connsiteX0" fmla="*/ 0 w 256310"/>
                <a:gd name="connsiteY0" fmla="*/ 256310 h 256310"/>
                <a:gd name="connsiteX1" fmla="*/ 0 w 256310"/>
                <a:gd name="connsiteY1" fmla="*/ 0 h 256310"/>
                <a:gd name="connsiteX2" fmla="*/ 256310 w 256310"/>
                <a:gd name="connsiteY2" fmla="*/ 0 h 256310"/>
              </a:gdLst>
              <a:ahLst/>
              <a:cxnLst>
                <a:cxn ang="0">
                  <a:pos x="connsiteX0" y="connsiteY0"/>
                </a:cxn>
                <a:cxn ang="0">
                  <a:pos x="connsiteX1" y="connsiteY1"/>
                </a:cxn>
                <a:cxn ang="0">
                  <a:pos x="connsiteX2" y="connsiteY2"/>
                </a:cxn>
              </a:cxnLst>
              <a:rect l="l" t="t" r="r" b="b"/>
              <a:pathLst>
                <a:path w="256310" h="256310">
                  <a:moveTo>
                    <a:pt x="0" y="256310"/>
                  </a:moveTo>
                  <a:lnTo>
                    <a:pt x="0" y="0"/>
                  </a:lnTo>
                  <a:lnTo>
                    <a:pt x="256310" y="0"/>
                  </a:lnTo>
                </a:path>
              </a:pathLst>
            </a:custGeom>
            <a:noFill/>
            <a:ln w="15875" cap="flat" cmpd="sng" algn="ctr">
              <a:solidFill>
                <a:srgbClr val="50E6FF"/>
              </a:solidFill>
              <a:prstDash val="solid"/>
              <a:miter lim="800000"/>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kern="0" err="1">
                <a:gradFill>
                  <a:gsLst>
                    <a:gs pos="0">
                      <a:srgbClr val="FFFFFF"/>
                    </a:gs>
                    <a:gs pos="100000">
                      <a:srgbClr val="FFFFFF"/>
                    </a:gs>
                  </a:gsLst>
                  <a:lin ang="5400000" scaled="0"/>
                </a:gradFill>
                <a:latin typeface="Segoe UI"/>
                <a:cs typeface="Segoe UI" pitchFamily="34" charset="0"/>
              </a:endParaRPr>
            </a:p>
          </p:txBody>
        </p:sp>
      </p:grpSp>
      <p:sp>
        <p:nvSpPr>
          <p:cNvPr id="148" name="Title 147">
            <a:extLst>
              <a:ext uri="{FF2B5EF4-FFF2-40B4-BE49-F238E27FC236}">
                <a16:creationId xmlns:a16="http://schemas.microsoft.com/office/drawing/2014/main" id="{6082BA37-4665-408B-94D1-E9034A3B0FE7}"/>
              </a:ext>
            </a:extLst>
          </p:cNvPr>
          <p:cNvSpPr>
            <a:spLocks noGrp="1"/>
          </p:cNvSpPr>
          <p:nvPr>
            <p:ph type="title" idx="4294967295"/>
          </p:nvPr>
        </p:nvSpPr>
        <p:spPr bwMode="auto">
          <a:xfrm>
            <a:off x="4229734" y="5744982"/>
            <a:ext cx="3732544" cy="467112"/>
          </a:xfrm>
          <a:prstGeom prst="rect">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none" lIns="91427" tIns="91427" rIns="91427" bIns="91427" numCol="1" spcCol="0" rtlCol="0" fromWordArt="0" anchor="t" anchorCtr="0" forceAA="0" compatLnSpc="1">
            <a:prstTxWarp prst="textNoShape">
              <a:avLst/>
            </a:prstTxWarp>
            <a:spAutoFit/>
          </a:bodyPr>
          <a:lstStyle/>
          <a:p>
            <a:pPr marL="0" marR="0" lvl="0" indent="0" algn="ctr" defTabSz="932293" rtl="0" eaLnBrk="1" fontAlgn="base" latinLnBrk="0" hangingPunct="1">
              <a:lnSpc>
                <a:spcPct val="90000"/>
              </a:lnSpc>
              <a:spcBef>
                <a:spcPct val="0"/>
              </a:spcBef>
              <a:spcAft>
                <a:spcPts val="600"/>
              </a:spcAft>
              <a:buClrTx/>
              <a:buSzTx/>
              <a:buFontTx/>
              <a:buNone/>
              <a:tabLst/>
              <a:defRPr/>
            </a:pPr>
            <a:r>
              <a:rPr kumimoji="0" lang="en-US" sz="2000" b="0" i="0" u="none" strike="noStrike" kern="0" cap="none" spc="0" normalizeH="0" baseline="0" noProof="0" dirty="0">
                <a:ln>
                  <a:noFill/>
                </a:ln>
                <a:gradFill>
                  <a:gsLst>
                    <a:gs pos="2917">
                      <a:srgbClr val="FFFFFF"/>
                    </a:gs>
                    <a:gs pos="100000">
                      <a:srgbClr val="FFFFFF"/>
                    </a:gs>
                  </a:gsLst>
                  <a:lin ang="5400000" scaled="0"/>
                </a:gradFill>
                <a:effectLst/>
                <a:uLnTx/>
                <a:uFillTx/>
                <a:latin typeface="Segoe UI Semibold"/>
                <a:ea typeface="+mn-ea"/>
                <a:cs typeface="Segoe UI" pitchFamily="34" charset="0"/>
              </a:rPr>
              <a:t>Any infrastructure, same tools</a:t>
            </a:r>
          </a:p>
        </p:txBody>
      </p:sp>
      <p:grpSp>
        <p:nvGrpSpPr>
          <p:cNvPr id="162" name="nodes" descr="nodes">
            <a:extLst>
              <a:ext uri="{FF2B5EF4-FFF2-40B4-BE49-F238E27FC236}">
                <a16:creationId xmlns:a16="http://schemas.microsoft.com/office/drawing/2014/main" id="{EB4FE353-F787-45A2-902A-F403F91A59A5}"/>
              </a:ext>
            </a:extLst>
          </p:cNvPr>
          <p:cNvGrpSpPr>
            <a:grpSpLocks noChangeAspect="1"/>
          </p:cNvGrpSpPr>
          <p:nvPr/>
        </p:nvGrpSpPr>
        <p:grpSpPr bwMode="auto">
          <a:xfrm>
            <a:off x="579275" y="5659958"/>
            <a:ext cx="629668" cy="627688"/>
            <a:chOff x="1016" y="765"/>
            <a:chExt cx="318" cy="317"/>
          </a:xfrm>
        </p:grpSpPr>
        <p:sp>
          <p:nvSpPr>
            <p:cNvPr id="163" name="AutoShape 3">
              <a:extLst>
                <a:ext uri="{FF2B5EF4-FFF2-40B4-BE49-F238E27FC236}">
                  <a16:creationId xmlns:a16="http://schemas.microsoft.com/office/drawing/2014/main" id="{88971D2B-775C-4B05-8AEC-E62A39DCFB31}"/>
                </a:ext>
              </a:extLst>
            </p:cNvPr>
            <p:cNvSpPr>
              <a:spLocks noChangeAspect="1" noChangeArrowheads="1" noTextEdit="1"/>
            </p:cNvSpPr>
            <p:nvPr/>
          </p:nvSpPr>
          <p:spPr bwMode="auto">
            <a:xfrm>
              <a:off x="1018" y="767"/>
              <a:ext cx="316" cy="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164" name="Freeform 5">
              <a:extLst>
                <a:ext uri="{FF2B5EF4-FFF2-40B4-BE49-F238E27FC236}">
                  <a16:creationId xmlns:a16="http://schemas.microsoft.com/office/drawing/2014/main" id="{FFE1F3BD-C8CE-4ED5-AACB-EFA14E24AEF6}"/>
                </a:ext>
              </a:extLst>
            </p:cNvPr>
            <p:cNvSpPr>
              <a:spLocks/>
            </p:cNvSpPr>
            <p:nvPr/>
          </p:nvSpPr>
          <p:spPr bwMode="auto">
            <a:xfrm>
              <a:off x="1072" y="901"/>
              <a:ext cx="86" cy="89"/>
            </a:xfrm>
            <a:custGeom>
              <a:avLst/>
              <a:gdLst>
                <a:gd name="T0" fmla="*/ 47 w 47"/>
                <a:gd name="T1" fmla="*/ 4 h 48"/>
                <a:gd name="T2" fmla="*/ 44 w 47"/>
                <a:gd name="T3" fmla="*/ 0 h 48"/>
                <a:gd name="T4" fmla="*/ 16 w 47"/>
                <a:gd name="T5" fmla="*/ 29 h 48"/>
                <a:gd name="T6" fmla="*/ 11 w 47"/>
                <a:gd name="T7" fmla="*/ 27 h 48"/>
                <a:gd name="T8" fmla="*/ 0 w 47"/>
                <a:gd name="T9" fmla="*/ 37 h 48"/>
                <a:gd name="T10" fmla="*/ 11 w 47"/>
                <a:gd name="T11" fmla="*/ 48 h 48"/>
                <a:gd name="T12" fmla="*/ 21 w 47"/>
                <a:gd name="T13" fmla="*/ 37 h 48"/>
                <a:gd name="T14" fmla="*/ 19 w 47"/>
                <a:gd name="T15" fmla="*/ 32 h 48"/>
                <a:gd name="T16" fmla="*/ 47 w 47"/>
                <a:gd name="T17"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8">
                  <a:moveTo>
                    <a:pt x="47" y="4"/>
                  </a:moveTo>
                  <a:cubicBezTo>
                    <a:pt x="44" y="0"/>
                    <a:pt x="44" y="0"/>
                    <a:pt x="44" y="0"/>
                  </a:cubicBezTo>
                  <a:cubicBezTo>
                    <a:pt x="16" y="29"/>
                    <a:pt x="16" y="29"/>
                    <a:pt x="16" y="29"/>
                  </a:cubicBezTo>
                  <a:cubicBezTo>
                    <a:pt x="14" y="28"/>
                    <a:pt x="12" y="27"/>
                    <a:pt x="11" y="27"/>
                  </a:cubicBezTo>
                  <a:cubicBezTo>
                    <a:pt x="5" y="27"/>
                    <a:pt x="0" y="32"/>
                    <a:pt x="0" y="37"/>
                  </a:cubicBezTo>
                  <a:cubicBezTo>
                    <a:pt x="0" y="43"/>
                    <a:pt x="5" y="48"/>
                    <a:pt x="11" y="48"/>
                  </a:cubicBezTo>
                  <a:cubicBezTo>
                    <a:pt x="16" y="48"/>
                    <a:pt x="21" y="43"/>
                    <a:pt x="21" y="37"/>
                  </a:cubicBezTo>
                  <a:cubicBezTo>
                    <a:pt x="21" y="36"/>
                    <a:pt x="20" y="34"/>
                    <a:pt x="19" y="32"/>
                  </a:cubicBezTo>
                  <a:lnTo>
                    <a:pt x="47" y="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165" name="Freeform 6">
              <a:extLst>
                <a:ext uri="{FF2B5EF4-FFF2-40B4-BE49-F238E27FC236}">
                  <a16:creationId xmlns:a16="http://schemas.microsoft.com/office/drawing/2014/main" id="{E2A7EF9D-9ED3-41C8-85F5-F4F7D071E46A}"/>
                </a:ext>
              </a:extLst>
            </p:cNvPr>
            <p:cNvSpPr>
              <a:spLocks/>
            </p:cNvSpPr>
            <p:nvPr/>
          </p:nvSpPr>
          <p:spPr bwMode="auto">
            <a:xfrm>
              <a:off x="1151" y="903"/>
              <a:ext cx="70" cy="113"/>
            </a:xfrm>
            <a:custGeom>
              <a:avLst/>
              <a:gdLst>
                <a:gd name="T0" fmla="*/ 23 w 38"/>
                <a:gd name="T1" fmla="*/ 31 h 61"/>
                <a:gd name="T2" fmla="*/ 20 w 38"/>
                <a:gd name="T3" fmla="*/ 31 h 61"/>
                <a:gd name="T4" fmla="*/ 5 w 38"/>
                <a:gd name="T5" fmla="*/ 0 h 61"/>
                <a:gd name="T6" fmla="*/ 0 w 38"/>
                <a:gd name="T7" fmla="*/ 2 h 61"/>
                <a:gd name="T8" fmla="*/ 15 w 38"/>
                <a:gd name="T9" fmla="*/ 33 h 61"/>
                <a:gd name="T10" fmla="*/ 8 w 38"/>
                <a:gd name="T11" fmla="*/ 46 h 61"/>
                <a:gd name="T12" fmla="*/ 23 w 38"/>
                <a:gd name="T13" fmla="*/ 61 h 61"/>
                <a:gd name="T14" fmla="*/ 38 w 38"/>
                <a:gd name="T15" fmla="*/ 46 h 61"/>
                <a:gd name="T16" fmla="*/ 23 w 38"/>
                <a:gd name="T17"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1">
                  <a:moveTo>
                    <a:pt x="23" y="31"/>
                  </a:moveTo>
                  <a:cubicBezTo>
                    <a:pt x="22" y="31"/>
                    <a:pt x="21" y="31"/>
                    <a:pt x="20" y="31"/>
                  </a:cubicBezTo>
                  <a:cubicBezTo>
                    <a:pt x="5" y="0"/>
                    <a:pt x="5" y="0"/>
                    <a:pt x="5" y="0"/>
                  </a:cubicBezTo>
                  <a:cubicBezTo>
                    <a:pt x="0" y="2"/>
                    <a:pt x="0" y="2"/>
                    <a:pt x="0" y="2"/>
                  </a:cubicBezTo>
                  <a:cubicBezTo>
                    <a:pt x="15" y="33"/>
                    <a:pt x="15" y="33"/>
                    <a:pt x="15" y="33"/>
                  </a:cubicBezTo>
                  <a:cubicBezTo>
                    <a:pt x="11" y="36"/>
                    <a:pt x="8" y="41"/>
                    <a:pt x="8" y="46"/>
                  </a:cubicBezTo>
                  <a:cubicBezTo>
                    <a:pt x="8" y="55"/>
                    <a:pt x="15" y="61"/>
                    <a:pt x="23" y="61"/>
                  </a:cubicBezTo>
                  <a:cubicBezTo>
                    <a:pt x="32" y="61"/>
                    <a:pt x="38" y="55"/>
                    <a:pt x="38" y="46"/>
                  </a:cubicBezTo>
                  <a:cubicBezTo>
                    <a:pt x="38" y="38"/>
                    <a:pt x="32" y="31"/>
                    <a:pt x="23" y="31"/>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166" name="Freeform 7">
              <a:extLst>
                <a:ext uri="{FF2B5EF4-FFF2-40B4-BE49-F238E27FC236}">
                  <a16:creationId xmlns:a16="http://schemas.microsoft.com/office/drawing/2014/main" id="{E73E4E7B-27DC-4A06-817C-AA4BE839855A}"/>
                </a:ext>
              </a:extLst>
            </p:cNvPr>
            <p:cNvSpPr>
              <a:spLocks/>
            </p:cNvSpPr>
            <p:nvPr/>
          </p:nvSpPr>
          <p:spPr bwMode="auto">
            <a:xfrm>
              <a:off x="1155" y="900"/>
              <a:ext cx="124" cy="51"/>
            </a:xfrm>
            <a:custGeom>
              <a:avLst/>
              <a:gdLst>
                <a:gd name="T0" fmla="*/ 57 w 67"/>
                <a:gd name="T1" fmla="*/ 8 h 28"/>
                <a:gd name="T2" fmla="*/ 48 w 67"/>
                <a:gd name="T3" fmla="*/ 13 h 28"/>
                <a:gd name="T4" fmla="*/ 1 w 67"/>
                <a:gd name="T5" fmla="*/ 0 h 28"/>
                <a:gd name="T6" fmla="*/ 0 w 67"/>
                <a:gd name="T7" fmla="*/ 5 h 28"/>
                <a:gd name="T8" fmla="*/ 46 w 67"/>
                <a:gd name="T9" fmla="*/ 18 h 28"/>
                <a:gd name="T10" fmla="*/ 46 w 67"/>
                <a:gd name="T11" fmla="*/ 18 h 28"/>
                <a:gd name="T12" fmla="*/ 57 w 67"/>
                <a:gd name="T13" fmla="*/ 28 h 28"/>
                <a:gd name="T14" fmla="*/ 67 w 67"/>
                <a:gd name="T15" fmla="*/ 18 h 28"/>
                <a:gd name="T16" fmla="*/ 57 w 67"/>
                <a:gd name="T1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28">
                  <a:moveTo>
                    <a:pt x="57" y="8"/>
                  </a:moveTo>
                  <a:cubicBezTo>
                    <a:pt x="53" y="8"/>
                    <a:pt x="50" y="10"/>
                    <a:pt x="48" y="13"/>
                  </a:cubicBezTo>
                  <a:cubicBezTo>
                    <a:pt x="1" y="0"/>
                    <a:pt x="1" y="0"/>
                    <a:pt x="1" y="0"/>
                  </a:cubicBezTo>
                  <a:cubicBezTo>
                    <a:pt x="0" y="5"/>
                    <a:pt x="0" y="5"/>
                    <a:pt x="0" y="5"/>
                  </a:cubicBezTo>
                  <a:cubicBezTo>
                    <a:pt x="46" y="18"/>
                    <a:pt x="46" y="18"/>
                    <a:pt x="46" y="18"/>
                  </a:cubicBezTo>
                  <a:cubicBezTo>
                    <a:pt x="46" y="18"/>
                    <a:pt x="46" y="18"/>
                    <a:pt x="46" y="18"/>
                  </a:cubicBezTo>
                  <a:cubicBezTo>
                    <a:pt x="46" y="24"/>
                    <a:pt x="51" y="28"/>
                    <a:pt x="57" y="28"/>
                  </a:cubicBezTo>
                  <a:cubicBezTo>
                    <a:pt x="62" y="28"/>
                    <a:pt x="67" y="24"/>
                    <a:pt x="67" y="18"/>
                  </a:cubicBezTo>
                  <a:cubicBezTo>
                    <a:pt x="67" y="13"/>
                    <a:pt x="62" y="8"/>
                    <a:pt x="57" y="8"/>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167" name="Freeform 8">
              <a:extLst>
                <a:ext uri="{FF2B5EF4-FFF2-40B4-BE49-F238E27FC236}">
                  <a16:creationId xmlns:a16="http://schemas.microsoft.com/office/drawing/2014/main" id="{2733D745-4513-4B41-89F7-7D9F970DF41F}"/>
                </a:ext>
              </a:extLst>
            </p:cNvPr>
            <p:cNvSpPr>
              <a:spLocks/>
            </p:cNvSpPr>
            <p:nvPr/>
          </p:nvSpPr>
          <p:spPr bwMode="auto">
            <a:xfrm>
              <a:off x="1044" y="839"/>
              <a:ext cx="114" cy="70"/>
            </a:xfrm>
            <a:custGeom>
              <a:avLst/>
              <a:gdLst>
                <a:gd name="T0" fmla="*/ 62 w 62"/>
                <a:gd name="T1" fmla="*/ 34 h 38"/>
                <a:gd name="T2" fmla="*/ 30 w 62"/>
                <a:gd name="T3" fmla="*/ 19 h 38"/>
                <a:gd name="T4" fmla="*/ 31 w 62"/>
                <a:gd name="T5" fmla="*/ 16 h 38"/>
                <a:gd name="T6" fmla="*/ 15 w 62"/>
                <a:gd name="T7" fmla="*/ 0 h 38"/>
                <a:gd name="T8" fmla="*/ 0 w 62"/>
                <a:gd name="T9" fmla="*/ 16 h 38"/>
                <a:gd name="T10" fmla="*/ 15 w 62"/>
                <a:gd name="T11" fmla="*/ 31 h 38"/>
                <a:gd name="T12" fmla="*/ 28 w 62"/>
                <a:gd name="T13" fmla="*/ 23 h 38"/>
                <a:gd name="T14" fmla="*/ 59 w 62"/>
                <a:gd name="T15" fmla="*/ 38 h 38"/>
                <a:gd name="T16" fmla="*/ 62 w 62"/>
                <a:gd name="T17"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8">
                  <a:moveTo>
                    <a:pt x="62" y="34"/>
                  </a:moveTo>
                  <a:cubicBezTo>
                    <a:pt x="30" y="19"/>
                    <a:pt x="30" y="19"/>
                    <a:pt x="30" y="19"/>
                  </a:cubicBezTo>
                  <a:cubicBezTo>
                    <a:pt x="30" y="18"/>
                    <a:pt x="31" y="17"/>
                    <a:pt x="31" y="16"/>
                  </a:cubicBezTo>
                  <a:cubicBezTo>
                    <a:pt x="31" y="7"/>
                    <a:pt x="24" y="0"/>
                    <a:pt x="15" y="0"/>
                  </a:cubicBezTo>
                  <a:cubicBezTo>
                    <a:pt x="7" y="0"/>
                    <a:pt x="0" y="7"/>
                    <a:pt x="0" y="16"/>
                  </a:cubicBezTo>
                  <a:cubicBezTo>
                    <a:pt x="0" y="24"/>
                    <a:pt x="7" y="31"/>
                    <a:pt x="15" y="31"/>
                  </a:cubicBezTo>
                  <a:cubicBezTo>
                    <a:pt x="21" y="31"/>
                    <a:pt x="26" y="28"/>
                    <a:pt x="28" y="23"/>
                  </a:cubicBezTo>
                  <a:cubicBezTo>
                    <a:pt x="59" y="38"/>
                    <a:pt x="59" y="38"/>
                    <a:pt x="59" y="38"/>
                  </a:cubicBezTo>
                  <a:lnTo>
                    <a:pt x="62" y="3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168" name="Freeform 9">
              <a:extLst>
                <a:ext uri="{FF2B5EF4-FFF2-40B4-BE49-F238E27FC236}">
                  <a16:creationId xmlns:a16="http://schemas.microsoft.com/office/drawing/2014/main" id="{3708FBB2-5BFA-470A-90EE-9252AC44705E}"/>
                </a:ext>
              </a:extLst>
            </p:cNvPr>
            <p:cNvSpPr>
              <a:spLocks/>
            </p:cNvSpPr>
            <p:nvPr/>
          </p:nvSpPr>
          <p:spPr bwMode="auto">
            <a:xfrm>
              <a:off x="1155" y="822"/>
              <a:ext cx="179" cy="87"/>
            </a:xfrm>
            <a:custGeom>
              <a:avLst/>
              <a:gdLst>
                <a:gd name="T0" fmla="*/ 87 w 97"/>
                <a:gd name="T1" fmla="*/ 0 h 47"/>
                <a:gd name="T2" fmla="*/ 77 w 97"/>
                <a:gd name="T3" fmla="*/ 10 h 47"/>
                <a:gd name="T4" fmla="*/ 77 w 97"/>
                <a:gd name="T5" fmla="*/ 13 h 47"/>
                <a:gd name="T6" fmla="*/ 0 w 97"/>
                <a:gd name="T7" fmla="*/ 42 h 47"/>
                <a:gd name="T8" fmla="*/ 1 w 97"/>
                <a:gd name="T9" fmla="*/ 47 h 47"/>
                <a:gd name="T10" fmla="*/ 80 w 97"/>
                <a:gd name="T11" fmla="*/ 17 h 47"/>
                <a:gd name="T12" fmla="*/ 87 w 97"/>
                <a:gd name="T13" fmla="*/ 20 h 47"/>
                <a:gd name="T14" fmla="*/ 97 w 97"/>
                <a:gd name="T15" fmla="*/ 10 h 47"/>
                <a:gd name="T16" fmla="*/ 87 w 97"/>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47">
                  <a:moveTo>
                    <a:pt x="87" y="0"/>
                  </a:moveTo>
                  <a:cubicBezTo>
                    <a:pt x="81" y="0"/>
                    <a:pt x="77" y="5"/>
                    <a:pt x="77" y="10"/>
                  </a:cubicBezTo>
                  <a:cubicBezTo>
                    <a:pt x="77" y="11"/>
                    <a:pt x="77" y="12"/>
                    <a:pt x="77" y="13"/>
                  </a:cubicBezTo>
                  <a:cubicBezTo>
                    <a:pt x="0" y="42"/>
                    <a:pt x="0" y="42"/>
                    <a:pt x="0" y="42"/>
                  </a:cubicBezTo>
                  <a:cubicBezTo>
                    <a:pt x="1" y="47"/>
                    <a:pt x="1" y="47"/>
                    <a:pt x="1" y="47"/>
                  </a:cubicBezTo>
                  <a:cubicBezTo>
                    <a:pt x="80" y="17"/>
                    <a:pt x="80" y="17"/>
                    <a:pt x="80" y="17"/>
                  </a:cubicBezTo>
                  <a:cubicBezTo>
                    <a:pt x="81" y="19"/>
                    <a:pt x="84" y="20"/>
                    <a:pt x="87" y="20"/>
                  </a:cubicBezTo>
                  <a:cubicBezTo>
                    <a:pt x="93" y="20"/>
                    <a:pt x="97" y="16"/>
                    <a:pt x="97" y="10"/>
                  </a:cubicBezTo>
                  <a:cubicBezTo>
                    <a:pt x="97" y="5"/>
                    <a:pt x="93" y="0"/>
                    <a:pt x="87"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169" name="Freeform 10">
              <a:extLst>
                <a:ext uri="{FF2B5EF4-FFF2-40B4-BE49-F238E27FC236}">
                  <a16:creationId xmlns:a16="http://schemas.microsoft.com/office/drawing/2014/main" id="{4539022A-9F4A-4D78-B212-D0017F0522A1}"/>
                </a:ext>
              </a:extLst>
            </p:cNvPr>
            <p:cNvSpPr>
              <a:spLocks/>
            </p:cNvSpPr>
            <p:nvPr/>
          </p:nvSpPr>
          <p:spPr bwMode="auto">
            <a:xfrm>
              <a:off x="1127" y="802"/>
              <a:ext cx="37" cy="103"/>
            </a:xfrm>
            <a:custGeom>
              <a:avLst/>
              <a:gdLst>
                <a:gd name="T0" fmla="*/ 20 w 20"/>
                <a:gd name="T1" fmla="*/ 10 h 56"/>
                <a:gd name="T2" fmla="*/ 10 w 20"/>
                <a:gd name="T3" fmla="*/ 0 h 56"/>
                <a:gd name="T4" fmla="*/ 0 w 20"/>
                <a:gd name="T5" fmla="*/ 10 h 56"/>
                <a:gd name="T6" fmla="*/ 9 w 20"/>
                <a:gd name="T7" fmla="*/ 20 h 56"/>
                <a:gd name="T8" fmla="*/ 13 w 20"/>
                <a:gd name="T9" fmla="*/ 56 h 56"/>
                <a:gd name="T10" fmla="*/ 18 w 20"/>
                <a:gd name="T11" fmla="*/ 56 h 56"/>
                <a:gd name="T12" fmla="*/ 14 w 20"/>
                <a:gd name="T13" fmla="*/ 20 h 56"/>
                <a:gd name="T14" fmla="*/ 20 w 20"/>
                <a:gd name="T15" fmla="*/ 1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6">
                  <a:moveTo>
                    <a:pt x="20" y="10"/>
                  </a:moveTo>
                  <a:cubicBezTo>
                    <a:pt x="20" y="5"/>
                    <a:pt x="16" y="0"/>
                    <a:pt x="10" y="0"/>
                  </a:cubicBezTo>
                  <a:cubicBezTo>
                    <a:pt x="5" y="0"/>
                    <a:pt x="0" y="5"/>
                    <a:pt x="0" y="10"/>
                  </a:cubicBezTo>
                  <a:cubicBezTo>
                    <a:pt x="0" y="15"/>
                    <a:pt x="4" y="20"/>
                    <a:pt x="9" y="20"/>
                  </a:cubicBezTo>
                  <a:cubicBezTo>
                    <a:pt x="13" y="56"/>
                    <a:pt x="13" y="56"/>
                    <a:pt x="13" y="56"/>
                  </a:cubicBezTo>
                  <a:cubicBezTo>
                    <a:pt x="18" y="56"/>
                    <a:pt x="18" y="56"/>
                    <a:pt x="18" y="56"/>
                  </a:cubicBezTo>
                  <a:cubicBezTo>
                    <a:pt x="14" y="20"/>
                    <a:pt x="14" y="20"/>
                    <a:pt x="14" y="20"/>
                  </a:cubicBezTo>
                  <a:cubicBezTo>
                    <a:pt x="18" y="18"/>
                    <a:pt x="20" y="15"/>
                    <a:pt x="20" y="1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170" name="Oval 11">
              <a:extLst>
                <a:ext uri="{FF2B5EF4-FFF2-40B4-BE49-F238E27FC236}">
                  <a16:creationId xmlns:a16="http://schemas.microsoft.com/office/drawing/2014/main" id="{A8686512-5580-4920-8580-AEE0C1619C25}"/>
                </a:ext>
              </a:extLst>
            </p:cNvPr>
            <p:cNvSpPr>
              <a:spLocks noChangeArrowheads="1"/>
            </p:cNvSpPr>
            <p:nvPr/>
          </p:nvSpPr>
          <p:spPr bwMode="auto">
            <a:xfrm>
              <a:off x="1118" y="868"/>
              <a:ext cx="76" cy="74"/>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172" name="Oval 12">
              <a:extLst>
                <a:ext uri="{FF2B5EF4-FFF2-40B4-BE49-F238E27FC236}">
                  <a16:creationId xmlns:a16="http://schemas.microsoft.com/office/drawing/2014/main" id="{E65C999C-E5FF-4290-A813-0CD98ED65760}"/>
                </a:ext>
              </a:extLst>
            </p:cNvPr>
            <p:cNvSpPr>
              <a:spLocks noChangeArrowheads="1"/>
            </p:cNvSpPr>
            <p:nvPr/>
          </p:nvSpPr>
          <p:spPr bwMode="auto">
            <a:xfrm>
              <a:off x="1110" y="765"/>
              <a:ext cx="19" cy="2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173" name="Oval 13">
              <a:extLst>
                <a:ext uri="{FF2B5EF4-FFF2-40B4-BE49-F238E27FC236}">
                  <a16:creationId xmlns:a16="http://schemas.microsoft.com/office/drawing/2014/main" id="{D0BE390B-8340-4C07-B99F-B02BF9B1091E}"/>
                </a:ext>
              </a:extLst>
            </p:cNvPr>
            <p:cNvSpPr>
              <a:spLocks noChangeArrowheads="1"/>
            </p:cNvSpPr>
            <p:nvPr/>
          </p:nvSpPr>
          <p:spPr bwMode="auto">
            <a:xfrm>
              <a:off x="1035" y="1006"/>
              <a:ext cx="18" cy="1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229" name="Oval 14">
              <a:extLst>
                <a:ext uri="{FF2B5EF4-FFF2-40B4-BE49-F238E27FC236}">
                  <a16:creationId xmlns:a16="http://schemas.microsoft.com/office/drawing/2014/main" id="{C3A35851-5F3D-4DC3-9EB7-14E1CCDB2768}"/>
                </a:ext>
              </a:extLst>
            </p:cNvPr>
            <p:cNvSpPr>
              <a:spLocks noChangeArrowheads="1"/>
            </p:cNvSpPr>
            <p:nvPr/>
          </p:nvSpPr>
          <p:spPr bwMode="auto">
            <a:xfrm>
              <a:off x="1297" y="935"/>
              <a:ext cx="19" cy="18"/>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230" name="Freeform 15">
              <a:extLst>
                <a:ext uri="{FF2B5EF4-FFF2-40B4-BE49-F238E27FC236}">
                  <a16:creationId xmlns:a16="http://schemas.microsoft.com/office/drawing/2014/main" id="{5AB4BE3A-15CC-4522-9729-6440BB4E24CF}"/>
                </a:ext>
              </a:extLst>
            </p:cNvPr>
            <p:cNvSpPr>
              <a:spLocks/>
            </p:cNvSpPr>
            <p:nvPr/>
          </p:nvSpPr>
          <p:spPr bwMode="auto">
            <a:xfrm>
              <a:off x="1016" y="900"/>
              <a:ext cx="146" cy="182"/>
            </a:xfrm>
            <a:custGeom>
              <a:avLst/>
              <a:gdLst>
                <a:gd name="T0" fmla="*/ 65 w 79"/>
                <a:gd name="T1" fmla="*/ 80 h 99"/>
                <a:gd name="T2" fmla="*/ 79 w 79"/>
                <a:gd name="T3" fmla="*/ 0 h 99"/>
                <a:gd name="T4" fmla="*/ 19 w 79"/>
                <a:gd name="T5" fmla="*/ 13 h 99"/>
                <a:gd name="T6" fmla="*/ 10 w 79"/>
                <a:gd name="T7" fmla="*/ 8 h 99"/>
                <a:gd name="T8" fmla="*/ 0 w 79"/>
                <a:gd name="T9" fmla="*/ 18 h 99"/>
                <a:gd name="T10" fmla="*/ 10 w 79"/>
                <a:gd name="T11" fmla="*/ 28 h 99"/>
                <a:gd name="T12" fmla="*/ 21 w 79"/>
                <a:gd name="T13" fmla="*/ 18 h 99"/>
                <a:gd name="T14" fmla="*/ 72 w 79"/>
                <a:gd name="T15" fmla="*/ 6 h 99"/>
                <a:gd name="T16" fmla="*/ 60 w 79"/>
                <a:gd name="T17" fmla="*/ 79 h 99"/>
                <a:gd name="T18" fmla="*/ 51 w 79"/>
                <a:gd name="T19" fmla="*/ 89 h 99"/>
                <a:gd name="T20" fmla="*/ 61 w 79"/>
                <a:gd name="T21" fmla="*/ 99 h 99"/>
                <a:gd name="T22" fmla="*/ 71 w 79"/>
                <a:gd name="T23" fmla="*/ 89 h 99"/>
                <a:gd name="T24" fmla="*/ 65 w 79"/>
                <a:gd name="T25"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99">
                  <a:moveTo>
                    <a:pt x="65" y="80"/>
                  </a:moveTo>
                  <a:cubicBezTo>
                    <a:pt x="79" y="0"/>
                    <a:pt x="79" y="0"/>
                    <a:pt x="79" y="0"/>
                  </a:cubicBezTo>
                  <a:cubicBezTo>
                    <a:pt x="19" y="13"/>
                    <a:pt x="19" y="13"/>
                    <a:pt x="19" y="13"/>
                  </a:cubicBezTo>
                  <a:cubicBezTo>
                    <a:pt x="18" y="10"/>
                    <a:pt x="14" y="8"/>
                    <a:pt x="10" y="8"/>
                  </a:cubicBezTo>
                  <a:cubicBezTo>
                    <a:pt x="5" y="8"/>
                    <a:pt x="0" y="12"/>
                    <a:pt x="0" y="18"/>
                  </a:cubicBezTo>
                  <a:cubicBezTo>
                    <a:pt x="0" y="23"/>
                    <a:pt x="5" y="28"/>
                    <a:pt x="10" y="28"/>
                  </a:cubicBezTo>
                  <a:cubicBezTo>
                    <a:pt x="16" y="28"/>
                    <a:pt x="20" y="24"/>
                    <a:pt x="21" y="18"/>
                  </a:cubicBezTo>
                  <a:cubicBezTo>
                    <a:pt x="72" y="6"/>
                    <a:pt x="72" y="6"/>
                    <a:pt x="72" y="6"/>
                  </a:cubicBezTo>
                  <a:cubicBezTo>
                    <a:pt x="60" y="79"/>
                    <a:pt x="60" y="79"/>
                    <a:pt x="60" y="79"/>
                  </a:cubicBezTo>
                  <a:cubicBezTo>
                    <a:pt x="55" y="79"/>
                    <a:pt x="51" y="84"/>
                    <a:pt x="51" y="89"/>
                  </a:cubicBezTo>
                  <a:cubicBezTo>
                    <a:pt x="51" y="95"/>
                    <a:pt x="55" y="99"/>
                    <a:pt x="61" y="99"/>
                  </a:cubicBezTo>
                  <a:cubicBezTo>
                    <a:pt x="66" y="99"/>
                    <a:pt x="71" y="94"/>
                    <a:pt x="71" y="89"/>
                  </a:cubicBezTo>
                  <a:cubicBezTo>
                    <a:pt x="71" y="85"/>
                    <a:pt x="68" y="81"/>
                    <a:pt x="65" y="8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231" name="Freeform 16">
              <a:extLst>
                <a:ext uri="{FF2B5EF4-FFF2-40B4-BE49-F238E27FC236}">
                  <a16:creationId xmlns:a16="http://schemas.microsoft.com/office/drawing/2014/main" id="{1DBF0E9C-036F-43D8-97ED-35CA37C76FAE}"/>
                </a:ext>
              </a:extLst>
            </p:cNvPr>
            <p:cNvSpPr>
              <a:spLocks/>
            </p:cNvSpPr>
            <p:nvPr/>
          </p:nvSpPr>
          <p:spPr bwMode="auto">
            <a:xfrm>
              <a:off x="1153" y="802"/>
              <a:ext cx="107" cy="107"/>
            </a:xfrm>
            <a:custGeom>
              <a:avLst/>
              <a:gdLst>
                <a:gd name="T0" fmla="*/ 47 w 58"/>
                <a:gd name="T1" fmla="*/ 0 h 58"/>
                <a:gd name="T2" fmla="*/ 37 w 58"/>
                <a:gd name="T3" fmla="*/ 10 h 58"/>
                <a:gd name="T4" fmla="*/ 39 w 58"/>
                <a:gd name="T5" fmla="*/ 15 h 58"/>
                <a:gd name="T6" fmla="*/ 0 w 58"/>
                <a:gd name="T7" fmla="*/ 54 h 58"/>
                <a:gd name="T8" fmla="*/ 3 w 58"/>
                <a:gd name="T9" fmla="*/ 58 h 58"/>
                <a:gd name="T10" fmla="*/ 42 w 58"/>
                <a:gd name="T11" fmla="*/ 19 h 58"/>
                <a:gd name="T12" fmla="*/ 47 w 58"/>
                <a:gd name="T13" fmla="*/ 20 h 58"/>
                <a:gd name="T14" fmla="*/ 58 w 58"/>
                <a:gd name="T15" fmla="*/ 10 h 58"/>
                <a:gd name="T16" fmla="*/ 47 w 58"/>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47" y="0"/>
                  </a:moveTo>
                  <a:cubicBezTo>
                    <a:pt x="42" y="0"/>
                    <a:pt x="37" y="5"/>
                    <a:pt x="37" y="10"/>
                  </a:cubicBezTo>
                  <a:cubicBezTo>
                    <a:pt x="37" y="12"/>
                    <a:pt x="38" y="14"/>
                    <a:pt x="39" y="15"/>
                  </a:cubicBezTo>
                  <a:cubicBezTo>
                    <a:pt x="0" y="54"/>
                    <a:pt x="0" y="54"/>
                    <a:pt x="0" y="54"/>
                  </a:cubicBezTo>
                  <a:cubicBezTo>
                    <a:pt x="3" y="58"/>
                    <a:pt x="3" y="58"/>
                    <a:pt x="3" y="58"/>
                  </a:cubicBezTo>
                  <a:cubicBezTo>
                    <a:pt x="42" y="19"/>
                    <a:pt x="42" y="19"/>
                    <a:pt x="42" y="19"/>
                  </a:cubicBezTo>
                  <a:cubicBezTo>
                    <a:pt x="44" y="20"/>
                    <a:pt x="46" y="20"/>
                    <a:pt x="47" y="20"/>
                  </a:cubicBezTo>
                  <a:cubicBezTo>
                    <a:pt x="53" y="20"/>
                    <a:pt x="58" y="16"/>
                    <a:pt x="58" y="10"/>
                  </a:cubicBezTo>
                  <a:cubicBezTo>
                    <a:pt x="58" y="5"/>
                    <a:pt x="53" y="0"/>
                    <a:pt x="47" y="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232" name="Freeform 17">
              <a:extLst>
                <a:ext uri="{FF2B5EF4-FFF2-40B4-BE49-F238E27FC236}">
                  <a16:creationId xmlns:a16="http://schemas.microsoft.com/office/drawing/2014/main" id="{9773E7C9-3660-43A5-AF8F-C57BADD30FFB}"/>
                </a:ext>
              </a:extLst>
            </p:cNvPr>
            <p:cNvSpPr>
              <a:spLocks/>
            </p:cNvSpPr>
            <p:nvPr/>
          </p:nvSpPr>
          <p:spPr bwMode="auto">
            <a:xfrm>
              <a:off x="1203" y="1025"/>
              <a:ext cx="18" cy="20"/>
            </a:xfrm>
            <a:custGeom>
              <a:avLst/>
              <a:gdLst>
                <a:gd name="T0" fmla="*/ 5 w 10"/>
                <a:gd name="T1" fmla="*/ 11 h 11"/>
                <a:gd name="T2" fmla="*/ 0 w 10"/>
                <a:gd name="T3" fmla="*/ 6 h 11"/>
                <a:gd name="T4" fmla="*/ 5 w 10"/>
                <a:gd name="T5" fmla="*/ 0 h 11"/>
                <a:gd name="T6" fmla="*/ 10 w 10"/>
                <a:gd name="T7" fmla="*/ 6 h 11"/>
                <a:gd name="T8" fmla="*/ 5 w 10"/>
                <a:gd name="T9" fmla="*/ 11 h 11"/>
              </a:gdLst>
              <a:ahLst/>
              <a:cxnLst>
                <a:cxn ang="0">
                  <a:pos x="T0" y="T1"/>
                </a:cxn>
                <a:cxn ang="0">
                  <a:pos x="T2" y="T3"/>
                </a:cxn>
                <a:cxn ang="0">
                  <a:pos x="T4" y="T5"/>
                </a:cxn>
                <a:cxn ang="0">
                  <a:pos x="T6" y="T7"/>
                </a:cxn>
                <a:cxn ang="0">
                  <a:pos x="T8" y="T9"/>
                </a:cxn>
              </a:cxnLst>
              <a:rect l="0" t="0" r="r" b="b"/>
              <a:pathLst>
                <a:path w="10" h="11">
                  <a:moveTo>
                    <a:pt x="5" y="11"/>
                  </a:moveTo>
                  <a:cubicBezTo>
                    <a:pt x="2" y="11"/>
                    <a:pt x="0" y="8"/>
                    <a:pt x="0" y="6"/>
                  </a:cubicBezTo>
                  <a:cubicBezTo>
                    <a:pt x="0" y="3"/>
                    <a:pt x="3" y="0"/>
                    <a:pt x="5" y="0"/>
                  </a:cubicBezTo>
                  <a:cubicBezTo>
                    <a:pt x="8" y="0"/>
                    <a:pt x="10" y="3"/>
                    <a:pt x="10" y="6"/>
                  </a:cubicBezTo>
                  <a:cubicBezTo>
                    <a:pt x="10" y="8"/>
                    <a:pt x="8" y="11"/>
                    <a:pt x="5" y="11"/>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233" name="Oval 18">
              <a:extLst>
                <a:ext uri="{FF2B5EF4-FFF2-40B4-BE49-F238E27FC236}">
                  <a16:creationId xmlns:a16="http://schemas.microsoft.com/office/drawing/2014/main" id="{00FF1392-2817-4BFF-9119-4DCFFCF8F28B}"/>
                </a:ext>
              </a:extLst>
            </p:cNvPr>
            <p:cNvSpPr>
              <a:spLocks noChangeArrowheads="1"/>
            </p:cNvSpPr>
            <p:nvPr/>
          </p:nvSpPr>
          <p:spPr bwMode="auto">
            <a:xfrm>
              <a:off x="1277" y="765"/>
              <a:ext cx="20" cy="1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grpSp>
      <p:grpSp>
        <p:nvGrpSpPr>
          <p:cNvPr id="5" name="Group 4" descr="Reach&#10;">
            <a:extLst>
              <a:ext uri="{FF2B5EF4-FFF2-40B4-BE49-F238E27FC236}">
                <a16:creationId xmlns:a16="http://schemas.microsoft.com/office/drawing/2014/main" id="{3C7399B5-1427-4E13-AC79-33734B54C5F4}"/>
              </a:ext>
              <a:ext uri="{C183D7F6-B498-43B3-948B-1728B52AA6E4}">
                <adec:decorative xmlns:adec="http://schemas.microsoft.com/office/drawing/2017/decorative" val="0"/>
              </a:ext>
            </a:extLst>
          </p:cNvPr>
          <p:cNvGrpSpPr/>
          <p:nvPr/>
        </p:nvGrpSpPr>
        <p:grpSpPr>
          <a:xfrm>
            <a:off x="1670956" y="2150043"/>
            <a:ext cx="2295437" cy="3085579"/>
            <a:chOff x="2601677" y="2198284"/>
            <a:chExt cx="2341465" cy="3147451"/>
          </a:xfrm>
        </p:grpSpPr>
        <p:grpSp>
          <p:nvGrpSpPr>
            <p:cNvPr id="154" name="Group 153">
              <a:extLst>
                <a:ext uri="{FF2B5EF4-FFF2-40B4-BE49-F238E27FC236}">
                  <a16:creationId xmlns:a16="http://schemas.microsoft.com/office/drawing/2014/main" id="{1CB23746-27C3-473E-A9E6-91880A0E0788}"/>
                </a:ext>
              </a:extLst>
            </p:cNvPr>
            <p:cNvGrpSpPr/>
            <p:nvPr/>
          </p:nvGrpSpPr>
          <p:grpSpPr>
            <a:xfrm>
              <a:off x="2601677" y="2198284"/>
              <a:ext cx="2341465" cy="3147451"/>
              <a:chOff x="202422" y="2092731"/>
              <a:chExt cx="2295762" cy="3086016"/>
            </a:xfrm>
            <a:effectLst/>
            <a:scene3d>
              <a:camera prst="orthographicFront">
                <a:rot lat="0" lon="0" rev="0"/>
              </a:camera>
              <a:lightRig rig="contrasting" dir="t">
                <a:rot lat="0" lon="0" rev="7800000"/>
              </a:lightRig>
            </a:scene3d>
          </p:grpSpPr>
          <p:sp>
            <p:nvSpPr>
              <p:cNvPr id="155" name="Rectangle 154">
                <a:extLst>
                  <a:ext uri="{FF2B5EF4-FFF2-40B4-BE49-F238E27FC236}">
                    <a16:creationId xmlns:a16="http://schemas.microsoft.com/office/drawing/2014/main" id="{61BCFA68-CDD9-4C47-9D87-A6A68CF935CC}"/>
                  </a:ext>
                </a:extLst>
              </p:cNvPr>
              <p:cNvSpPr/>
              <p:nvPr/>
            </p:nvSpPr>
            <p:spPr bwMode="auto">
              <a:xfrm>
                <a:off x="212184" y="2092731"/>
                <a:ext cx="2286000" cy="3086016"/>
              </a:xfrm>
              <a:prstGeom prst="rect">
                <a:avLst/>
              </a:prstGeom>
              <a:solidFill>
                <a:srgbClr val="000000"/>
              </a:solidFill>
              <a:ln w="9525" cap="flat" cmpd="sng" algn="ctr">
                <a:noFill/>
                <a:prstDash val="solid"/>
                <a:headEnd type="none" w="med" len="med"/>
                <a:tailEnd type="none" w="med" len="med"/>
              </a:ln>
              <a:effectLst/>
              <a:sp3d>
                <a:bevelT w="139700" h="139700"/>
              </a:sp3d>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a:cs typeface="Segoe UI" pitchFamily="34" charset="0"/>
                </a:endParaRPr>
              </a:p>
            </p:txBody>
          </p:sp>
          <p:sp>
            <p:nvSpPr>
              <p:cNvPr id="156" name="Rectangle 155">
                <a:extLst>
                  <a:ext uri="{FF2B5EF4-FFF2-40B4-BE49-F238E27FC236}">
                    <a16:creationId xmlns:a16="http://schemas.microsoft.com/office/drawing/2014/main" id="{29C63336-A18E-47B3-BAB1-4A91EDC4B084}"/>
                  </a:ext>
                </a:extLst>
              </p:cNvPr>
              <p:cNvSpPr/>
              <p:nvPr/>
            </p:nvSpPr>
            <p:spPr bwMode="auto">
              <a:xfrm>
                <a:off x="202422" y="3384305"/>
                <a:ext cx="2286000" cy="666750"/>
              </a:xfrm>
              <a:prstGeom prst="rect">
                <a:avLst/>
              </a:prstGeom>
              <a:noFill/>
              <a:ln w="9525" cap="flat" cmpd="sng" algn="ctr">
                <a:noFill/>
                <a:prstDash val="solid"/>
                <a:headEnd type="none" w="med" len="med"/>
                <a:tailEnd type="none" w="med" len="med"/>
              </a:ln>
              <a:effectLst/>
              <a:sp3d>
                <a:bevelT w="139700" h="139700"/>
              </a:sp3d>
            </p:spPr>
            <p:txBody>
              <a:bodyPr rot="0" spcFirstLastPara="0" vertOverflow="overflow" horzOverflow="overflow" vert="horz" wrap="square" lIns="0" tIns="91427" rIns="0" bIns="91427" numCol="1" spcCol="0" rtlCol="0" fromWordArt="0" anchor="t" anchorCtr="0" forceAA="0" compatLnSpc="1">
                <a:prstTxWarp prst="textNoShape">
                  <a:avLst/>
                </a:prstTxWarp>
                <a:noAutofit/>
              </a:bodyPr>
              <a:lstStyle/>
              <a:p>
                <a:pPr algn="ctr" defTabSz="932293" fontAlgn="base">
                  <a:lnSpc>
                    <a:spcPct val="90000"/>
                  </a:lnSpc>
                  <a:spcBef>
                    <a:spcPct val="0"/>
                  </a:spcBef>
                  <a:spcAft>
                    <a:spcPts val="600"/>
                  </a:spcAft>
                  <a:defRPr/>
                </a:pPr>
                <a:r>
                  <a:rPr lang="en-US" sz="2000" kern="0">
                    <a:solidFill>
                      <a:srgbClr val="50E6FF"/>
                    </a:solidFill>
                    <a:latin typeface="Segoe UI Semibold"/>
                    <a:ea typeface="Segoe UI" pitchFamily="34" charset="0"/>
                    <a:cs typeface="Segoe UI" pitchFamily="34" charset="0"/>
                  </a:rPr>
                  <a:t>Reach</a:t>
                </a:r>
              </a:p>
            </p:txBody>
          </p:sp>
          <p:sp>
            <p:nvSpPr>
              <p:cNvPr id="157" name="Rectangle 156">
                <a:extLst>
                  <a:ext uri="{FF2B5EF4-FFF2-40B4-BE49-F238E27FC236}">
                    <a16:creationId xmlns:a16="http://schemas.microsoft.com/office/drawing/2014/main" id="{BA610CBE-1853-4D33-81C5-983512A7393F}"/>
                  </a:ext>
                </a:extLst>
              </p:cNvPr>
              <p:cNvSpPr/>
              <p:nvPr/>
            </p:nvSpPr>
            <p:spPr bwMode="auto">
              <a:xfrm>
                <a:off x="212184" y="4118781"/>
                <a:ext cx="2286000" cy="847725"/>
              </a:xfrm>
              <a:prstGeom prst="rect">
                <a:avLst/>
              </a:prstGeom>
              <a:noFill/>
              <a:ln w="9525" cap="flat" cmpd="sng" algn="ctr">
                <a:noFill/>
                <a:prstDash val="solid"/>
                <a:headEnd type="none" w="med" len="med"/>
                <a:tailEnd type="none" w="med" len="med"/>
              </a:ln>
              <a:effectLst/>
              <a:sp3d>
                <a:bevelT w="139700" h="139700"/>
              </a:sp3d>
            </p:spPr>
            <p:txBody>
              <a:bodyPr rot="0" spcFirstLastPara="0" vertOverflow="overflow" horzOverflow="overflow" vert="horz" wrap="square" lIns="0" tIns="91427" rIns="0" bIns="91427" numCol="1" spcCol="0" rtlCol="0" fromWordArt="0" anchor="t" anchorCtr="0" forceAA="0" compatLnSpc="1">
                <a:prstTxWarp prst="textNoShape">
                  <a:avLst/>
                </a:prstTxWarp>
                <a:noAutofit/>
              </a:bodyPr>
              <a:lstStyle/>
              <a:p>
                <a:pPr algn="ctr" defTabSz="914049">
                  <a:lnSpc>
                    <a:spcPct val="90000"/>
                  </a:lnSpc>
                  <a:spcAft>
                    <a:spcPts val="400"/>
                  </a:spcAft>
                  <a:defRPr/>
                </a:pPr>
                <a:r>
                  <a:rPr lang="en-US" sz="1200" kern="0" dirty="0">
                    <a:solidFill>
                      <a:prstClr val="white"/>
                    </a:solidFill>
                    <a:latin typeface="Segoe UI"/>
                    <a:cs typeface="Segoe UI" panose="020B0502040204020203" pitchFamily="34" charset="0"/>
                  </a:rPr>
                  <a:t>Virtual machine</a:t>
                </a:r>
              </a:p>
              <a:p>
                <a:pPr algn="ctr" defTabSz="914049">
                  <a:lnSpc>
                    <a:spcPct val="90000"/>
                  </a:lnSpc>
                  <a:spcAft>
                    <a:spcPts val="400"/>
                  </a:spcAft>
                  <a:defRPr/>
                </a:pPr>
                <a:r>
                  <a:rPr lang="en-US" sz="1200" kern="0" dirty="0">
                    <a:gradFill>
                      <a:gsLst>
                        <a:gs pos="2917">
                          <a:srgbClr val="FFFFFF"/>
                        </a:gs>
                        <a:gs pos="100000">
                          <a:srgbClr val="FFFFFF"/>
                        </a:gs>
                      </a:gsLst>
                      <a:lin ang="5400000" scaled="0"/>
                    </a:gradFill>
                    <a:latin typeface="Segoe UI"/>
                    <a:cs typeface="Segoe UI" panose="020B0502040204020203" pitchFamily="34" charset="0"/>
                  </a:rPr>
                  <a:t>&amp; bare-metal</a:t>
                </a:r>
              </a:p>
              <a:p>
                <a:pPr algn="ctr" defTabSz="914049">
                  <a:lnSpc>
                    <a:spcPct val="90000"/>
                  </a:lnSpc>
                  <a:spcAft>
                    <a:spcPts val="400"/>
                  </a:spcAft>
                  <a:defRPr/>
                </a:pPr>
                <a:r>
                  <a:rPr lang="en-US" sz="1200" kern="0" dirty="0">
                    <a:gradFill>
                      <a:gsLst>
                        <a:gs pos="2917">
                          <a:srgbClr val="FFFFFF"/>
                        </a:gs>
                        <a:gs pos="100000">
                          <a:srgbClr val="FFFFFF"/>
                        </a:gs>
                      </a:gsLst>
                      <a:lin ang="5400000" scaled="0"/>
                    </a:gradFill>
                    <a:latin typeface="Segoe UI"/>
                    <a:cs typeface="Segoe UI" panose="020B0502040204020203" pitchFamily="34" charset="0"/>
                  </a:rPr>
                  <a:t>Domain agnostic</a:t>
                </a:r>
              </a:p>
            </p:txBody>
          </p:sp>
        </p:grpSp>
        <p:pic>
          <p:nvPicPr>
            <p:cNvPr id="234" name="Graphic 233">
              <a:extLst>
                <a:ext uri="{FF2B5EF4-FFF2-40B4-BE49-F238E27FC236}">
                  <a16:creationId xmlns:a16="http://schemas.microsoft.com/office/drawing/2014/main" id="{AC5D0E32-A776-4881-9423-0E61796328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90259" y="2492427"/>
              <a:ext cx="781735" cy="781735"/>
            </a:xfrm>
            <a:prstGeom prst="rect">
              <a:avLst/>
            </a:prstGeom>
          </p:spPr>
        </p:pic>
      </p:grpSp>
      <p:grpSp>
        <p:nvGrpSpPr>
          <p:cNvPr id="6" name="Group 5" descr="Management&#10;&#10;">
            <a:extLst>
              <a:ext uri="{FF2B5EF4-FFF2-40B4-BE49-F238E27FC236}">
                <a16:creationId xmlns:a16="http://schemas.microsoft.com/office/drawing/2014/main" id="{FE1B586D-0EF4-4080-8554-CAD56BC583AF}"/>
              </a:ext>
              <a:ext uri="{C183D7F6-B498-43B3-948B-1728B52AA6E4}">
                <adec:decorative xmlns:adec="http://schemas.microsoft.com/office/drawing/2017/decorative" val="0"/>
              </a:ext>
            </a:extLst>
          </p:cNvPr>
          <p:cNvGrpSpPr/>
          <p:nvPr/>
        </p:nvGrpSpPr>
        <p:grpSpPr>
          <a:xfrm>
            <a:off x="4964463" y="2150043"/>
            <a:ext cx="2303709" cy="3085579"/>
            <a:chOff x="5013783" y="2198284"/>
            <a:chExt cx="2349903" cy="3147451"/>
          </a:xfrm>
        </p:grpSpPr>
        <p:grpSp>
          <p:nvGrpSpPr>
            <p:cNvPr id="149" name="Group 148">
              <a:extLst>
                <a:ext uri="{FF2B5EF4-FFF2-40B4-BE49-F238E27FC236}">
                  <a16:creationId xmlns:a16="http://schemas.microsoft.com/office/drawing/2014/main" id="{ABDD7B77-7648-4F66-BBCD-92B108D1C2FF}"/>
                </a:ext>
              </a:extLst>
            </p:cNvPr>
            <p:cNvGrpSpPr/>
            <p:nvPr/>
          </p:nvGrpSpPr>
          <p:grpSpPr>
            <a:xfrm>
              <a:off x="5013783" y="2198284"/>
              <a:ext cx="2349903" cy="3147451"/>
              <a:chOff x="2567446" y="2092731"/>
              <a:chExt cx="2304036" cy="3086016"/>
            </a:xfrm>
            <a:effectLst/>
            <a:scene3d>
              <a:camera prst="orthographicFront">
                <a:rot lat="0" lon="0" rev="0"/>
              </a:camera>
              <a:lightRig rig="contrasting" dir="t">
                <a:rot lat="0" lon="0" rev="7800000"/>
              </a:lightRig>
            </a:scene3d>
          </p:grpSpPr>
          <p:sp>
            <p:nvSpPr>
              <p:cNvPr id="150" name="Rectangle 149">
                <a:extLst>
                  <a:ext uri="{FF2B5EF4-FFF2-40B4-BE49-F238E27FC236}">
                    <a16:creationId xmlns:a16="http://schemas.microsoft.com/office/drawing/2014/main" id="{A3EE3268-B049-4F68-93FF-6D1F46E05177}"/>
                  </a:ext>
                </a:extLst>
              </p:cNvPr>
              <p:cNvSpPr/>
              <p:nvPr/>
            </p:nvSpPr>
            <p:spPr bwMode="auto">
              <a:xfrm>
                <a:off x="2567446" y="2092731"/>
                <a:ext cx="2286000" cy="3086016"/>
              </a:xfrm>
              <a:prstGeom prst="rect">
                <a:avLst/>
              </a:prstGeom>
              <a:solidFill>
                <a:srgbClr val="000000"/>
              </a:solidFill>
              <a:ln w="9525" cap="flat" cmpd="sng" algn="ctr">
                <a:noFill/>
                <a:prstDash val="solid"/>
                <a:headEnd type="none" w="med" len="med"/>
                <a:tailEnd type="none" w="med" len="med"/>
              </a:ln>
              <a:effectLst/>
              <a:sp3d>
                <a:bevelT w="139700" h="139700"/>
              </a:sp3d>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cs typeface="Segoe UI" pitchFamily="34" charset="0"/>
                </a:endParaRPr>
              </a:p>
            </p:txBody>
          </p:sp>
          <p:sp>
            <p:nvSpPr>
              <p:cNvPr id="151" name="Rectangle 150">
                <a:extLst>
                  <a:ext uri="{FF2B5EF4-FFF2-40B4-BE49-F238E27FC236}">
                    <a16:creationId xmlns:a16="http://schemas.microsoft.com/office/drawing/2014/main" id="{8CD8D4B7-9BEE-4D7B-ACB3-9F4824404B86}"/>
                  </a:ext>
                </a:extLst>
              </p:cNvPr>
              <p:cNvSpPr/>
              <p:nvPr/>
            </p:nvSpPr>
            <p:spPr bwMode="auto">
              <a:xfrm>
                <a:off x="2585482" y="3378173"/>
                <a:ext cx="2286000" cy="666750"/>
              </a:xfrm>
              <a:prstGeom prst="rect">
                <a:avLst/>
              </a:prstGeom>
              <a:noFill/>
              <a:ln w="9525" cap="flat" cmpd="sng" algn="ctr">
                <a:noFill/>
                <a:prstDash val="solid"/>
                <a:headEnd type="none" w="med" len="med"/>
                <a:tailEnd type="none" w="med" len="med"/>
              </a:ln>
              <a:effectLst/>
              <a:sp3d>
                <a:bevelT w="139700" h="139700"/>
              </a:sp3d>
            </p:spPr>
            <p:txBody>
              <a:bodyPr rot="0" spcFirstLastPara="0" vertOverflow="overflow" horzOverflow="overflow" vert="horz" wrap="square" lIns="0" tIns="91427" rIns="0" bIns="91427" numCol="1" spcCol="0" rtlCol="0" fromWordArt="0" anchor="t" anchorCtr="0" forceAA="0" compatLnSpc="1">
                <a:prstTxWarp prst="textNoShape">
                  <a:avLst/>
                </a:prstTxWarp>
                <a:noAutofit/>
              </a:bodyPr>
              <a:lstStyle/>
              <a:p>
                <a:pPr algn="ctr" defTabSz="932293" fontAlgn="base">
                  <a:lnSpc>
                    <a:spcPct val="90000"/>
                  </a:lnSpc>
                  <a:spcBef>
                    <a:spcPct val="0"/>
                  </a:spcBef>
                  <a:spcAft>
                    <a:spcPts val="600"/>
                  </a:spcAft>
                  <a:defRPr/>
                </a:pPr>
                <a:r>
                  <a:rPr lang="en-US" sz="2000" kern="0">
                    <a:solidFill>
                      <a:srgbClr val="50E6FF"/>
                    </a:solidFill>
                    <a:latin typeface="Segoe UI Semibold"/>
                    <a:cs typeface="Segoe UI" pitchFamily="34" charset="0"/>
                  </a:rPr>
                  <a:t>Management</a:t>
                </a:r>
              </a:p>
              <a:p>
                <a:pPr algn="ctr" defTabSz="914049">
                  <a:lnSpc>
                    <a:spcPct val="90000"/>
                  </a:lnSpc>
                  <a:spcAft>
                    <a:spcPts val="600"/>
                  </a:spcAft>
                  <a:defRPr/>
                </a:pPr>
                <a:endParaRPr lang="en-US" sz="1600" kern="0">
                  <a:solidFill>
                    <a:srgbClr val="50E6FF"/>
                  </a:solidFill>
                  <a:latin typeface="Segoe UI"/>
                  <a:cs typeface="Segoe UI" panose="020B0502040204020203" pitchFamily="34" charset="0"/>
                </a:endParaRPr>
              </a:p>
            </p:txBody>
          </p:sp>
          <p:sp>
            <p:nvSpPr>
              <p:cNvPr id="152" name="Rectangle 151">
                <a:extLst>
                  <a:ext uri="{FF2B5EF4-FFF2-40B4-BE49-F238E27FC236}">
                    <a16:creationId xmlns:a16="http://schemas.microsoft.com/office/drawing/2014/main" id="{2E6378BF-D022-4BF6-BFF0-3A6E7671FE45}"/>
                  </a:ext>
                </a:extLst>
              </p:cNvPr>
              <p:cNvSpPr/>
              <p:nvPr/>
            </p:nvSpPr>
            <p:spPr bwMode="auto">
              <a:xfrm>
                <a:off x="2577208" y="4118781"/>
                <a:ext cx="2286000" cy="847725"/>
              </a:xfrm>
              <a:prstGeom prst="rect">
                <a:avLst/>
              </a:prstGeom>
              <a:noFill/>
              <a:ln w="9525" cap="flat" cmpd="sng" algn="ctr">
                <a:noFill/>
                <a:prstDash val="solid"/>
                <a:headEnd type="none" w="med" len="med"/>
                <a:tailEnd type="none" w="med" len="med"/>
              </a:ln>
              <a:effectLst/>
              <a:sp3d>
                <a:bevelT w="139700" h="139700"/>
              </a:sp3d>
            </p:spPr>
            <p:txBody>
              <a:bodyPr rot="0" spcFirstLastPara="0" vertOverflow="overflow" horzOverflow="overflow" vert="horz" wrap="square" lIns="0" tIns="91427" rIns="0" bIns="91427" numCol="1" spcCol="0" rtlCol="0" fromWordArt="0" anchor="t" anchorCtr="0" forceAA="0" compatLnSpc="1">
                <a:prstTxWarp prst="textNoShape">
                  <a:avLst/>
                </a:prstTxWarp>
                <a:noAutofit/>
              </a:bodyPr>
              <a:lstStyle/>
              <a:p>
                <a:pPr marL="0" lvl="1" algn="ctr" defTabSz="914049">
                  <a:spcAft>
                    <a:spcPts val="300"/>
                  </a:spcAft>
                  <a:defRPr/>
                </a:pPr>
                <a:r>
                  <a:rPr lang="en-US" sz="1200" kern="0" dirty="0">
                    <a:solidFill>
                      <a:srgbClr val="FFFFFF"/>
                    </a:solidFill>
                    <a:latin typeface="Segoe UI"/>
                  </a:rPr>
                  <a:t>At-scale searchable inventory</a:t>
                </a:r>
              </a:p>
              <a:p>
                <a:pPr marL="0" lvl="1" algn="ctr" defTabSz="914049">
                  <a:spcAft>
                    <a:spcPts val="300"/>
                  </a:spcAft>
                  <a:defRPr/>
                </a:pPr>
                <a:r>
                  <a:rPr lang="en-US" sz="1200" kern="0" dirty="0">
                    <a:solidFill>
                      <a:srgbClr val="FFFFFF"/>
                    </a:solidFill>
                    <a:latin typeface="Segoe UI"/>
                  </a:rPr>
                  <a:t>Unified management experience </a:t>
                </a:r>
              </a:p>
              <a:p>
                <a:pPr marL="0" lvl="1" algn="ctr" defTabSz="914049">
                  <a:spcAft>
                    <a:spcPts val="300"/>
                  </a:spcAft>
                  <a:defRPr/>
                </a:pPr>
                <a:r>
                  <a:rPr lang="en-US" sz="1200" kern="0" dirty="0">
                    <a:solidFill>
                      <a:srgbClr val="FFFFFF"/>
                    </a:solidFill>
                    <a:latin typeface="Segoe UI"/>
                    <a:cs typeface="Segoe UI" panose="020B0502040204020203" pitchFamily="34" charset="0"/>
                  </a:rPr>
                  <a:t>Consistent VM Extensions</a:t>
                </a:r>
              </a:p>
            </p:txBody>
          </p:sp>
          <p:sp>
            <p:nvSpPr>
              <p:cNvPr id="153" name="AutoShape 46">
                <a:extLst>
                  <a:ext uri="{FF2B5EF4-FFF2-40B4-BE49-F238E27FC236}">
                    <a16:creationId xmlns:a16="http://schemas.microsoft.com/office/drawing/2014/main" id="{C399A6D0-5BC1-4DC2-A531-FE26601F2ABB}"/>
                  </a:ext>
                </a:extLst>
              </p:cNvPr>
              <p:cNvSpPr>
                <a:spLocks noChangeAspect="1" noChangeArrowheads="1" noTextEdit="1"/>
              </p:cNvSpPr>
              <p:nvPr/>
            </p:nvSpPr>
            <p:spPr bwMode="auto">
              <a:xfrm>
                <a:off x="3589404" y="2432342"/>
                <a:ext cx="268283" cy="269530"/>
              </a:xfrm>
              <a:prstGeom prst="rect">
                <a:avLst/>
              </a:prstGeom>
              <a:noFill/>
              <a:ln w="9525">
                <a:noFill/>
                <a:miter lim="800000"/>
                <a:headEnd/>
                <a:tailEnd/>
              </a:ln>
              <a:effectLst/>
              <a:sp3d>
                <a:bevelT w="139700" h="139700"/>
              </a:sp3d>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grpSp>
        <p:pic>
          <p:nvPicPr>
            <p:cNvPr id="235" name="Graphic 234">
              <a:extLst>
                <a:ext uri="{FF2B5EF4-FFF2-40B4-BE49-F238E27FC236}">
                  <a16:creationId xmlns:a16="http://schemas.microsoft.com/office/drawing/2014/main" id="{7C24A7A1-575E-494E-A6A2-E3EA4024DA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87322" y="2438869"/>
              <a:ext cx="1004342" cy="932603"/>
            </a:xfrm>
            <a:prstGeom prst="rect">
              <a:avLst/>
            </a:prstGeom>
          </p:spPr>
        </p:pic>
      </p:grpSp>
      <p:grpSp>
        <p:nvGrpSpPr>
          <p:cNvPr id="4" name="Group 3" descr="Governance &amp; Security&#10;&#10;">
            <a:extLst>
              <a:ext uri="{FF2B5EF4-FFF2-40B4-BE49-F238E27FC236}">
                <a16:creationId xmlns:a16="http://schemas.microsoft.com/office/drawing/2014/main" id="{22F5C9EB-D716-4CC6-B424-DEF6EA1A0062}"/>
              </a:ext>
              <a:ext uri="{C183D7F6-B498-43B3-948B-1728B52AA6E4}">
                <adec:decorative xmlns:adec="http://schemas.microsoft.com/office/drawing/2017/decorative" val="0"/>
              </a:ext>
            </a:extLst>
          </p:cNvPr>
          <p:cNvGrpSpPr/>
          <p:nvPr/>
        </p:nvGrpSpPr>
        <p:grpSpPr>
          <a:xfrm>
            <a:off x="8266242" y="2150043"/>
            <a:ext cx="2285675" cy="3085579"/>
            <a:chOff x="7444283" y="2198284"/>
            <a:chExt cx="2331508" cy="3147451"/>
          </a:xfrm>
        </p:grpSpPr>
        <p:grpSp>
          <p:nvGrpSpPr>
            <p:cNvPr id="158" name="Group 157">
              <a:extLst>
                <a:ext uri="{FF2B5EF4-FFF2-40B4-BE49-F238E27FC236}">
                  <a16:creationId xmlns:a16="http://schemas.microsoft.com/office/drawing/2014/main" id="{6A243A6D-F6E6-4552-AFDB-93B38ACBC8C2}"/>
                </a:ext>
              </a:extLst>
            </p:cNvPr>
            <p:cNvGrpSpPr/>
            <p:nvPr/>
          </p:nvGrpSpPr>
          <p:grpSpPr>
            <a:xfrm>
              <a:off x="7444283" y="2198284"/>
              <a:ext cx="2331508" cy="3147451"/>
              <a:chOff x="4950506" y="2092731"/>
              <a:chExt cx="2286000" cy="3086016"/>
            </a:xfrm>
            <a:effectLst/>
            <a:scene3d>
              <a:camera prst="orthographicFront">
                <a:rot lat="0" lon="0" rev="0"/>
              </a:camera>
              <a:lightRig rig="contrasting" dir="t">
                <a:rot lat="0" lon="0" rev="7800000"/>
              </a:lightRig>
            </a:scene3d>
          </p:grpSpPr>
          <p:sp>
            <p:nvSpPr>
              <p:cNvPr id="159" name="Rectangle 158">
                <a:extLst>
                  <a:ext uri="{FF2B5EF4-FFF2-40B4-BE49-F238E27FC236}">
                    <a16:creationId xmlns:a16="http://schemas.microsoft.com/office/drawing/2014/main" id="{D51F98D5-9C20-41F9-879A-3547E2B833D6}"/>
                  </a:ext>
                </a:extLst>
              </p:cNvPr>
              <p:cNvSpPr/>
              <p:nvPr/>
            </p:nvSpPr>
            <p:spPr bwMode="auto">
              <a:xfrm>
                <a:off x="4950506" y="2092731"/>
                <a:ext cx="2286000" cy="3086016"/>
              </a:xfrm>
              <a:prstGeom prst="rect">
                <a:avLst/>
              </a:prstGeom>
              <a:solidFill>
                <a:srgbClr val="000000"/>
              </a:solidFill>
              <a:ln w="9525" cap="flat" cmpd="sng" algn="ctr">
                <a:noFill/>
                <a:prstDash val="solid"/>
                <a:headEnd type="none" w="med" len="med"/>
                <a:tailEnd type="none" w="med" len="med"/>
              </a:ln>
              <a:effectLst/>
              <a:sp3d>
                <a:bevelT w="139700" h="139700"/>
              </a:sp3d>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cs typeface="Segoe UI" pitchFamily="34" charset="0"/>
                </a:endParaRPr>
              </a:p>
            </p:txBody>
          </p:sp>
          <p:sp>
            <p:nvSpPr>
              <p:cNvPr id="160" name="Rectangle 159">
                <a:extLst>
                  <a:ext uri="{FF2B5EF4-FFF2-40B4-BE49-F238E27FC236}">
                    <a16:creationId xmlns:a16="http://schemas.microsoft.com/office/drawing/2014/main" id="{CF799D16-36C2-4C85-AD03-78A47373CD85}"/>
                  </a:ext>
                </a:extLst>
              </p:cNvPr>
              <p:cNvSpPr/>
              <p:nvPr/>
            </p:nvSpPr>
            <p:spPr bwMode="auto">
              <a:xfrm>
                <a:off x="4950506" y="3381376"/>
                <a:ext cx="2286000" cy="666750"/>
              </a:xfrm>
              <a:prstGeom prst="rect">
                <a:avLst/>
              </a:prstGeom>
              <a:noFill/>
              <a:ln w="9525" cap="flat" cmpd="sng" algn="ctr">
                <a:noFill/>
                <a:prstDash val="solid"/>
                <a:headEnd type="none" w="med" len="med"/>
                <a:tailEnd type="none" w="med" len="med"/>
              </a:ln>
              <a:effectLst/>
              <a:sp3d>
                <a:bevelT w="139700" h="139700"/>
              </a:sp3d>
            </p:spPr>
            <p:txBody>
              <a:bodyPr rot="0" spcFirstLastPara="0" vertOverflow="overflow" horzOverflow="overflow" vert="horz" wrap="square" lIns="0" tIns="91427" rIns="0" bIns="91427" numCol="1" spcCol="0" rtlCol="0" fromWordArt="0" anchor="t" anchorCtr="0" forceAA="0" compatLnSpc="1">
                <a:prstTxWarp prst="textNoShape">
                  <a:avLst/>
                </a:prstTxWarp>
                <a:noAutofit/>
              </a:bodyPr>
              <a:lstStyle/>
              <a:p>
                <a:pPr algn="ctr" defTabSz="932293" fontAlgn="base">
                  <a:lnSpc>
                    <a:spcPct val="90000"/>
                  </a:lnSpc>
                  <a:spcBef>
                    <a:spcPct val="0"/>
                  </a:spcBef>
                  <a:spcAft>
                    <a:spcPts val="600"/>
                  </a:spcAft>
                  <a:defRPr/>
                </a:pPr>
                <a:r>
                  <a:rPr lang="en-US" sz="2000" kern="0" dirty="0">
                    <a:solidFill>
                      <a:srgbClr val="50E6FF"/>
                    </a:solidFill>
                    <a:latin typeface="Segoe UI Semibold"/>
                    <a:cs typeface="Segoe UI" pitchFamily="34" charset="0"/>
                  </a:rPr>
                  <a:t>Governance &amp; security</a:t>
                </a:r>
              </a:p>
              <a:p>
                <a:pPr algn="ctr" defTabSz="914049">
                  <a:lnSpc>
                    <a:spcPct val="90000"/>
                  </a:lnSpc>
                  <a:spcAft>
                    <a:spcPts val="600"/>
                  </a:spcAft>
                  <a:defRPr/>
                </a:pPr>
                <a:endParaRPr lang="en-US" sz="1600" kern="0" dirty="0">
                  <a:solidFill>
                    <a:srgbClr val="50E6FF"/>
                  </a:solidFill>
                  <a:latin typeface="Segoe UI"/>
                  <a:cs typeface="Segoe UI" panose="020B0502040204020203" pitchFamily="34" charset="0"/>
                </a:endParaRPr>
              </a:p>
            </p:txBody>
          </p:sp>
          <p:sp>
            <p:nvSpPr>
              <p:cNvPr id="161" name="Rectangle 160">
                <a:extLst>
                  <a:ext uri="{FF2B5EF4-FFF2-40B4-BE49-F238E27FC236}">
                    <a16:creationId xmlns:a16="http://schemas.microsoft.com/office/drawing/2014/main" id="{9FFEB9D6-D64D-4629-BF8F-9FC0DA683641}"/>
                  </a:ext>
                </a:extLst>
              </p:cNvPr>
              <p:cNvSpPr/>
              <p:nvPr/>
            </p:nvSpPr>
            <p:spPr bwMode="auto">
              <a:xfrm>
                <a:off x="4950506" y="4118781"/>
                <a:ext cx="2286000" cy="847725"/>
              </a:xfrm>
              <a:prstGeom prst="rect">
                <a:avLst/>
              </a:prstGeom>
              <a:noFill/>
              <a:ln w="9525" cap="flat" cmpd="sng" algn="ctr">
                <a:noFill/>
                <a:prstDash val="solid"/>
                <a:headEnd type="none" w="med" len="med"/>
                <a:tailEnd type="none" w="med" len="med"/>
              </a:ln>
              <a:effectLst/>
              <a:sp3d>
                <a:bevelT w="139700" h="139700"/>
              </a:sp3d>
            </p:spPr>
            <p:txBody>
              <a:bodyPr rot="0" spcFirstLastPara="0" vertOverflow="overflow" horzOverflow="overflow" vert="horz" wrap="square" lIns="0" tIns="91427" rIns="0" bIns="91427" numCol="1" spcCol="0" rtlCol="0" fromWordArt="0" anchor="t" anchorCtr="0" forceAA="0" compatLnSpc="1">
                <a:prstTxWarp prst="textNoShape">
                  <a:avLst/>
                </a:prstTxWarp>
                <a:noAutofit/>
              </a:bodyPr>
              <a:lstStyle/>
              <a:p>
                <a:pPr algn="ctr" defTabSz="914049">
                  <a:lnSpc>
                    <a:spcPct val="90000"/>
                  </a:lnSpc>
                  <a:spcAft>
                    <a:spcPts val="400"/>
                  </a:spcAft>
                  <a:defRPr/>
                </a:pPr>
                <a:r>
                  <a:rPr lang="en-US" sz="1200" kern="0" dirty="0">
                    <a:gradFill>
                      <a:gsLst>
                        <a:gs pos="2917">
                          <a:srgbClr val="FFFFFF"/>
                        </a:gs>
                        <a:gs pos="100000">
                          <a:srgbClr val="FFFFFF"/>
                        </a:gs>
                      </a:gsLst>
                      <a:lin ang="5400000" scaled="0"/>
                    </a:gradFill>
                    <a:latin typeface="Segoe UI"/>
                    <a:cs typeface="Segoe UI" panose="020B0502040204020203" pitchFamily="34" charset="0"/>
                  </a:rPr>
                  <a:t>Built-in Azure policies</a:t>
                </a:r>
              </a:p>
              <a:p>
                <a:pPr algn="ctr" defTabSz="914049">
                  <a:lnSpc>
                    <a:spcPct val="90000"/>
                  </a:lnSpc>
                  <a:spcAft>
                    <a:spcPts val="400"/>
                  </a:spcAft>
                  <a:defRPr/>
                </a:pPr>
                <a:r>
                  <a:rPr lang="en-US" sz="1200" kern="0" dirty="0">
                    <a:gradFill>
                      <a:gsLst>
                        <a:gs pos="2917">
                          <a:srgbClr val="FFFFFF"/>
                        </a:gs>
                        <a:gs pos="100000">
                          <a:srgbClr val="FFFFFF"/>
                        </a:gs>
                      </a:gsLst>
                      <a:lin ang="5400000" scaled="0"/>
                    </a:gradFill>
                    <a:latin typeface="Segoe UI"/>
                    <a:cs typeface="Segoe UI" panose="020B0502040204020203" pitchFamily="34" charset="0"/>
                  </a:rPr>
                  <a:t>Server security baseline</a:t>
                </a:r>
              </a:p>
              <a:p>
                <a:pPr algn="ctr" defTabSz="914049">
                  <a:lnSpc>
                    <a:spcPct val="90000"/>
                  </a:lnSpc>
                  <a:spcAft>
                    <a:spcPts val="400"/>
                  </a:spcAft>
                  <a:defRPr/>
                </a:pPr>
                <a:r>
                  <a:rPr lang="en-US" sz="1200" kern="0" dirty="0">
                    <a:gradFill>
                      <a:gsLst>
                        <a:gs pos="2917">
                          <a:srgbClr val="FFFFFF"/>
                        </a:gs>
                        <a:gs pos="100000">
                          <a:srgbClr val="FFFFFF"/>
                        </a:gs>
                      </a:gsLst>
                      <a:lin ang="5400000" scaled="0"/>
                    </a:gradFill>
                    <a:latin typeface="Segoe UI"/>
                    <a:cs typeface="Segoe UI" panose="020B0502040204020203" pitchFamily="34" charset="0"/>
                  </a:rPr>
                  <a:t>Role-based access control</a:t>
                </a:r>
              </a:p>
              <a:p>
                <a:pPr algn="ctr" defTabSz="914049">
                  <a:lnSpc>
                    <a:spcPct val="90000"/>
                  </a:lnSpc>
                  <a:spcAft>
                    <a:spcPts val="400"/>
                  </a:spcAft>
                  <a:defRPr/>
                </a:pPr>
                <a:r>
                  <a:rPr lang="en-US" sz="1200" kern="0" dirty="0">
                    <a:gradFill>
                      <a:gsLst>
                        <a:gs pos="2917">
                          <a:srgbClr val="FFFFFF"/>
                        </a:gs>
                        <a:gs pos="100000">
                          <a:srgbClr val="FFFFFF"/>
                        </a:gs>
                      </a:gsLst>
                      <a:lin ang="5400000" scaled="0"/>
                    </a:gradFill>
                    <a:latin typeface="Segoe UI"/>
                    <a:cs typeface="Segoe UI" panose="020B0502040204020203" pitchFamily="34" charset="0"/>
                  </a:rPr>
                  <a:t>Compliance across environments</a:t>
                </a:r>
              </a:p>
              <a:p>
                <a:pPr algn="ctr" defTabSz="914049">
                  <a:lnSpc>
                    <a:spcPct val="90000"/>
                  </a:lnSpc>
                  <a:spcAft>
                    <a:spcPts val="400"/>
                  </a:spcAft>
                  <a:defRPr/>
                </a:pPr>
                <a:endParaRPr lang="en-US" sz="1100" kern="0" dirty="0">
                  <a:gradFill>
                    <a:gsLst>
                      <a:gs pos="2917">
                        <a:srgbClr val="FFFFFF"/>
                      </a:gs>
                      <a:gs pos="100000">
                        <a:srgbClr val="FFFFFF"/>
                      </a:gs>
                    </a:gsLst>
                    <a:lin ang="5400000" scaled="0"/>
                  </a:gradFill>
                  <a:latin typeface="Segoe UI"/>
                  <a:cs typeface="Segoe UI" panose="020B0502040204020203" pitchFamily="34" charset="0"/>
                </a:endParaRPr>
              </a:p>
            </p:txBody>
          </p:sp>
        </p:grpSp>
        <p:pic>
          <p:nvPicPr>
            <p:cNvPr id="236" name="Graphic 235">
              <a:extLst>
                <a:ext uri="{FF2B5EF4-FFF2-40B4-BE49-F238E27FC236}">
                  <a16:creationId xmlns:a16="http://schemas.microsoft.com/office/drawing/2014/main" id="{4238FD32-8307-4018-9AAE-CA3871764C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43689" y="2405497"/>
              <a:ext cx="932603" cy="932603"/>
            </a:xfrm>
            <a:prstGeom prst="rect">
              <a:avLst/>
            </a:prstGeom>
          </p:spPr>
        </p:pic>
      </p:grpSp>
      <p:pic>
        <p:nvPicPr>
          <p:cNvPr id="237" name="Graphic 236">
            <a:extLst>
              <a:ext uri="{FF2B5EF4-FFF2-40B4-BE49-F238E27FC236}">
                <a16:creationId xmlns:a16="http://schemas.microsoft.com/office/drawing/2014/main" id="{EEBC998D-BF34-4C07-A4E4-2DEADB2F8241}"/>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56322" y="5668686"/>
            <a:ext cx="614187" cy="614187"/>
          </a:xfrm>
          <a:prstGeom prst="rect">
            <a:avLst/>
          </a:prstGeom>
        </p:spPr>
      </p:pic>
    </p:spTree>
    <p:extLst>
      <p:ext uri="{BB962C8B-B14F-4D97-AF65-F5344CB8AC3E}">
        <p14:creationId xmlns:p14="http://schemas.microsoft.com/office/powerpoint/2010/main" val="349513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42" presetClass="path" presetSubtype="0" decel="100000" fill="hold" nodeType="withEffect">
                                  <p:stCondLst>
                                    <p:cond delay="0"/>
                                  </p:stCondLst>
                                  <p:childTnLst>
                                    <p:animMotion origin="layout" path="M -0.00051 -0.29846 L 0 1.0168E-6 " pathEditMode="relative" rAng="0" ptsTypes="AA">
                                      <p:cBhvr>
                                        <p:cTn id="8" dur="700" fill="hold"/>
                                        <p:tgtEl>
                                          <p:spTgt spid="3"/>
                                        </p:tgtEl>
                                        <p:attrNameLst>
                                          <p:attrName>ppt_x</p:attrName>
                                          <p:attrName>ppt_y</p:attrName>
                                        </p:attrNameLst>
                                      </p:cBhvr>
                                      <p:rCtr x="26" y="14934"/>
                                    </p:animMotion>
                                  </p:childTnLst>
                                </p:cTn>
                              </p:par>
                              <p:par>
                                <p:cTn id="9" presetID="16" presetClass="entr" presetSubtype="37" fill="hold" nodeType="withEffect">
                                  <p:stCondLst>
                                    <p:cond delay="300"/>
                                  </p:stCondLst>
                                  <p:childTnLst>
                                    <p:set>
                                      <p:cBhvr>
                                        <p:cTn id="10" dur="1" fill="hold">
                                          <p:stCondLst>
                                            <p:cond delay="0"/>
                                          </p:stCondLst>
                                        </p:cTn>
                                        <p:tgtEl>
                                          <p:spTgt spid="115"/>
                                        </p:tgtEl>
                                        <p:attrNameLst>
                                          <p:attrName>style.visibility</p:attrName>
                                        </p:attrNameLst>
                                      </p:cBhvr>
                                      <p:to>
                                        <p:strVal val="visible"/>
                                      </p:to>
                                    </p:set>
                                    <p:animEffect transition="in" filter="barn(outVertical)">
                                      <p:cBhvr>
                                        <p:cTn id="11" dur="500"/>
                                        <p:tgtEl>
                                          <p:spTgt spid="1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2"/>
                                        </p:tgtEl>
                                        <p:attrNameLst>
                                          <p:attrName>style.visibility</p:attrName>
                                        </p:attrNameLst>
                                      </p:cBhvr>
                                      <p:to>
                                        <p:strVal val="visible"/>
                                      </p:to>
                                    </p:set>
                                    <p:animEffect transition="in" filter="fade">
                                      <p:cBhvr>
                                        <p:cTn id="14" dur="500"/>
                                        <p:tgtEl>
                                          <p:spTgt spid="142"/>
                                        </p:tgtEl>
                                      </p:cBhvr>
                                    </p:animEffect>
                                  </p:childTnLst>
                                </p:cTn>
                              </p:par>
                              <p:par>
                                <p:cTn id="15" presetID="64" presetClass="path" presetSubtype="0" accel="50000" decel="50000" fill="hold" grpId="1" nodeType="withEffect">
                                  <p:stCondLst>
                                    <p:cond delay="0"/>
                                  </p:stCondLst>
                                  <p:childTnLst>
                                    <p:animMotion origin="layout" path="M -1.25E-6 0.08843 L -1.25E-6 -7.40741E-7 " pathEditMode="relative" rAng="0" ptsTypes="AA">
                                      <p:cBhvr>
                                        <p:cTn id="16" dur="750" fill="hold"/>
                                        <p:tgtEl>
                                          <p:spTgt spid="142"/>
                                        </p:tgtEl>
                                        <p:attrNameLst>
                                          <p:attrName>ppt_x</p:attrName>
                                          <p:attrName>ppt_y</p:attrName>
                                        </p:attrNameLst>
                                      </p:cBhvr>
                                      <p:rCtr x="0" y="-4421"/>
                                    </p:animMotion>
                                  </p:childTnLst>
                                </p:cTn>
                              </p:par>
                              <p:par>
                                <p:cTn id="17" presetID="16" presetClass="entr" presetSubtype="37" fill="hold" nodeType="withEffect">
                                  <p:stCondLst>
                                    <p:cond delay="0"/>
                                  </p:stCondLst>
                                  <p:childTnLst>
                                    <p:set>
                                      <p:cBhvr>
                                        <p:cTn id="18" dur="1" fill="hold">
                                          <p:stCondLst>
                                            <p:cond delay="0"/>
                                          </p:stCondLst>
                                        </p:cTn>
                                        <p:tgtEl>
                                          <p:spTgt spid="144"/>
                                        </p:tgtEl>
                                        <p:attrNameLst>
                                          <p:attrName>style.visibility</p:attrName>
                                        </p:attrNameLst>
                                      </p:cBhvr>
                                      <p:to>
                                        <p:strVal val="visible"/>
                                      </p:to>
                                    </p:set>
                                    <p:animEffect transition="in" filter="barn(outVertical)">
                                      <p:cBhvr>
                                        <p:cTn id="19" dur="500"/>
                                        <p:tgtEl>
                                          <p:spTgt spid="1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8"/>
                                        </p:tgtEl>
                                        <p:attrNameLst>
                                          <p:attrName>style.visibility</p:attrName>
                                        </p:attrNameLst>
                                      </p:cBhvr>
                                      <p:to>
                                        <p:strVal val="visible"/>
                                      </p:to>
                                    </p:set>
                                    <p:animEffect transition="in" filter="fade">
                                      <p:cBhvr>
                                        <p:cTn id="22" dur="500"/>
                                        <p:tgtEl>
                                          <p:spTgt spid="148"/>
                                        </p:tgtEl>
                                      </p:cBhvr>
                                    </p:animEffect>
                                  </p:childTnLst>
                                </p:cTn>
                              </p:par>
                              <p:par>
                                <p:cTn id="23" presetID="42" presetClass="path" presetSubtype="0" decel="100000" fill="hold" grpId="1" nodeType="withEffect">
                                  <p:stCondLst>
                                    <p:cond delay="0"/>
                                  </p:stCondLst>
                                  <p:childTnLst>
                                    <p:animMotion origin="layout" path="M 0 7.40741E-7 L 0 0.01898 " pathEditMode="relative" rAng="0" ptsTypes="AA">
                                      <p:cBhvr>
                                        <p:cTn id="24" dur="700" spd="-100000" fill="hold"/>
                                        <p:tgtEl>
                                          <p:spTgt spid="148"/>
                                        </p:tgtEl>
                                        <p:attrNameLst>
                                          <p:attrName>ppt_x</p:attrName>
                                          <p:attrName>ppt_y</p:attrName>
                                        </p:attrNameLst>
                                      </p:cBhvr>
                                      <p:rCtr x="0" y="949"/>
                                    </p:animMotion>
                                  </p:childTnLst>
                                </p:cTn>
                              </p:par>
                              <p:par>
                                <p:cTn id="25" presetID="1" presetClass="entr" presetSubtype="0" fill="hold" nodeType="withEffect">
                                  <p:stCondLst>
                                    <p:cond delay="0"/>
                                  </p:stCondLst>
                                  <p:childTnLst>
                                    <p:set>
                                      <p:cBhvr>
                                        <p:cTn id="26" dur="1" fill="hold">
                                          <p:stCondLst>
                                            <p:cond delay="299"/>
                                          </p:stCondLst>
                                        </p:cTn>
                                        <p:tgtEl>
                                          <p:spTgt spid="162"/>
                                        </p:tgtEl>
                                        <p:attrNameLst>
                                          <p:attrName>style.visibility</p:attrName>
                                        </p:attrNameLst>
                                      </p:cBhvr>
                                      <p:to>
                                        <p:strVal val="visible"/>
                                      </p:to>
                                    </p:set>
                                  </p:childTnLst>
                                </p:cTn>
                              </p:par>
                              <p:par>
                                <p:cTn id="27" presetID="6" presetClass="emph" presetSubtype="0" accel="100000" autoRev="1" fill="hold" nodeType="withEffect">
                                  <p:stCondLst>
                                    <p:cond delay="0"/>
                                  </p:stCondLst>
                                  <p:childTnLst>
                                    <p:animScale>
                                      <p:cBhvr>
                                        <p:cTn id="28" dur="300" fill="hold"/>
                                        <p:tgtEl>
                                          <p:spTgt spid="162"/>
                                        </p:tgtEl>
                                      </p:cBhvr>
                                      <p:by x="0" y="0"/>
                                    </p:animScale>
                                  </p:childTnLst>
                                </p:cTn>
                              </p:par>
                              <p:par>
                                <p:cTn id="29" presetID="1" presetClass="entr" presetSubtype="0" fill="hold" nodeType="withEffect">
                                  <p:stCondLst>
                                    <p:cond delay="0"/>
                                  </p:stCondLst>
                                  <p:childTnLst>
                                    <p:set>
                                      <p:cBhvr>
                                        <p:cTn id="30" dur="1" fill="hold">
                                          <p:stCondLst>
                                            <p:cond delay="0"/>
                                          </p:stCondLst>
                                        </p:cTn>
                                        <p:tgtEl>
                                          <p:spTgt spid="237"/>
                                        </p:tgtEl>
                                        <p:attrNameLst>
                                          <p:attrName>style.visibility</p:attrName>
                                        </p:attrNameLst>
                                      </p:cBhvr>
                                      <p:to>
                                        <p:strVal val="visible"/>
                                      </p:to>
                                    </p:set>
                                  </p:childTnLst>
                                </p:cTn>
                              </p:par>
                              <p:par>
                                <p:cTn id="31" presetID="6" presetClass="emph" presetSubtype="0" accel="50000" autoRev="1" fill="hold" nodeType="withEffect">
                                  <p:stCondLst>
                                    <p:cond delay="0"/>
                                  </p:stCondLst>
                                  <p:childTnLst>
                                    <p:animScale>
                                      <p:cBhvr>
                                        <p:cTn id="32" dur="300" fill="hold"/>
                                        <p:tgtEl>
                                          <p:spTgt spid="237"/>
                                        </p:tgtEl>
                                      </p:cBhvr>
                                      <p:by x="0" y="0"/>
                                    </p:animScale>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42" presetClass="path" presetSubtype="0" decel="100000" fill="hold" nodeType="withEffect">
                                  <p:stCondLst>
                                    <p:cond delay="0"/>
                                  </p:stCondLst>
                                  <p:childTnLst>
                                    <p:animMotion origin="layout" path="M -1.25E-6 1.85185E-6 L -1.25E-6 0.03102 " pathEditMode="relative" rAng="0" ptsTypes="AA">
                                      <p:cBhvr>
                                        <p:cTn id="37" dur="500" spd="-100000" fill="hold"/>
                                        <p:tgtEl>
                                          <p:spTgt spid="5"/>
                                        </p:tgtEl>
                                        <p:attrNameLst>
                                          <p:attrName>ppt_x</p:attrName>
                                          <p:attrName>ppt_y</p:attrName>
                                        </p:attrNameLst>
                                      </p:cBhvr>
                                      <p:rCtr x="0" y="1551"/>
                                    </p:animMotion>
                                  </p:childTnLst>
                                </p:cTn>
                              </p:par>
                              <p:par>
                                <p:cTn id="38" presetID="10"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42" presetClass="path" presetSubtype="0" decel="100000" fill="hold" nodeType="withEffect">
                                  <p:stCondLst>
                                    <p:cond delay="0"/>
                                  </p:stCondLst>
                                  <p:childTnLst>
                                    <p:animMotion origin="layout" path="M -1.25E-6 1.85185E-6 L -1.25E-6 0.03102 " pathEditMode="relative" rAng="0" ptsTypes="AA">
                                      <p:cBhvr>
                                        <p:cTn id="42" dur="500" spd="-100000" fill="hold"/>
                                        <p:tgtEl>
                                          <p:spTgt spid="6"/>
                                        </p:tgtEl>
                                        <p:attrNameLst>
                                          <p:attrName>ppt_x</p:attrName>
                                          <p:attrName>ppt_y</p:attrName>
                                        </p:attrNameLst>
                                      </p:cBhvr>
                                      <p:rCtr x="0" y="1551"/>
                                    </p:animMotion>
                                  </p:childTnLst>
                                </p:cTn>
                              </p:par>
                              <p:par>
                                <p:cTn id="43" presetID="10"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par>
                                <p:cTn id="46" presetID="42" presetClass="path" presetSubtype="0" decel="100000" fill="hold" nodeType="withEffect">
                                  <p:stCondLst>
                                    <p:cond delay="0"/>
                                  </p:stCondLst>
                                  <p:childTnLst>
                                    <p:animMotion origin="layout" path="M -1.25E-6 1.85185E-6 L -1.25E-6 0.03102 " pathEditMode="relative" rAng="0" ptsTypes="AA">
                                      <p:cBhvr>
                                        <p:cTn id="47" dur="500" spd="-100000" fill="hold"/>
                                        <p:tgtEl>
                                          <p:spTgt spid="4"/>
                                        </p:tgtEl>
                                        <p:attrNameLst>
                                          <p:attrName>ppt_x</p:attrName>
                                          <p:attrName>ppt_y</p:attrName>
                                        </p:attrNameLst>
                                      </p:cBhvr>
                                      <p:rCtr x="0" y="1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142" grpId="1" animBg="1"/>
      <p:bldP spid="148" grpId="0" animBg="1"/>
      <p:bldP spid="14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CE537-252B-4429-9374-7C1C98ABF637}"/>
              </a:ext>
            </a:extLst>
          </p:cNvPr>
          <p:cNvSpPr>
            <a:spLocks noGrp="1"/>
          </p:cNvSpPr>
          <p:nvPr>
            <p:ph type="title"/>
          </p:nvPr>
        </p:nvSpPr>
        <p:spPr/>
        <p:txBody>
          <a:bodyPr/>
          <a:lstStyle/>
          <a:p>
            <a:r>
              <a:rPr lang="en-US" dirty="0">
                <a:solidFill>
                  <a:schemeClr val="tx1"/>
                </a:solidFill>
              </a:rPr>
              <a:t>Manage Windows Server from anywhere</a:t>
            </a:r>
            <a:br>
              <a:rPr lang="en-US" dirty="0">
                <a:solidFill>
                  <a:schemeClr val="tx1"/>
                </a:solidFill>
              </a:rPr>
            </a:br>
            <a:r>
              <a:rPr lang="en-US" sz="2000" dirty="0">
                <a:solidFill>
                  <a:schemeClr val="accent6"/>
                </a:solidFill>
                <a:latin typeface="Segoe UI Semibold"/>
                <a:ea typeface="+mn-ea"/>
                <a:cs typeface="Segoe UI Semilight" panose="020B0402040204020203" pitchFamily="34" charset="0"/>
              </a:rPr>
              <a:t>with</a:t>
            </a:r>
            <a:r>
              <a:rPr lang="en-US" sz="2000" dirty="0">
                <a:solidFill>
                  <a:srgbClr val="50E6FF"/>
                </a:solidFill>
                <a:latin typeface="Segoe UI Semibold"/>
                <a:ea typeface="+mn-ea"/>
                <a:cs typeface="Segoe UI Semilight" panose="020B0402040204020203" pitchFamily="34" charset="0"/>
              </a:rPr>
              <a:t> Windows Admin Center v2103</a:t>
            </a:r>
          </a:p>
        </p:txBody>
      </p:sp>
      <p:sp>
        <p:nvSpPr>
          <p:cNvPr id="50" name="TextBox 49">
            <a:extLst>
              <a:ext uri="{FF2B5EF4-FFF2-40B4-BE49-F238E27FC236}">
                <a16:creationId xmlns:a16="http://schemas.microsoft.com/office/drawing/2014/main" id="{D9802F5A-E2C0-4773-AC42-40FDA55A7B4E}"/>
              </a:ext>
            </a:extLst>
          </p:cNvPr>
          <p:cNvSpPr txBox="1"/>
          <p:nvPr/>
        </p:nvSpPr>
        <p:spPr>
          <a:xfrm>
            <a:off x="304343" y="1649422"/>
            <a:ext cx="11601391" cy="286232"/>
          </a:xfrm>
          <a:prstGeom prst="rect">
            <a:avLst/>
          </a:prstGeom>
          <a:noFill/>
        </p:spPr>
        <p:txBody>
          <a:bodyPr wrap="square">
            <a:spAutoFit/>
          </a:bodyPr>
          <a:lstStyle/>
          <a:p>
            <a:pPr marL="0" marR="0" lvl="1" indent="0" algn="l" defTabSz="914460" rtl="0" eaLnBrk="1" fontAlgn="auto" latinLnBrk="0" hangingPunct="1">
              <a:lnSpc>
                <a:spcPct val="90000"/>
              </a:lnSpc>
              <a:spcBef>
                <a:spcPts val="0"/>
              </a:spcBef>
              <a:spcAft>
                <a:spcPts val="600"/>
              </a:spcAft>
              <a:buClrTx/>
              <a:buSzTx/>
              <a:buFontTx/>
              <a:buNone/>
              <a:tabLst/>
              <a:defRPr/>
            </a:pPr>
            <a:r>
              <a:rPr kumimoji="0" lang="en-US" sz="1400" b="1" i="0" u="none" strike="noStrike" kern="1200" cap="none" spc="0" normalizeH="0" baseline="0" noProof="0" dirty="0">
                <a:ln>
                  <a:noFill/>
                </a:ln>
                <a:gradFill>
                  <a:gsLst>
                    <a:gs pos="1250">
                      <a:srgbClr val="FFFFFF"/>
                    </a:gs>
                    <a:gs pos="99000">
                      <a:srgbClr val="FFFFFF"/>
                    </a:gs>
                  </a:gsLst>
                  <a:lin ang="5400000" scaled="0"/>
                </a:gradFill>
                <a:effectLst/>
                <a:uLnTx/>
                <a:uFillTx/>
                <a:latin typeface="Segoe UI"/>
                <a:ea typeface="+mn-ea"/>
                <a:cs typeface="+mn-cs"/>
              </a:rPr>
              <a:t>Windows Admin Center v2103 is now generally available </a:t>
            </a:r>
            <a:r>
              <a:rPr kumimoji="0" lang="en-US" sz="1400" b="0" i="0" u="none" strike="noStrike" kern="1200" cap="none" spc="0" normalizeH="0" baseline="0" noProof="0" dirty="0">
                <a:ln>
                  <a:noFill/>
                </a:ln>
                <a:gradFill>
                  <a:gsLst>
                    <a:gs pos="1250">
                      <a:srgbClr val="FFFFFF"/>
                    </a:gs>
                    <a:gs pos="99000">
                      <a:srgbClr val="FFFFFF"/>
                    </a:gs>
                  </a:gsLst>
                  <a:lin ang="5400000" scaled="0"/>
                </a:gradFill>
                <a:effectLst/>
                <a:uLnTx/>
                <a:uFillTx/>
                <a:latin typeface="Segoe UI"/>
                <a:ea typeface="+mn-ea"/>
                <a:cs typeface="+mn-cs"/>
              </a:rPr>
              <a:t>with the latest and greatest features for your server management experience</a:t>
            </a:r>
          </a:p>
        </p:txBody>
      </p:sp>
      <p:sp>
        <p:nvSpPr>
          <p:cNvPr id="5" name="TextBox 4">
            <a:extLst>
              <a:ext uri="{FF2B5EF4-FFF2-40B4-BE49-F238E27FC236}">
                <a16:creationId xmlns:a16="http://schemas.microsoft.com/office/drawing/2014/main" id="{32478ABF-187D-45FD-AB91-D14A3A7DD5A6}"/>
              </a:ext>
            </a:extLst>
          </p:cNvPr>
          <p:cNvSpPr txBox="1"/>
          <p:nvPr/>
        </p:nvSpPr>
        <p:spPr>
          <a:xfrm>
            <a:off x="412179" y="2347579"/>
            <a:ext cx="4237793" cy="3151632"/>
          </a:xfrm>
          <a:prstGeom prst="rect">
            <a:avLst/>
          </a:prstGeom>
          <a:noFill/>
        </p:spPr>
        <p:txBody>
          <a:bodyPr wrap="square">
            <a:spAutoFit/>
          </a:bodyPr>
          <a:lstStyle/>
          <a:p>
            <a:pPr marL="0" marR="0" lvl="1" indent="0" algn="l" defTabSz="914460" rtl="0" eaLnBrk="1" fontAlgn="auto" latinLnBrk="0" hangingPunct="1">
              <a:lnSpc>
                <a:spcPct val="90000"/>
              </a:lnSpc>
              <a:spcBef>
                <a:spcPts val="0"/>
              </a:spcBef>
              <a:spcAft>
                <a:spcPts val="600"/>
              </a:spcAft>
              <a:buClrTx/>
              <a:buSzTx/>
              <a:buFontTx/>
              <a:buNone/>
              <a:tabLst/>
              <a:defRPr/>
            </a:pPr>
            <a:r>
              <a:rPr kumimoji="0" lang="en-US" sz="1400" b="1" i="0" u="none" strike="noStrike" kern="1200" cap="none" spc="0" normalizeH="0" baseline="0" noProof="0" dirty="0">
                <a:ln>
                  <a:noFill/>
                </a:ln>
                <a:gradFill>
                  <a:gsLst>
                    <a:gs pos="1250">
                      <a:srgbClr val="FFFFFF"/>
                    </a:gs>
                    <a:gs pos="99000">
                      <a:srgbClr val="FFFFFF"/>
                    </a:gs>
                  </a:gsLst>
                  <a:lin ang="5400000" scaled="0"/>
                </a:gradFill>
                <a:effectLst/>
                <a:uLnTx/>
                <a:uFillTx/>
                <a:latin typeface="Segoe UI"/>
                <a:ea typeface="+mn-ea"/>
                <a:cs typeface="+mn-cs"/>
              </a:rPr>
              <a:t>Introducing…</a:t>
            </a:r>
          </a:p>
          <a:p>
            <a:pPr marL="285750" marR="0" lvl="1" indent="-285750" algn="l" defTabSz="91446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gradFill>
                  <a:gsLst>
                    <a:gs pos="1250">
                      <a:srgbClr val="FFFFFF"/>
                    </a:gs>
                    <a:gs pos="99000">
                      <a:srgbClr val="FFFFFF"/>
                    </a:gs>
                  </a:gsLst>
                  <a:lin ang="5400000" scaled="0"/>
                </a:gradFill>
                <a:effectLst/>
                <a:uLnTx/>
                <a:uFillTx/>
                <a:latin typeface="Segoe UI"/>
                <a:ea typeface="+mn-ea"/>
                <a:cs typeface="+mn-cs"/>
              </a:rPr>
              <a:t>A new look to Event Viewer</a:t>
            </a:r>
          </a:p>
          <a:p>
            <a:pPr marL="285750" marR="0" lvl="1" indent="-285750" algn="l" defTabSz="91446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gradFill>
                  <a:gsLst>
                    <a:gs pos="1250">
                      <a:srgbClr val="FFFFFF"/>
                    </a:gs>
                    <a:gs pos="99000">
                      <a:srgbClr val="FFFFFF"/>
                    </a:gs>
                  </a:gsLst>
                  <a:lin ang="5400000" scaled="0"/>
                </a:gradFill>
                <a:effectLst/>
                <a:uLnTx/>
                <a:uFillTx/>
                <a:latin typeface="Segoe UI"/>
                <a:ea typeface="+mn-ea"/>
                <a:cs typeface="+mn-cs"/>
              </a:rPr>
              <a:t>Improved virtual machine management with unique customization and seamless live migration support</a:t>
            </a:r>
          </a:p>
          <a:p>
            <a:pPr marL="285750" marR="0" lvl="1" indent="-285750" algn="l" defTabSz="91446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gradFill>
                  <a:gsLst>
                    <a:gs pos="1250">
                      <a:srgbClr val="FFFFFF"/>
                    </a:gs>
                    <a:gs pos="99000">
                      <a:srgbClr val="FFFFFF"/>
                    </a:gs>
                  </a:gsLst>
                  <a:lin ang="5400000" scaled="0"/>
                </a:gradFill>
                <a:effectLst/>
                <a:uLnTx/>
                <a:uFillTx/>
                <a:latin typeface="Segoe UI"/>
                <a:ea typeface="+mn-ea"/>
                <a:cs typeface="+mn-cs"/>
              </a:rPr>
              <a:t>Automatic in-app updates that keeps your Windows Admin Center gateway and extensions always up-to-date</a:t>
            </a:r>
          </a:p>
          <a:p>
            <a:pPr marL="285750" marR="0" lvl="1" indent="-285750" algn="l" defTabSz="91446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gradFill>
                  <a:gsLst>
                    <a:gs pos="1250">
                      <a:srgbClr val="FFFFFF"/>
                    </a:gs>
                    <a:gs pos="99000">
                      <a:srgbClr val="FFFFFF"/>
                    </a:gs>
                  </a:gsLst>
                  <a:lin ang="5400000" scaled="0"/>
                </a:gradFill>
                <a:effectLst/>
                <a:uLnTx/>
                <a:uFillTx/>
                <a:latin typeface="Segoe UI"/>
                <a:ea typeface="+mn-ea"/>
                <a:cs typeface="+mn-cs"/>
              </a:rPr>
              <a:t>Significant performance and accessibility improvements with an upgrade to HTTP/2</a:t>
            </a:r>
          </a:p>
          <a:p>
            <a:pPr marL="285750" marR="0" lvl="1" indent="-285750" algn="l" defTabSz="91446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gradFill>
                  <a:gsLst>
                    <a:gs pos="1250">
                      <a:srgbClr val="FFFFFF"/>
                    </a:gs>
                    <a:gs pos="99000">
                      <a:srgbClr val="FFFFFF"/>
                    </a:gs>
                  </a:gsLst>
                  <a:lin ang="5400000" scaled="0"/>
                </a:gradFill>
                <a:effectLst/>
                <a:uLnTx/>
                <a:uFillTx/>
                <a:latin typeface="Segoe UI"/>
                <a:ea typeface="+mn-ea"/>
                <a:cs typeface="+mn-cs"/>
              </a:rPr>
              <a:t>Support for management over a web proxy</a:t>
            </a:r>
          </a:p>
          <a:p>
            <a:pPr marL="285750" marR="0" lvl="1" indent="-285750" algn="l" defTabSz="91446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gradFill>
                <a:gsLst>
                  <a:gs pos="1250">
                    <a:srgbClr val="FFFFFF"/>
                  </a:gs>
                  <a:gs pos="99000">
                    <a:srgbClr val="FFFFFF"/>
                  </a:gs>
                </a:gsLst>
                <a:lin ang="5400000" scaled="0"/>
              </a:gradFill>
              <a:effectLst/>
              <a:uLnTx/>
              <a:uFillTx/>
              <a:latin typeface="Segoe UI"/>
              <a:ea typeface="+mn-ea"/>
              <a:cs typeface="+mn-cs"/>
            </a:endParaRPr>
          </a:p>
          <a:p>
            <a:pPr marL="0" marR="0" lvl="1" indent="0" algn="l" defTabSz="91446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gradFill>
                  <a:gsLst>
                    <a:gs pos="1250">
                      <a:srgbClr val="FFFFFF"/>
                    </a:gs>
                    <a:gs pos="99000">
                      <a:srgbClr val="FFFFFF"/>
                    </a:gs>
                  </a:gsLst>
                  <a:lin ang="5400000" scaled="0"/>
                </a:gradFill>
                <a:effectLst/>
                <a:uLnTx/>
                <a:uFillTx/>
                <a:latin typeface="Segoe UI"/>
                <a:ea typeface="+mn-ea"/>
                <a:cs typeface="+mn-cs"/>
              </a:rPr>
              <a:t>And so much more!</a:t>
            </a:r>
          </a:p>
        </p:txBody>
      </p:sp>
      <p:pic>
        <p:nvPicPr>
          <p:cNvPr id="7" name="Picture 6" descr="screenshot">
            <a:extLst>
              <a:ext uri="{FF2B5EF4-FFF2-40B4-BE49-F238E27FC236}">
                <a16:creationId xmlns:a16="http://schemas.microsoft.com/office/drawing/2014/main" id="{BC1F0341-08CE-43E2-B898-4F5E875925C4}"/>
              </a:ext>
            </a:extLst>
          </p:cNvPr>
          <p:cNvPicPr>
            <a:picLocks noChangeAspect="1"/>
          </p:cNvPicPr>
          <p:nvPr/>
        </p:nvPicPr>
        <p:blipFill>
          <a:blip r:embed="rId3"/>
          <a:stretch>
            <a:fillRect/>
          </a:stretch>
        </p:blipFill>
        <p:spPr>
          <a:xfrm>
            <a:off x="4713767" y="2516371"/>
            <a:ext cx="6797749" cy="3670785"/>
          </a:xfrm>
          <a:prstGeom prst="rect">
            <a:avLst/>
          </a:prstGeom>
        </p:spPr>
      </p:pic>
    </p:spTree>
    <p:extLst>
      <p:ext uri="{BB962C8B-B14F-4D97-AF65-F5344CB8AC3E}">
        <p14:creationId xmlns:p14="http://schemas.microsoft.com/office/powerpoint/2010/main" val="385196190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1.25E-6 1.85185E-6 L -1.25E-6 0.03102 " pathEditMode="relative" rAng="0" ptsTypes="AA">
                                      <p:cBhvr>
                                        <p:cTn id="9" dur="500" spd="-100000" fill="hold"/>
                                        <p:tgtEl>
                                          <p:spTgt spid="5"/>
                                        </p:tgtEl>
                                        <p:attrNameLst>
                                          <p:attrName>ppt_x</p:attrName>
                                          <p:attrName>ppt_y</p:attrName>
                                        </p:attrNameLst>
                                      </p:cBhvr>
                                      <p:rCtr x="0" y="1551"/>
                                    </p:animMotion>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nodeType="withEffect">
                                  <p:stCondLst>
                                    <p:cond delay="0"/>
                                  </p:stCondLst>
                                  <p:childTnLst>
                                    <p:animMotion origin="layout" path="M -4.58333E-6 -7.40741E-7 L 0.02318 -0.00116 " pathEditMode="relative" rAng="0" ptsTypes="AA">
                                      <p:cBhvr>
                                        <p:cTn id="14" dur="500" spd="-100000" fill="hold"/>
                                        <p:tgtEl>
                                          <p:spTgt spid="7"/>
                                        </p:tgtEl>
                                        <p:attrNameLst>
                                          <p:attrName>ppt_x</p:attrName>
                                          <p:attrName>ppt_y</p:attrName>
                                        </p:attrNameLst>
                                      </p:cBhvr>
                                      <p:rCtr x="1159" y="-69"/>
                                    </p:animMotion>
                                  </p:childTnLst>
                                </p:cTn>
                              </p:par>
                              <p:par>
                                <p:cTn id="15" presetID="10"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B0B540-1823-495C-9EED-64055BC4961D}"/>
              </a:ext>
              <a:ext uri="{C183D7F6-B498-43B3-948B-1728B52AA6E4}">
                <adec:decorative xmlns:adec="http://schemas.microsoft.com/office/drawing/2017/decorative" val="1"/>
              </a:ext>
            </a:extLst>
          </p:cNvPr>
          <p:cNvGrpSpPr/>
          <p:nvPr/>
        </p:nvGrpSpPr>
        <p:grpSpPr>
          <a:xfrm>
            <a:off x="6095999" y="955277"/>
            <a:ext cx="5666464" cy="4523246"/>
            <a:chOff x="13238074" y="750053"/>
            <a:chExt cx="6998425" cy="5586482"/>
          </a:xfrm>
        </p:grpSpPr>
        <p:pic>
          <p:nvPicPr>
            <p:cNvPr id="1026" name="Picture 2" descr="Windows Admin Center screenshot">
              <a:extLst>
                <a:ext uri="{FF2B5EF4-FFF2-40B4-BE49-F238E27FC236}">
                  <a16:creationId xmlns:a16="http://schemas.microsoft.com/office/drawing/2014/main" id="{4E9AAB0A-1867-4098-8CF0-EF36D7BB6279}"/>
                </a:ext>
                <a:ext uri="{C183D7F6-B498-43B3-948B-1728B52AA6E4}">
                  <adec:decorative xmlns:adec="http://schemas.microsoft.com/office/drawing/2017/decorative" val="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tretch/>
          </p:blipFill>
          <p:spPr bwMode="auto">
            <a:xfrm>
              <a:off x="14733208" y="750053"/>
              <a:ext cx="5503291" cy="3824039"/>
            </a:xfrm>
            <a:prstGeom prst="rect">
              <a:avLst/>
            </a:prstGeom>
            <a:ln w="12700">
              <a:solidFill>
                <a:schemeClr val="accent1"/>
              </a:solidFill>
            </a:ln>
            <a:extLst>
              <a:ext uri="{909E8E84-426E-40DD-AFC4-6F175D3DCCD1}">
                <a14:hiddenFill xmlns:a14="http://schemas.microsoft.com/office/drawing/2010/main">
                  <a:solidFill>
                    <a:srgbClr val="FFFFFF"/>
                  </a:solidFill>
                </a14:hiddenFill>
              </a:ext>
            </a:extLst>
          </p:spPr>
        </p:pic>
        <p:pic>
          <p:nvPicPr>
            <p:cNvPr id="3" name="Picture 2" descr="Windows Admin Center screenshot">
              <a:extLst>
                <a:ext uri="{FF2B5EF4-FFF2-40B4-BE49-F238E27FC236}">
                  <a16:creationId xmlns:a16="http://schemas.microsoft.com/office/drawing/2014/main" id="{A730BD78-0473-44DB-A005-A5BFA2AE1450}"/>
                </a:ext>
                <a:ext uri="{C183D7F6-B498-43B3-948B-1728B52AA6E4}">
                  <adec:decorative xmlns:adec="http://schemas.microsoft.com/office/drawing/2017/decorative" val="0"/>
                </a:ext>
              </a:extLst>
            </p:cNvPr>
            <p:cNvPicPr>
              <a:picLocks noChangeAspect="1"/>
            </p:cNvPicPr>
            <p:nvPr/>
          </p:nvPicPr>
          <p:blipFill rotWithShape="1">
            <a:blip r:embed="rId3"/>
            <a:stretch/>
          </p:blipFill>
          <p:spPr>
            <a:xfrm>
              <a:off x="13238074" y="3010604"/>
              <a:ext cx="5887857" cy="3325931"/>
            </a:xfrm>
            <a:prstGeom prst="rect">
              <a:avLst/>
            </a:prstGeom>
            <a:ln w="12700">
              <a:solidFill>
                <a:schemeClr val="accent1"/>
              </a:solidFill>
            </a:ln>
          </p:spPr>
        </p:pic>
      </p:grpSp>
      <p:sp>
        <p:nvSpPr>
          <p:cNvPr id="5" name="Title 4">
            <a:extLst>
              <a:ext uri="{FF2B5EF4-FFF2-40B4-BE49-F238E27FC236}">
                <a16:creationId xmlns:a16="http://schemas.microsoft.com/office/drawing/2014/main" id="{7AF4BCC2-C4D6-45DE-921C-CAF417011979}"/>
              </a:ext>
              <a:ext uri="{C183D7F6-B498-43B3-948B-1728B52AA6E4}">
                <adec:decorative xmlns:adec="http://schemas.microsoft.com/office/drawing/2017/decorative" val="1"/>
              </a:ext>
            </a:extLst>
          </p:cNvPr>
          <p:cNvSpPr>
            <a:spLocks noGrp="1"/>
          </p:cNvSpPr>
          <p:nvPr>
            <p:ph type="title"/>
          </p:nvPr>
        </p:nvSpPr>
        <p:spPr/>
        <p:txBody>
          <a:bodyPr/>
          <a:lstStyle/>
          <a:p>
            <a:r>
              <a:rPr lang="en-US" dirty="0">
                <a:gradFill>
                  <a:gsLst>
                    <a:gs pos="2917">
                      <a:srgbClr val="FFFFFF"/>
                    </a:gs>
                    <a:gs pos="100000">
                      <a:srgbClr val="FFFFFF"/>
                    </a:gs>
                  </a:gsLst>
                  <a:lin ang="5400000" scaled="0"/>
                </a:gradFill>
              </a:rPr>
              <a:t>Windows Admin Center </a:t>
            </a:r>
            <a:br>
              <a:rPr lang="en-US" dirty="0"/>
            </a:br>
            <a:r>
              <a:rPr lang="en-US" sz="2000" spc="-49" dirty="0">
                <a:ln w="3175">
                  <a:noFill/>
                </a:ln>
                <a:solidFill>
                  <a:srgbClr val="50E6FF"/>
                </a:solidFill>
                <a:latin typeface="Segoe UI Semibold"/>
                <a:ea typeface="+mn-ea"/>
                <a:cs typeface="Segoe UI Semilight" panose="020B0402040204020203" pitchFamily="34" charset="0"/>
              </a:rPr>
              <a:t>Available in Public Preview Azure</a:t>
            </a:r>
          </a:p>
        </p:txBody>
      </p:sp>
      <p:sp>
        <p:nvSpPr>
          <p:cNvPr id="10" name="TextBox 9">
            <a:extLst>
              <a:ext uri="{FF2B5EF4-FFF2-40B4-BE49-F238E27FC236}">
                <a16:creationId xmlns:a16="http://schemas.microsoft.com/office/drawing/2014/main" id="{6D4C377D-BF86-4BB8-A32B-D0AA111C679C}"/>
              </a:ext>
            </a:extLst>
          </p:cNvPr>
          <p:cNvSpPr txBox="1"/>
          <p:nvPr/>
        </p:nvSpPr>
        <p:spPr>
          <a:xfrm>
            <a:off x="372122" y="3133692"/>
            <a:ext cx="4995903" cy="2545377"/>
          </a:xfrm>
          <a:prstGeom prst="rect">
            <a:avLst/>
          </a:prstGeom>
          <a:noFill/>
        </p:spPr>
        <p:txBody>
          <a:bodyPr wrap="square">
            <a:spAutoFit/>
          </a:bodyPr>
          <a:lstStyle/>
          <a:p>
            <a:pPr marL="285750" marR="0" lvl="1" indent="-285750" algn="l" defTabSz="914460" rtl="0" eaLnBrk="1" fontAlgn="base" latinLnBrk="0" hangingPunct="1">
              <a:lnSpc>
                <a:spcPct val="150000"/>
              </a:lnSpc>
              <a:spcBef>
                <a:spcPts val="0"/>
              </a:spcBef>
              <a:spcAft>
                <a:spcPts val="6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Included to manage your Azure VMs​</a:t>
            </a:r>
          </a:p>
          <a:p>
            <a:pPr marL="285750" marR="0" lvl="1" indent="-285750" algn="l" defTabSz="914460" rtl="0" eaLnBrk="1" fontAlgn="base" latinLnBrk="0" hangingPunct="1">
              <a:lnSpc>
                <a:spcPct val="150000"/>
              </a:lnSpc>
              <a:spcBef>
                <a:spcPts val="0"/>
              </a:spcBef>
              <a:spcAft>
                <a:spcPts val="6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Granular management, configuration, troubleshooting, and maintenance functionality​</a:t>
            </a:r>
          </a:p>
          <a:p>
            <a:pPr marL="685852" marR="0" lvl="1" indent="-228622" algn="l" defTabSz="914460" rtl="0" eaLnBrk="1" fontAlgn="auto" latinLnBrk="0" hangingPunct="1">
              <a:lnSpc>
                <a:spcPct val="15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Support for VMs with Private IP addresses</a:t>
            </a:r>
            <a:endParaRPr kumimoji="0" lang="en-US" sz="1401" b="0" i="0" u="none" strike="noStrike" kern="1200" cap="none" spc="0" normalizeH="0" baseline="0" noProof="0" dirty="0">
              <a:ln>
                <a:noFill/>
              </a:ln>
              <a:solidFill>
                <a:prstClr val="white"/>
              </a:solidFill>
              <a:effectLst/>
              <a:uLnTx/>
              <a:uFillTx/>
              <a:latin typeface="Segoe UI (Body)"/>
              <a:ea typeface="+mn-ea"/>
              <a:cs typeface="+mn-cs"/>
            </a:endParaRPr>
          </a:p>
          <a:p>
            <a:pPr marL="685852" marR="0" lvl="1" indent="-228622" algn="l" defTabSz="914460" rtl="0" eaLnBrk="1" fontAlgn="auto" latinLnBrk="0" hangingPunct="1">
              <a:lnSpc>
                <a:spcPct val="150000"/>
              </a:lnSpc>
              <a:spcBef>
                <a:spcPts val="0"/>
              </a:spcBef>
              <a:spcAft>
                <a:spcPts val="0"/>
              </a:spcAft>
              <a:buClrTx/>
              <a:buSzTx/>
              <a:buFont typeface="Arial"/>
              <a:buChar char="•"/>
              <a:tabLst/>
              <a:defRPr/>
            </a:pPr>
            <a:r>
              <a:rPr kumimoji="0" lang="en-US" sz="1401" b="0" i="0" u="none" strike="noStrike" kern="1200" cap="none" spc="0" normalizeH="0" baseline="0" noProof="0" dirty="0">
                <a:ln>
                  <a:noFill/>
                </a:ln>
                <a:solidFill>
                  <a:prstClr val="white"/>
                </a:solidFill>
                <a:effectLst/>
                <a:uLnTx/>
                <a:uFillTx/>
                <a:latin typeface="Segoe UI (Body)"/>
                <a:ea typeface="+mn-ea"/>
                <a:cs typeface="+mn-cs"/>
              </a:rPr>
              <a:t>Integrated certificate experience</a:t>
            </a: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a:p>
            <a:pPr marL="285750" marR="0" lvl="1" indent="-285750" algn="l" defTabSz="914460" rtl="0" eaLnBrk="1" fontAlgn="base" latinLnBrk="0" hangingPunct="1">
              <a:lnSpc>
                <a:spcPct val="150000"/>
              </a:lnSpc>
              <a:spcBef>
                <a:spcPts val="0"/>
              </a:spcBef>
              <a:spcAft>
                <a:spcPts val="6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Available for Windows Server 2016 and 2019 VMs​</a:t>
            </a:r>
          </a:p>
          <a:p>
            <a:pPr marL="285750" marR="0" lvl="1" indent="-285750" algn="l" defTabSz="914460" rtl="0" eaLnBrk="1" fontAlgn="base" latinLnBrk="0" hangingPunct="1">
              <a:lnSpc>
                <a:spcPct val="150000"/>
              </a:lnSpc>
              <a:spcBef>
                <a:spcPts val="0"/>
              </a:spcBef>
              <a:spcAft>
                <a:spcPts val="6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Always up to date with the newest features​</a:t>
            </a:r>
          </a:p>
        </p:txBody>
      </p:sp>
      <p:sp>
        <p:nvSpPr>
          <p:cNvPr id="12" name="TextBox 11">
            <a:extLst>
              <a:ext uri="{FF2B5EF4-FFF2-40B4-BE49-F238E27FC236}">
                <a16:creationId xmlns:a16="http://schemas.microsoft.com/office/drawing/2014/main" id="{06631CFB-4EE5-4C14-8910-2BDBA08908A9}"/>
              </a:ext>
            </a:extLst>
          </p:cNvPr>
          <p:cNvSpPr txBox="1"/>
          <p:nvPr/>
        </p:nvSpPr>
        <p:spPr>
          <a:xfrm>
            <a:off x="429537" y="2180229"/>
            <a:ext cx="4995903" cy="64633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a:ea typeface="+mn-ea"/>
                <a:cs typeface="+mn-cs"/>
              </a:rPr>
              <a:t>Your favorite server management tool available natively in the Azure Portal</a:t>
            </a:r>
            <a:r>
              <a:rPr kumimoji="0" lang="en-US" sz="1800" b="0" i="0" u="none" strike="noStrike" kern="1200" cap="none" spc="0" normalizeH="0" baseline="0" noProof="0" dirty="0">
                <a:ln>
                  <a:noFill/>
                </a:ln>
                <a:solidFill>
                  <a:prstClr val="white"/>
                </a:solidFill>
                <a:effectLst/>
                <a:uLnTx/>
                <a:uFillTx/>
                <a:latin typeface="Segoe UI"/>
                <a:ea typeface="+mn-ea"/>
                <a:cs typeface="+mn-cs"/>
              </a:rPr>
              <a:t>​</a:t>
            </a:r>
          </a:p>
        </p:txBody>
      </p:sp>
    </p:spTree>
    <p:extLst>
      <p:ext uri="{BB962C8B-B14F-4D97-AF65-F5344CB8AC3E}">
        <p14:creationId xmlns:p14="http://schemas.microsoft.com/office/powerpoint/2010/main" val="4233755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42" presetClass="path" presetSubtype="0" decel="100000" fill="hold" grpId="1" nodeType="withEffect">
                                  <p:stCondLst>
                                    <p:cond delay="0"/>
                                  </p:stCondLst>
                                  <p:childTnLst>
                                    <p:animMotion origin="layout" path="M 3.54167E-6 -1.11111E-6 L 3.54167E-6 0.03102 " pathEditMode="relative" rAng="0" ptsTypes="AA">
                                      <p:cBhvr>
                                        <p:cTn id="12" dur="500" spd="-100000" fill="hold"/>
                                        <p:tgtEl>
                                          <p:spTgt spid="10"/>
                                        </p:tgtEl>
                                        <p:attrNameLst>
                                          <p:attrName>ppt_x</p:attrName>
                                          <p:attrName>ppt_y</p:attrName>
                                        </p:attrNameLst>
                                      </p:cBhvr>
                                      <p:rCtr x="0" y="1551"/>
                                    </p:animMotion>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42" presetClass="path" presetSubtype="0" decel="100000" fill="hold" nodeType="withEffect">
                                  <p:stCondLst>
                                    <p:cond delay="0"/>
                                  </p:stCondLst>
                                  <p:childTnLst>
                                    <p:animMotion origin="layout" path="M -4.58333E-6 -7.40741E-7 L 0.02318 -0.00116 " pathEditMode="relative" rAng="0" ptsTypes="AA">
                                      <p:cBhvr>
                                        <p:cTn id="17" dur="500" spd="-100000" fill="hold"/>
                                        <p:tgtEl>
                                          <p:spTgt spid="6"/>
                                        </p:tgtEl>
                                        <p:attrNameLst>
                                          <p:attrName>ppt_x</p:attrName>
                                          <p:attrName>ppt_y</p:attrName>
                                        </p:attrNameLst>
                                      </p:cBhvr>
                                      <p:rCtr x="1159"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48631-2B39-449A-8268-63384FF2C01E}"/>
              </a:ext>
            </a:extLst>
          </p:cNvPr>
          <p:cNvSpPr>
            <a:spLocks noGrp="1"/>
          </p:cNvSpPr>
          <p:nvPr>
            <p:ph type="title"/>
          </p:nvPr>
        </p:nvSpPr>
        <p:spPr>
          <a:xfrm>
            <a:off x="455995" y="620428"/>
            <a:ext cx="11306469" cy="764055"/>
          </a:xfrm>
        </p:spPr>
        <p:txBody>
          <a:bodyPr/>
          <a:lstStyle/>
          <a:p>
            <a:r>
              <a:rPr lang="en-US" dirty="0">
                <a:solidFill>
                  <a:schemeClr val="accent5"/>
                </a:solidFill>
              </a:rPr>
              <a:t>Storage Migration Service</a:t>
            </a:r>
            <a:br>
              <a:rPr lang="en-US" dirty="0"/>
            </a:br>
            <a:r>
              <a:rPr lang="en-US" sz="2353" dirty="0"/>
              <a:t>with Windows Server 2022</a:t>
            </a:r>
          </a:p>
        </p:txBody>
      </p:sp>
      <p:grpSp>
        <p:nvGrpSpPr>
          <p:cNvPr id="3" name="Group 2">
            <a:extLst>
              <a:ext uri="{FF2B5EF4-FFF2-40B4-BE49-F238E27FC236}">
                <a16:creationId xmlns:a16="http://schemas.microsoft.com/office/drawing/2014/main" id="{3ED543E5-0889-4828-BE31-60388332E023}"/>
              </a:ext>
              <a:ext uri="{C183D7F6-B498-43B3-948B-1728B52AA6E4}">
                <adec:decorative xmlns:adec="http://schemas.microsoft.com/office/drawing/2017/decorative" val="1"/>
              </a:ext>
            </a:extLst>
          </p:cNvPr>
          <p:cNvGrpSpPr/>
          <p:nvPr/>
        </p:nvGrpSpPr>
        <p:grpSpPr>
          <a:xfrm>
            <a:off x="7047652" y="1089547"/>
            <a:ext cx="4439362" cy="4678907"/>
            <a:chOff x="7047652" y="1089547"/>
            <a:chExt cx="4439362" cy="4678907"/>
          </a:xfrm>
        </p:grpSpPr>
        <p:sp>
          <p:nvSpPr>
            <p:cNvPr id="104" name="TextBox 77">
              <a:extLst>
                <a:ext uri="{FF2B5EF4-FFF2-40B4-BE49-F238E27FC236}">
                  <a16:creationId xmlns:a16="http://schemas.microsoft.com/office/drawing/2014/main" id="{1F7AE4F4-C2E4-421F-A8C8-8EE623C96E8B}"/>
                </a:ext>
              </a:extLst>
            </p:cNvPr>
            <p:cNvSpPr txBox="1"/>
            <p:nvPr/>
          </p:nvSpPr>
          <p:spPr>
            <a:xfrm rot="16200000">
              <a:off x="6977790" y="3375973"/>
              <a:ext cx="911000" cy="271554"/>
            </a:xfrm>
            <a:prstGeom prst="rect">
              <a:avLst/>
            </a:prstGeom>
            <a:noFill/>
          </p:spPr>
          <p:txBody>
            <a:bodyPr wrap="square"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042">
                <a:defRPr/>
              </a:pPr>
              <a:r>
                <a:rPr lang="en-US" sz="1176">
                  <a:solidFill>
                    <a:prstClr val="white"/>
                  </a:solidFill>
                  <a:latin typeface="Segoe UI"/>
                </a:rPr>
                <a:t>file sync</a:t>
              </a:r>
            </a:p>
          </p:txBody>
        </p:sp>
        <p:sp>
          <p:nvSpPr>
            <p:cNvPr id="96" name="TextBox 48">
              <a:extLst>
                <a:ext uri="{FF2B5EF4-FFF2-40B4-BE49-F238E27FC236}">
                  <a16:creationId xmlns:a16="http://schemas.microsoft.com/office/drawing/2014/main" id="{78F6B12A-D332-4BE0-954D-C3BE3F34FF3F}"/>
                </a:ext>
              </a:extLst>
            </p:cNvPr>
            <p:cNvSpPr txBox="1"/>
            <p:nvPr/>
          </p:nvSpPr>
          <p:spPr>
            <a:xfrm>
              <a:off x="7047652" y="5080518"/>
              <a:ext cx="1170259" cy="497848"/>
            </a:xfrm>
            <a:prstGeom prst="rect">
              <a:avLst/>
            </a:prstGeom>
            <a:noFill/>
          </p:spPr>
          <p:txBody>
            <a:bodyPr wrap="none"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182">
                <a:lnSpc>
                  <a:spcPct val="90000"/>
                </a:lnSpc>
                <a:spcAft>
                  <a:spcPts val="576"/>
                </a:spcAft>
                <a:defRPr/>
              </a:pPr>
              <a:r>
                <a:rPr lang="en-US" sz="1568" b="1" dirty="0">
                  <a:solidFill>
                    <a:prstClr val="white"/>
                  </a:solidFill>
                  <a:latin typeface="Segoe UI"/>
                </a:rPr>
                <a:t>HQ cluster</a:t>
              </a:r>
              <a:br>
                <a:rPr lang="en-US" sz="1372" dirty="0">
                  <a:solidFill>
                    <a:prstClr val="white"/>
                  </a:solidFill>
                  <a:latin typeface="Segoe UI"/>
                </a:rPr>
              </a:br>
              <a:r>
                <a:rPr lang="en-US" sz="1372" dirty="0">
                  <a:solidFill>
                    <a:prstClr val="white"/>
                  </a:solidFill>
                  <a:latin typeface="Segoe UI"/>
                </a:rPr>
                <a:t>WS 2022</a:t>
              </a:r>
            </a:p>
          </p:txBody>
        </p:sp>
        <p:sp>
          <p:nvSpPr>
            <p:cNvPr id="92" name="TextBox 49">
              <a:extLst>
                <a:ext uri="{FF2B5EF4-FFF2-40B4-BE49-F238E27FC236}">
                  <a16:creationId xmlns:a16="http://schemas.microsoft.com/office/drawing/2014/main" id="{6CC8A22D-7D92-4880-B098-22D8A949347E}"/>
                </a:ext>
              </a:extLst>
            </p:cNvPr>
            <p:cNvSpPr txBox="1"/>
            <p:nvPr/>
          </p:nvSpPr>
          <p:spPr>
            <a:xfrm>
              <a:off x="8656682" y="5080518"/>
              <a:ext cx="1134930" cy="687936"/>
            </a:xfrm>
            <a:prstGeom prst="rect">
              <a:avLst/>
            </a:prstGeom>
            <a:noFill/>
          </p:spPr>
          <p:txBody>
            <a:bodyPr wrap="none"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182">
                <a:lnSpc>
                  <a:spcPct val="90000"/>
                </a:lnSpc>
                <a:spcAft>
                  <a:spcPts val="576"/>
                </a:spcAft>
                <a:defRPr/>
              </a:pPr>
              <a:r>
                <a:rPr lang="en-US" sz="1568" b="1">
                  <a:solidFill>
                    <a:prstClr val="white"/>
                  </a:solidFill>
                  <a:latin typeface="Segoe UI"/>
                </a:rPr>
                <a:t>Branch</a:t>
              </a:r>
              <a:br>
                <a:rPr lang="en-US" sz="1372">
                  <a:solidFill>
                    <a:prstClr val="white"/>
                  </a:solidFill>
                  <a:latin typeface="Segoe UI"/>
                </a:rPr>
              </a:br>
              <a:r>
                <a:rPr lang="en-US" sz="1372">
                  <a:solidFill>
                    <a:prstClr val="white"/>
                  </a:solidFill>
                  <a:latin typeface="Segoe UI"/>
                </a:rPr>
                <a:t>WS 2003 or</a:t>
              </a:r>
              <a:br>
                <a:rPr lang="en-US" sz="1372">
                  <a:solidFill>
                    <a:prstClr val="white"/>
                  </a:solidFill>
                  <a:latin typeface="Segoe UI"/>
                </a:rPr>
              </a:br>
              <a:r>
                <a:rPr lang="en-US" sz="1372">
                  <a:solidFill>
                    <a:prstClr val="white"/>
                  </a:solidFill>
                  <a:latin typeface="Segoe UI"/>
                </a:rPr>
                <a:t>WS 2008/R2</a:t>
              </a:r>
            </a:p>
          </p:txBody>
        </p:sp>
        <p:sp>
          <p:nvSpPr>
            <p:cNvPr id="88" name="TextBox 55">
              <a:extLst>
                <a:ext uri="{FF2B5EF4-FFF2-40B4-BE49-F238E27FC236}">
                  <a16:creationId xmlns:a16="http://schemas.microsoft.com/office/drawing/2014/main" id="{C5E8CB9A-13AC-4B58-818D-8B13D80163E6}"/>
                </a:ext>
              </a:extLst>
            </p:cNvPr>
            <p:cNvSpPr txBox="1"/>
            <p:nvPr/>
          </p:nvSpPr>
          <p:spPr>
            <a:xfrm>
              <a:off x="10144018" y="5080518"/>
              <a:ext cx="1342996" cy="497848"/>
            </a:xfrm>
            <a:prstGeom prst="rect">
              <a:avLst/>
            </a:prstGeom>
            <a:noFill/>
          </p:spPr>
          <p:txBody>
            <a:bodyPr wrap="none"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182">
                <a:lnSpc>
                  <a:spcPct val="90000"/>
                </a:lnSpc>
                <a:spcAft>
                  <a:spcPts val="576"/>
                </a:spcAft>
                <a:defRPr/>
              </a:pPr>
              <a:r>
                <a:rPr lang="en-US" sz="1568" b="1">
                  <a:solidFill>
                    <a:prstClr val="white"/>
                  </a:solidFill>
                  <a:latin typeface="Segoe UI"/>
                </a:rPr>
                <a:t>Branch</a:t>
              </a:r>
              <a:br>
                <a:rPr lang="en-US" sz="1568" b="1">
                  <a:solidFill>
                    <a:prstClr val="white"/>
                  </a:solidFill>
                  <a:latin typeface="Segoe UI"/>
                </a:rPr>
              </a:br>
              <a:r>
                <a:rPr lang="en-US" sz="1372">
                  <a:solidFill>
                    <a:prstClr val="white"/>
                  </a:solidFill>
                  <a:latin typeface="Segoe UI"/>
                </a:rPr>
                <a:t>Samba clusters</a:t>
              </a:r>
            </a:p>
          </p:txBody>
        </p:sp>
        <p:grpSp>
          <p:nvGrpSpPr>
            <p:cNvPr id="107" name="Group 106" descr="Azure&#10;">
              <a:extLst>
                <a:ext uri="{FF2B5EF4-FFF2-40B4-BE49-F238E27FC236}">
                  <a16:creationId xmlns:a16="http://schemas.microsoft.com/office/drawing/2014/main" id="{FE10D8A6-7537-44A4-A02F-828C4CED4A5C}"/>
                </a:ext>
              </a:extLst>
            </p:cNvPr>
            <p:cNvGrpSpPr/>
            <p:nvPr/>
          </p:nvGrpSpPr>
          <p:grpSpPr>
            <a:xfrm>
              <a:off x="8260999" y="1089547"/>
              <a:ext cx="1926301" cy="1032769"/>
              <a:chOff x="5027899" y="2007452"/>
              <a:chExt cx="1926574" cy="1032915"/>
            </a:xfrm>
          </p:grpSpPr>
          <p:sp>
            <p:nvSpPr>
              <p:cNvPr id="108" name="cloud 4" descr="cloud">
                <a:extLst>
                  <a:ext uri="{FF2B5EF4-FFF2-40B4-BE49-F238E27FC236}">
                    <a16:creationId xmlns:a16="http://schemas.microsoft.com/office/drawing/2014/main" id="{C502483F-4E97-4C54-AADF-0567B4BFC145}"/>
                  </a:ext>
                </a:extLst>
              </p:cNvPr>
              <p:cNvSpPr>
                <a:spLocks noChangeAspect="1"/>
              </p:cNvSpPr>
              <p:nvPr/>
            </p:nvSpPr>
            <p:spPr bwMode="auto">
              <a:xfrm flipV="1">
                <a:off x="5027899" y="2007452"/>
                <a:ext cx="1926574" cy="1032915"/>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2700" cap="flat" cmpd="sng" algn="ctr">
                <a:solidFill>
                  <a:schemeClr val="tx1"/>
                </a:solidFill>
                <a:prstDash val="solid"/>
              </a:ln>
              <a:effectLst>
                <a:outerShdw blurRad="254000" dist="50800" dir="2700000" sx="101000" sy="101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071" tIns="46616" rIns="274242" bIns="46616" numCol="1" rtlCol="0" anchor="b" anchorCtr="0" compatLnSpc="1">
                <a:prstTxWarp prst="textNoShape">
                  <a:avLst/>
                </a:prstTxWarp>
              </a:bodyPr>
              <a:lstStyle/>
              <a:p>
                <a:pPr marL="182823" indent="-457059" defTabSz="914087">
                  <a:spcAft>
                    <a:spcPts val="600"/>
                  </a:spcAft>
                </a:pPr>
                <a:endParaRPr lang="en-US" sz="3200" spc="-51">
                  <a:ln w="12700">
                    <a:solidFill>
                      <a:prstClr val="white"/>
                    </a:solidFill>
                  </a:ln>
                  <a:solidFill>
                    <a:prstClr val="white"/>
                  </a:solidFill>
                  <a:latin typeface="Segoe UI Semibold"/>
                </a:endParaRPr>
              </a:p>
            </p:txBody>
          </p:sp>
          <p:sp>
            <p:nvSpPr>
              <p:cNvPr id="109" name="TextBox 108">
                <a:extLst>
                  <a:ext uri="{FF2B5EF4-FFF2-40B4-BE49-F238E27FC236}">
                    <a16:creationId xmlns:a16="http://schemas.microsoft.com/office/drawing/2014/main" id="{BCF316C3-7AF6-4B45-BF23-136EFAF85E01}"/>
                  </a:ext>
                </a:extLst>
              </p:cNvPr>
              <p:cNvSpPr txBox="1"/>
              <p:nvPr/>
            </p:nvSpPr>
            <p:spPr>
              <a:xfrm>
                <a:off x="5639641" y="2485997"/>
                <a:ext cx="756989" cy="301769"/>
              </a:xfrm>
              <a:prstGeom prst="rect">
                <a:avLst/>
              </a:prstGeom>
              <a:noFill/>
              <a:ln>
                <a:noFill/>
              </a:ln>
            </p:spPr>
            <p:txBody>
              <a:bodyPr wrap="square" lIns="0" tIns="0" rIns="0" bIns="0" rtlCol="0">
                <a:spAutoFit/>
              </a:bodyPr>
              <a:lstStyle/>
              <a:p>
                <a:pPr algn="ctr" defTabSz="914225">
                  <a:defRPr/>
                </a:pPr>
                <a:r>
                  <a:rPr lang="en-US" sz="1961" b="1" dirty="0">
                    <a:solidFill>
                      <a:srgbClr val="50E6FF"/>
                    </a:solidFill>
                    <a:latin typeface="Segoe UI"/>
                  </a:rPr>
                  <a:t>Azure</a:t>
                </a:r>
                <a:endParaRPr lang="en-US" sz="2353" b="1" dirty="0">
                  <a:solidFill>
                    <a:srgbClr val="50E6FF"/>
                  </a:solidFill>
                  <a:latin typeface="Segoe UI"/>
                </a:endParaRPr>
              </a:p>
            </p:txBody>
          </p:sp>
        </p:grpSp>
        <p:cxnSp>
          <p:nvCxnSpPr>
            <p:cNvPr id="10" name="Straight Connector 9">
              <a:extLst>
                <a:ext uri="{FF2B5EF4-FFF2-40B4-BE49-F238E27FC236}">
                  <a16:creationId xmlns:a16="http://schemas.microsoft.com/office/drawing/2014/main" id="{68A867A4-A8EE-422E-AEB3-064374E88829}"/>
                </a:ext>
                <a:ext uri="{C183D7F6-B498-43B3-948B-1728B52AA6E4}">
                  <adec:decorative xmlns:adec="http://schemas.microsoft.com/office/drawing/2017/decorative" val="1"/>
                </a:ext>
              </a:extLst>
            </p:cNvPr>
            <p:cNvCxnSpPr/>
            <p:nvPr/>
          </p:nvCxnSpPr>
          <p:spPr>
            <a:xfrm flipV="1">
              <a:off x="9224148" y="2122316"/>
              <a:ext cx="0" cy="1844934"/>
            </a:xfrm>
            <a:prstGeom prst="line">
              <a:avLst/>
            </a:prstGeom>
            <a:noFill/>
            <a:ln w="15875" cap="rnd">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 name="Connector: Elbow 11">
              <a:extLst>
                <a:ext uri="{FF2B5EF4-FFF2-40B4-BE49-F238E27FC236}">
                  <a16:creationId xmlns:a16="http://schemas.microsoft.com/office/drawing/2014/main" id="{948D4E61-C825-4658-8197-95AD6A978B03}"/>
                </a:ext>
                <a:ext uri="{C183D7F6-B498-43B3-948B-1728B52AA6E4}">
                  <adec:decorative xmlns:adec="http://schemas.microsoft.com/office/drawing/2017/decorative" val="1"/>
                </a:ext>
              </a:extLst>
            </p:cNvPr>
            <p:cNvCxnSpPr>
              <a:stCxn id="97" idx="0"/>
            </p:cNvCxnSpPr>
            <p:nvPr/>
          </p:nvCxnSpPr>
          <p:spPr>
            <a:xfrm rot="5400000" flipH="1" flipV="1">
              <a:off x="7409988" y="2345111"/>
              <a:ext cx="1844932" cy="1399346"/>
            </a:xfrm>
            <a:prstGeom prst="bentConnector3">
              <a:avLst/>
            </a:prstGeom>
            <a:noFill/>
            <a:ln w="15875" cap="rnd">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50" name="Connector: Elbow 49">
              <a:extLst>
                <a:ext uri="{FF2B5EF4-FFF2-40B4-BE49-F238E27FC236}">
                  <a16:creationId xmlns:a16="http://schemas.microsoft.com/office/drawing/2014/main" id="{33E8ACBE-AD53-4203-8E98-39710627E552}"/>
                </a:ext>
                <a:ext uri="{C183D7F6-B498-43B3-948B-1728B52AA6E4}">
                  <adec:decorative xmlns:adec="http://schemas.microsoft.com/office/drawing/2017/decorative" val="1"/>
                </a:ext>
              </a:extLst>
            </p:cNvPr>
            <p:cNvCxnSpPr>
              <a:cxnSpLocks/>
            </p:cNvCxnSpPr>
            <p:nvPr/>
          </p:nvCxnSpPr>
          <p:spPr>
            <a:xfrm rot="16200000" flipV="1">
              <a:off x="9193376" y="2345110"/>
              <a:ext cx="1844934" cy="1399346"/>
            </a:xfrm>
            <a:prstGeom prst="bentConnector3">
              <a:avLst/>
            </a:prstGeom>
            <a:noFill/>
            <a:ln w="15875" cap="rnd">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44" name="TextBox 43">
              <a:extLst>
                <a:ext uri="{FF2B5EF4-FFF2-40B4-BE49-F238E27FC236}">
                  <a16:creationId xmlns:a16="http://schemas.microsoft.com/office/drawing/2014/main" id="{B54E78F1-9B3D-4D2D-9A27-DB7DBBB38EEC}"/>
                </a:ext>
              </a:extLst>
            </p:cNvPr>
            <p:cNvSpPr txBox="1"/>
            <p:nvPr/>
          </p:nvSpPr>
          <p:spPr>
            <a:xfrm>
              <a:off x="7935526" y="2450095"/>
              <a:ext cx="2577246" cy="271554"/>
            </a:xfrm>
            <a:prstGeom prst="rect">
              <a:avLst/>
            </a:prstGeom>
            <a:solidFill>
              <a:srgbClr val="000000"/>
            </a:solidFill>
          </p:spPr>
          <p:txBody>
            <a:bodyPr wrap="none" lIns="0" tIns="0" rIns="0" bIns="0" rtlCol="0" anchor="t" anchorCtr="0">
              <a:spAutoFit/>
            </a:bodyPr>
            <a:lstStyle/>
            <a:p>
              <a:pPr algn="ctr" defTabSz="914367"/>
              <a:r>
                <a:rPr lang="en-US" dirty="0">
                  <a:solidFill>
                    <a:srgbClr val="50E6FF"/>
                  </a:solidFill>
                  <a:latin typeface="Segoe UI"/>
                </a:rPr>
                <a:t>Storage Migration Service</a:t>
              </a:r>
            </a:p>
          </p:txBody>
        </p:sp>
        <p:sp>
          <p:nvSpPr>
            <p:cNvPr id="51" name="TextBox 77">
              <a:extLst>
                <a:ext uri="{FF2B5EF4-FFF2-40B4-BE49-F238E27FC236}">
                  <a16:creationId xmlns:a16="http://schemas.microsoft.com/office/drawing/2014/main" id="{7EC9CC1C-1051-4F7A-8E34-336D2DA08913}"/>
                </a:ext>
              </a:extLst>
            </p:cNvPr>
            <p:cNvSpPr txBox="1"/>
            <p:nvPr/>
          </p:nvSpPr>
          <p:spPr>
            <a:xfrm rot="16200000">
              <a:off x="8562682" y="3375973"/>
              <a:ext cx="911000" cy="271554"/>
            </a:xfrm>
            <a:prstGeom prst="rect">
              <a:avLst/>
            </a:prstGeom>
            <a:noFill/>
          </p:spPr>
          <p:txBody>
            <a:bodyPr wrap="square"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042">
                <a:defRPr/>
              </a:pPr>
              <a:r>
                <a:rPr lang="en-US" sz="1176">
                  <a:solidFill>
                    <a:prstClr val="white"/>
                  </a:solidFill>
                  <a:latin typeface="Segoe UI"/>
                </a:rPr>
                <a:t>file sync</a:t>
              </a:r>
            </a:p>
          </p:txBody>
        </p:sp>
        <p:sp>
          <p:nvSpPr>
            <p:cNvPr id="53" name="TextBox 77">
              <a:extLst>
                <a:ext uri="{FF2B5EF4-FFF2-40B4-BE49-F238E27FC236}">
                  <a16:creationId xmlns:a16="http://schemas.microsoft.com/office/drawing/2014/main" id="{FA036FAC-BBFD-4F4F-834C-B2A6C8D2F76C}"/>
                </a:ext>
              </a:extLst>
            </p:cNvPr>
            <p:cNvSpPr txBox="1"/>
            <p:nvPr/>
          </p:nvSpPr>
          <p:spPr>
            <a:xfrm rot="16200000">
              <a:off x="10160524" y="3375973"/>
              <a:ext cx="911000" cy="271554"/>
            </a:xfrm>
            <a:prstGeom prst="rect">
              <a:avLst/>
            </a:prstGeom>
            <a:noFill/>
          </p:spPr>
          <p:txBody>
            <a:bodyPr wrap="square"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042">
                <a:defRPr/>
              </a:pPr>
              <a:r>
                <a:rPr lang="en-US" sz="1176">
                  <a:solidFill>
                    <a:prstClr val="white"/>
                  </a:solidFill>
                  <a:latin typeface="Segoe UI"/>
                </a:rPr>
                <a:t>file sync</a:t>
              </a:r>
            </a:p>
          </p:txBody>
        </p:sp>
        <p:grpSp>
          <p:nvGrpSpPr>
            <p:cNvPr id="33" name="Group 32">
              <a:extLst>
                <a:ext uri="{FF2B5EF4-FFF2-40B4-BE49-F238E27FC236}">
                  <a16:creationId xmlns:a16="http://schemas.microsoft.com/office/drawing/2014/main" id="{E3813668-E4B5-4E1B-86B4-C29F679C8047}"/>
                </a:ext>
                <a:ext uri="{C183D7F6-B498-43B3-948B-1728B52AA6E4}">
                  <adec:decorative xmlns:adec="http://schemas.microsoft.com/office/drawing/2017/decorative" val="1"/>
                </a:ext>
              </a:extLst>
            </p:cNvPr>
            <p:cNvGrpSpPr/>
            <p:nvPr/>
          </p:nvGrpSpPr>
          <p:grpSpPr>
            <a:xfrm>
              <a:off x="8731116" y="3967250"/>
              <a:ext cx="986067" cy="986067"/>
              <a:chOff x="8906192" y="4046305"/>
              <a:chExt cx="1005840" cy="1005840"/>
            </a:xfrm>
          </p:grpSpPr>
          <p:sp>
            <p:nvSpPr>
              <p:cNvPr id="93" name="Oval 92">
                <a:extLst>
                  <a:ext uri="{FF2B5EF4-FFF2-40B4-BE49-F238E27FC236}">
                    <a16:creationId xmlns:a16="http://schemas.microsoft.com/office/drawing/2014/main" id="{82640D15-384E-4FF6-8C04-4C3E61E75EDD}"/>
                  </a:ext>
                </a:extLst>
              </p:cNvPr>
              <p:cNvSpPr/>
              <p:nvPr/>
            </p:nvSpPr>
            <p:spPr bwMode="auto">
              <a:xfrm>
                <a:off x="8906192" y="4046305"/>
                <a:ext cx="1005840" cy="1005840"/>
              </a:xfrm>
              <a:prstGeom prst="ellipse">
                <a:avLst/>
              </a:prstGeom>
              <a:solidFill>
                <a:srgbClr val="000000"/>
              </a:solidFill>
              <a:ln w="15875" cap="rnd">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Semilight"/>
                  <a:cs typeface="Segoe UI" pitchFamily="34" charset="0"/>
                </a:endParaRPr>
              </a:p>
            </p:txBody>
          </p:sp>
          <p:grpSp>
            <p:nvGrpSpPr>
              <p:cNvPr id="57" name="Group 56">
                <a:extLst>
                  <a:ext uri="{FF2B5EF4-FFF2-40B4-BE49-F238E27FC236}">
                    <a16:creationId xmlns:a16="http://schemas.microsoft.com/office/drawing/2014/main" id="{3DA3895B-AD31-4C51-912F-EDB835E5673E}"/>
                  </a:ext>
                </a:extLst>
              </p:cNvPr>
              <p:cNvGrpSpPr/>
              <p:nvPr/>
            </p:nvGrpSpPr>
            <p:grpSpPr>
              <a:xfrm>
                <a:off x="9206830" y="4259274"/>
                <a:ext cx="404564" cy="579903"/>
                <a:chOff x="7305092" y="6119328"/>
                <a:chExt cx="315107" cy="451675"/>
              </a:xfrm>
            </p:grpSpPr>
            <p:sp>
              <p:nvSpPr>
                <p:cNvPr id="58" name="Freeform: Shape 57">
                  <a:extLst>
                    <a:ext uri="{FF2B5EF4-FFF2-40B4-BE49-F238E27FC236}">
                      <a16:creationId xmlns:a16="http://schemas.microsoft.com/office/drawing/2014/main" id="{6E14B9A4-D9C8-4D47-B8F3-4D3111AC8481}"/>
                    </a:ext>
                  </a:extLst>
                </p:cNvPr>
                <p:cNvSpPr/>
                <p:nvPr/>
              </p:nvSpPr>
              <p:spPr>
                <a:xfrm>
                  <a:off x="7305092" y="6119328"/>
                  <a:ext cx="315107" cy="98512"/>
                </a:xfrm>
                <a:custGeom>
                  <a:avLst/>
                  <a:gdLst>
                    <a:gd name="connsiteX0" fmla="*/ 302755 w 315107"/>
                    <a:gd name="connsiteY0" fmla="*/ 0 h 98512"/>
                    <a:gd name="connsiteX1" fmla="*/ 315107 w 315107"/>
                    <a:gd name="connsiteY1" fmla="*/ 12352 h 98512"/>
                    <a:gd name="connsiteX2" fmla="*/ 315107 w 315107"/>
                    <a:gd name="connsiteY2" fmla="*/ 86160 h 98512"/>
                    <a:gd name="connsiteX3" fmla="*/ 302755 w 315107"/>
                    <a:gd name="connsiteY3" fmla="*/ 98512 h 98512"/>
                    <a:gd name="connsiteX4" fmla="*/ 12352 w 315107"/>
                    <a:gd name="connsiteY4" fmla="*/ 98512 h 98512"/>
                    <a:gd name="connsiteX5" fmla="*/ 0 w 315107"/>
                    <a:gd name="connsiteY5" fmla="*/ 86160 h 98512"/>
                    <a:gd name="connsiteX6" fmla="*/ 0 w 315107"/>
                    <a:gd name="connsiteY6" fmla="*/ 12352 h 98512"/>
                    <a:gd name="connsiteX7" fmla="*/ 12352 w 315107"/>
                    <a:gd name="connsiteY7" fmla="*/ 0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107" h="98512">
                      <a:moveTo>
                        <a:pt x="302755" y="0"/>
                      </a:moveTo>
                      <a:cubicBezTo>
                        <a:pt x="309577" y="0"/>
                        <a:pt x="315107" y="5530"/>
                        <a:pt x="315107" y="12352"/>
                      </a:cubicBezTo>
                      <a:lnTo>
                        <a:pt x="315107" y="86160"/>
                      </a:lnTo>
                      <a:cubicBezTo>
                        <a:pt x="315107" y="92982"/>
                        <a:pt x="309577" y="98512"/>
                        <a:pt x="302755" y="98512"/>
                      </a:cubicBezTo>
                      <a:lnTo>
                        <a:pt x="12352" y="98512"/>
                      </a:lnTo>
                      <a:cubicBezTo>
                        <a:pt x="5530" y="98512"/>
                        <a:pt x="0" y="92982"/>
                        <a:pt x="0" y="86160"/>
                      </a:cubicBezTo>
                      <a:lnTo>
                        <a:pt x="0" y="12352"/>
                      </a:lnTo>
                      <a:cubicBezTo>
                        <a:pt x="0" y="5530"/>
                        <a:pt x="5530" y="0"/>
                        <a:pt x="12352" y="0"/>
                      </a:cubicBezTo>
                      <a:close/>
                    </a:path>
                  </a:pathLst>
                </a:custGeom>
                <a:solidFill>
                  <a:schemeClr val="accent1"/>
                </a:solidFill>
                <a:ln w="1218" cap="flat">
                  <a:noFill/>
                  <a:prstDash val="solid"/>
                  <a:miter/>
                </a:ln>
              </p:spPr>
              <p:txBody>
                <a:bodyPr rtlCol="0" anchor="ctr"/>
                <a:lstStyle/>
                <a:p>
                  <a:pPr defTabSz="914367"/>
                  <a:endParaRPr lang="en-US">
                    <a:solidFill>
                      <a:prstClr val="black"/>
                    </a:solidFill>
                    <a:latin typeface="Segoe UI"/>
                  </a:endParaRPr>
                </a:p>
              </p:txBody>
            </p:sp>
            <p:sp>
              <p:nvSpPr>
                <p:cNvPr id="59" name="Freeform: Shape 58">
                  <a:extLst>
                    <a:ext uri="{FF2B5EF4-FFF2-40B4-BE49-F238E27FC236}">
                      <a16:creationId xmlns:a16="http://schemas.microsoft.com/office/drawing/2014/main" id="{13488BA6-4B61-4674-9A04-44A1D49DADF1}"/>
                    </a:ext>
                  </a:extLst>
                </p:cNvPr>
                <p:cNvSpPr/>
                <p:nvPr/>
              </p:nvSpPr>
              <p:spPr>
                <a:xfrm>
                  <a:off x="7305092" y="6237020"/>
                  <a:ext cx="315107" cy="98536"/>
                </a:xfrm>
                <a:custGeom>
                  <a:avLst/>
                  <a:gdLst>
                    <a:gd name="connsiteX0" fmla="*/ 302755 w 315107"/>
                    <a:gd name="connsiteY0" fmla="*/ 0 h 98536"/>
                    <a:gd name="connsiteX1" fmla="*/ 315107 w 315107"/>
                    <a:gd name="connsiteY1" fmla="*/ 12352 h 98536"/>
                    <a:gd name="connsiteX2" fmla="*/ 315107 w 315107"/>
                    <a:gd name="connsiteY2" fmla="*/ 86185 h 98536"/>
                    <a:gd name="connsiteX3" fmla="*/ 302755 w 315107"/>
                    <a:gd name="connsiteY3" fmla="*/ 98537 h 98536"/>
                    <a:gd name="connsiteX4" fmla="*/ 12352 w 315107"/>
                    <a:gd name="connsiteY4" fmla="*/ 98537 h 98536"/>
                    <a:gd name="connsiteX5" fmla="*/ 0 w 315107"/>
                    <a:gd name="connsiteY5" fmla="*/ 86185 h 98536"/>
                    <a:gd name="connsiteX6" fmla="*/ 0 w 315107"/>
                    <a:gd name="connsiteY6" fmla="*/ 12352 h 98536"/>
                    <a:gd name="connsiteX7" fmla="*/ 12352 w 315107"/>
                    <a:gd name="connsiteY7" fmla="*/ 0 h 9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107" h="98536">
                      <a:moveTo>
                        <a:pt x="302755" y="0"/>
                      </a:moveTo>
                      <a:cubicBezTo>
                        <a:pt x="309577" y="0"/>
                        <a:pt x="315107" y="5530"/>
                        <a:pt x="315107" y="12352"/>
                      </a:cubicBezTo>
                      <a:lnTo>
                        <a:pt x="315107" y="86185"/>
                      </a:lnTo>
                      <a:cubicBezTo>
                        <a:pt x="315107" y="93006"/>
                        <a:pt x="309577" y="98537"/>
                        <a:pt x="302755" y="98537"/>
                      </a:cubicBezTo>
                      <a:lnTo>
                        <a:pt x="12352" y="98537"/>
                      </a:lnTo>
                      <a:cubicBezTo>
                        <a:pt x="5530" y="98537"/>
                        <a:pt x="0" y="93006"/>
                        <a:pt x="0" y="86185"/>
                      </a:cubicBezTo>
                      <a:lnTo>
                        <a:pt x="0" y="12352"/>
                      </a:lnTo>
                      <a:cubicBezTo>
                        <a:pt x="0" y="5530"/>
                        <a:pt x="5530" y="0"/>
                        <a:pt x="12352" y="0"/>
                      </a:cubicBezTo>
                      <a:close/>
                    </a:path>
                  </a:pathLst>
                </a:custGeom>
                <a:solidFill>
                  <a:schemeClr val="accent1"/>
                </a:solidFill>
                <a:ln w="1218" cap="flat">
                  <a:noFill/>
                  <a:prstDash val="solid"/>
                  <a:miter/>
                </a:ln>
              </p:spPr>
              <p:txBody>
                <a:bodyPr rtlCol="0" anchor="ctr"/>
                <a:lstStyle/>
                <a:p>
                  <a:pPr defTabSz="914367"/>
                  <a:endParaRPr lang="en-US">
                    <a:solidFill>
                      <a:prstClr val="black"/>
                    </a:solidFill>
                    <a:latin typeface="Segoe UI"/>
                  </a:endParaRPr>
                </a:p>
              </p:txBody>
            </p:sp>
            <p:sp>
              <p:nvSpPr>
                <p:cNvPr id="60" name="Freeform: Shape 59">
                  <a:extLst>
                    <a:ext uri="{FF2B5EF4-FFF2-40B4-BE49-F238E27FC236}">
                      <a16:creationId xmlns:a16="http://schemas.microsoft.com/office/drawing/2014/main" id="{CD0865E6-D7A1-4970-A81E-147B82EDCBCF}"/>
                    </a:ext>
                  </a:extLst>
                </p:cNvPr>
                <p:cNvSpPr/>
                <p:nvPr/>
              </p:nvSpPr>
              <p:spPr>
                <a:xfrm>
                  <a:off x="7305092" y="6354738"/>
                  <a:ext cx="315107" cy="98536"/>
                </a:xfrm>
                <a:custGeom>
                  <a:avLst/>
                  <a:gdLst>
                    <a:gd name="connsiteX0" fmla="*/ 302755 w 315107"/>
                    <a:gd name="connsiteY0" fmla="*/ 0 h 98536"/>
                    <a:gd name="connsiteX1" fmla="*/ 315107 w 315107"/>
                    <a:gd name="connsiteY1" fmla="*/ 12352 h 98536"/>
                    <a:gd name="connsiteX2" fmla="*/ 315107 w 315107"/>
                    <a:gd name="connsiteY2" fmla="*/ 86185 h 98536"/>
                    <a:gd name="connsiteX3" fmla="*/ 302755 w 315107"/>
                    <a:gd name="connsiteY3" fmla="*/ 98537 h 98536"/>
                    <a:gd name="connsiteX4" fmla="*/ 12352 w 315107"/>
                    <a:gd name="connsiteY4" fmla="*/ 98537 h 98536"/>
                    <a:gd name="connsiteX5" fmla="*/ 0 w 315107"/>
                    <a:gd name="connsiteY5" fmla="*/ 86185 h 98536"/>
                    <a:gd name="connsiteX6" fmla="*/ 0 w 315107"/>
                    <a:gd name="connsiteY6" fmla="*/ 12352 h 98536"/>
                    <a:gd name="connsiteX7" fmla="*/ 12352 w 315107"/>
                    <a:gd name="connsiteY7" fmla="*/ 0 h 9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107" h="98536">
                      <a:moveTo>
                        <a:pt x="302755" y="0"/>
                      </a:moveTo>
                      <a:cubicBezTo>
                        <a:pt x="309577" y="0"/>
                        <a:pt x="315107" y="5530"/>
                        <a:pt x="315107" y="12352"/>
                      </a:cubicBezTo>
                      <a:lnTo>
                        <a:pt x="315107" y="86185"/>
                      </a:lnTo>
                      <a:cubicBezTo>
                        <a:pt x="315107" y="93006"/>
                        <a:pt x="309577" y="98537"/>
                        <a:pt x="302755" y="98537"/>
                      </a:cubicBezTo>
                      <a:lnTo>
                        <a:pt x="12352" y="98537"/>
                      </a:lnTo>
                      <a:cubicBezTo>
                        <a:pt x="5530" y="98537"/>
                        <a:pt x="0" y="93006"/>
                        <a:pt x="0" y="86185"/>
                      </a:cubicBezTo>
                      <a:lnTo>
                        <a:pt x="0" y="12352"/>
                      </a:lnTo>
                      <a:cubicBezTo>
                        <a:pt x="0" y="5530"/>
                        <a:pt x="5530" y="0"/>
                        <a:pt x="12352" y="0"/>
                      </a:cubicBezTo>
                      <a:close/>
                    </a:path>
                  </a:pathLst>
                </a:custGeom>
                <a:solidFill>
                  <a:schemeClr val="accent1"/>
                </a:solidFill>
                <a:ln w="1218" cap="flat">
                  <a:noFill/>
                  <a:prstDash val="solid"/>
                  <a:miter/>
                </a:ln>
              </p:spPr>
              <p:txBody>
                <a:bodyPr rtlCol="0" anchor="ctr"/>
                <a:lstStyle/>
                <a:p>
                  <a:pPr defTabSz="914367"/>
                  <a:endParaRPr lang="en-US">
                    <a:solidFill>
                      <a:prstClr val="black"/>
                    </a:solidFill>
                    <a:latin typeface="Segoe UI"/>
                  </a:endParaRPr>
                </a:p>
              </p:txBody>
            </p:sp>
            <p:sp>
              <p:nvSpPr>
                <p:cNvPr id="61" name="Freeform: Shape 60">
                  <a:extLst>
                    <a:ext uri="{FF2B5EF4-FFF2-40B4-BE49-F238E27FC236}">
                      <a16:creationId xmlns:a16="http://schemas.microsoft.com/office/drawing/2014/main" id="{5F2DF4F9-B0F3-48F7-921B-56D5A814849C}"/>
                    </a:ext>
                  </a:extLst>
                </p:cNvPr>
                <p:cNvSpPr/>
                <p:nvPr/>
              </p:nvSpPr>
              <p:spPr>
                <a:xfrm>
                  <a:off x="7305092" y="6472467"/>
                  <a:ext cx="315107" cy="98536"/>
                </a:xfrm>
                <a:custGeom>
                  <a:avLst/>
                  <a:gdLst>
                    <a:gd name="connsiteX0" fmla="*/ 302755 w 315107"/>
                    <a:gd name="connsiteY0" fmla="*/ 0 h 98536"/>
                    <a:gd name="connsiteX1" fmla="*/ 315107 w 315107"/>
                    <a:gd name="connsiteY1" fmla="*/ 12352 h 98536"/>
                    <a:gd name="connsiteX2" fmla="*/ 315107 w 315107"/>
                    <a:gd name="connsiteY2" fmla="*/ 86184 h 98536"/>
                    <a:gd name="connsiteX3" fmla="*/ 302755 w 315107"/>
                    <a:gd name="connsiteY3" fmla="*/ 98537 h 98536"/>
                    <a:gd name="connsiteX4" fmla="*/ 12352 w 315107"/>
                    <a:gd name="connsiteY4" fmla="*/ 98537 h 98536"/>
                    <a:gd name="connsiteX5" fmla="*/ 0 w 315107"/>
                    <a:gd name="connsiteY5" fmla="*/ 86184 h 98536"/>
                    <a:gd name="connsiteX6" fmla="*/ 0 w 315107"/>
                    <a:gd name="connsiteY6" fmla="*/ 12352 h 98536"/>
                    <a:gd name="connsiteX7" fmla="*/ 12352 w 315107"/>
                    <a:gd name="connsiteY7" fmla="*/ 0 h 9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107" h="98536">
                      <a:moveTo>
                        <a:pt x="302755" y="0"/>
                      </a:moveTo>
                      <a:cubicBezTo>
                        <a:pt x="309577" y="0"/>
                        <a:pt x="315107" y="5530"/>
                        <a:pt x="315107" y="12352"/>
                      </a:cubicBezTo>
                      <a:lnTo>
                        <a:pt x="315107" y="86184"/>
                      </a:lnTo>
                      <a:cubicBezTo>
                        <a:pt x="315107" y="93006"/>
                        <a:pt x="309577" y="98537"/>
                        <a:pt x="302755" y="98537"/>
                      </a:cubicBezTo>
                      <a:lnTo>
                        <a:pt x="12352" y="98537"/>
                      </a:lnTo>
                      <a:cubicBezTo>
                        <a:pt x="5530" y="98537"/>
                        <a:pt x="0" y="93006"/>
                        <a:pt x="0" y="86184"/>
                      </a:cubicBezTo>
                      <a:lnTo>
                        <a:pt x="0" y="12352"/>
                      </a:lnTo>
                      <a:cubicBezTo>
                        <a:pt x="0" y="5530"/>
                        <a:pt x="5530" y="0"/>
                        <a:pt x="12352" y="0"/>
                      </a:cubicBezTo>
                      <a:close/>
                    </a:path>
                  </a:pathLst>
                </a:custGeom>
                <a:solidFill>
                  <a:schemeClr val="accent1"/>
                </a:solidFill>
                <a:ln w="1218" cap="flat">
                  <a:noFill/>
                  <a:prstDash val="solid"/>
                  <a:miter/>
                </a:ln>
              </p:spPr>
              <p:txBody>
                <a:bodyPr rtlCol="0" anchor="ctr"/>
                <a:lstStyle/>
                <a:p>
                  <a:pPr defTabSz="914367"/>
                  <a:endParaRPr lang="en-US">
                    <a:solidFill>
                      <a:prstClr val="black"/>
                    </a:solidFill>
                    <a:latin typeface="Segoe UI"/>
                  </a:endParaRPr>
                </a:p>
              </p:txBody>
            </p:sp>
            <p:sp>
              <p:nvSpPr>
                <p:cNvPr id="62" name="Freeform: Shape 61">
                  <a:extLst>
                    <a:ext uri="{FF2B5EF4-FFF2-40B4-BE49-F238E27FC236}">
                      <a16:creationId xmlns:a16="http://schemas.microsoft.com/office/drawing/2014/main" id="{17B28893-60CB-4DA2-8283-68768061E321}"/>
                    </a:ext>
                  </a:extLst>
                </p:cNvPr>
                <p:cNvSpPr/>
                <p:nvPr/>
              </p:nvSpPr>
              <p:spPr>
                <a:xfrm>
                  <a:off x="7320833" y="6182905"/>
                  <a:ext cx="22289" cy="22289"/>
                </a:xfrm>
                <a:custGeom>
                  <a:avLst/>
                  <a:gdLst>
                    <a:gd name="connsiteX0" fmla="*/ 22290 w 22289"/>
                    <a:gd name="connsiteY0" fmla="*/ 11145 h 22289"/>
                    <a:gd name="connsiteX1" fmla="*/ 11145 w 22289"/>
                    <a:gd name="connsiteY1" fmla="*/ 22290 h 22289"/>
                    <a:gd name="connsiteX2" fmla="*/ 0 w 22289"/>
                    <a:gd name="connsiteY2" fmla="*/ 11145 h 22289"/>
                    <a:gd name="connsiteX3" fmla="*/ 11084 w 22289"/>
                    <a:gd name="connsiteY3" fmla="*/ 0 h 22289"/>
                    <a:gd name="connsiteX4" fmla="*/ 22290 w 22289"/>
                    <a:gd name="connsiteY4" fmla="*/ 11108 h 22289"/>
                    <a:gd name="connsiteX5" fmla="*/ 22290 w 22289"/>
                    <a:gd name="connsiteY5" fmla="*/ 11145 h 2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89" h="22289">
                      <a:moveTo>
                        <a:pt x="22290" y="11145"/>
                      </a:moveTo>
                      <a:cubicBezTo>
                        <a:pt x="22290" y="17300"/>
                        <a:pt x="17300" y="22290"/>
                        <a:pt x="11145" y="22290"/>
                      </a:cubicBezTo>
                      <a:cubicBezTo>
                        <a:pt x="4990" y="22290"/>
                        <a:pt x="0" y="17300"/>
                        <a:pt x="0" y="11145"/>
                      </a:cubicBezTo>
                      <a:cubicBezTo>
                        <a:pt x="0" y="5013"/>
                        <a:pt x="4953" y="34"/>
                        <a:pt x="11084" y="0"/>
                      </a:cubicBezTo>
                      <a:cubicBezTo>
                        <a:pt x="17246" y="-27"/>
                        <a:pt x="22263" y="4946"/>
                        <a:pt x="22290" y="11108"/>
                      </a:cubicBezTo>
                      <a:cubicBezTo>
                        <a:pt x="22290" y="11121"/>
                        <a:pt x="22290" y="11133"/>
                        <a:pt x="22290" y="111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63" name="Freeform: Shape 62">
                  <a:extLst>
                    <a:ext uri="{FF2B5EF4-FFF2-40B4-BE49-F238E27FC236}">
                      <a16:creationId xmlns:a16="http://schemas.microsoft.com/office/drawing/2014/main" id="{76BC2045-2C56-4390-ACD2-87E40A94733B}"/>
                    </a:ext>
                  </a:extLst>
                </p:cNvPr>
                <p:cNvSpPr/>
                <p:nvPr/>
              </p:nvSpPr>
              <p:spPr>
                <a:xfrm>
                  <a:off x="7320833" y="6300854"/>
                  <a:ext cx="22289" cy="22290"/>
                </a:xfrm>
                <a:custGeom>
                  <a:avLst/>
                  <a:gdLst>
                    <a:gd name="connsiteX0" fmla="*/ 22290 w 22289"/>
                    <a:gd name="connsiteY0" fmla="*/ 11133 h 22290"/>
                    <a:gd name="connsiteX1" fmla="*/ 11157 w 22289"/>
                    <a:gd name="connsiteY1" fmla="*/ 22290 h 22290"/>
                    <a:gd name="connsiteX2" fmla="*/ 0 w 22289"/>
                    <a:gd name="connsiteY2" fmla="*/ 11157 h 22290"/>
                    <a:gd name="connsiteX3" fmla="*/ 11084 w 22289"/>
                    <a:gd name="connsiteY3" fmla="*/ 0 h 22290"/>
                    <a:gd name="connsiteX4" fmla="*/ 22290 w 22289"/>
                    <a:gd name="connsiteY4" fmla="*/ 11084 h 22290"/>
                    <a:gd name="connsiteX5" fmla="*/ 22290 w 22289"/>
                    <a:gd name="connsiteY5" fmla="*/ 11133 h 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89" h="22290">
                      <a:moveTo>
                        <a:pt x="22290" y="11133"/>
                      </a:moveTo>
                      <a:cubicBezTo>
                        <a:pt x="22297" y="17288"/>
                        <a:pt x="17312" y="22283"/>
                        <a:pt x="11157" y="22290"/>
                      </a:cubicBezTo>
                      <a:cubicBezTo>
                        <a:pt x="5002" y="22296"/>
                        <a:pt x="7" y="17313"/>
                        <a:pt x="0" y="11157"/>
                      </a:cubicBezTo>
                      <a:cubicBezTo>
                        <a:pt x="-7" y="5022"/>
                        <a:pt x="4948" y="34"/>
                        <a:pt x="11084" y="0"/>
                      </a:cubicBezTo>
                      <a:cubicBezTo>
                        <a:pt x="17239" y="-34"/>
                        <a:pt x="22256" y="4929"/>
                        <a:pt x="22290" y="11084"/>
                      </a:cubicBezTo>
                      <a:cubicBezTo>
                        <a:pt x="22290" y="11100"/>
                        <a:pt x="22290" y="11117"/>
                        <a:pt x="22290" y="11133"/>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64" name="Freeform: Shape 63">
                  <a:extLst>
                    <a:ext uri="{FF2B5EF4-FFF2-40B4-BE49-F238E27FC236}">
                      <a16:creationId xmlns:a16="http://schemas.microsoft.com/office/drawing/2014/main" id="{2A79F157-CE19-47DC-B36C-59BE0765E3AB}"/>
                    </a:ext>
                  </a:extLst>
                </p:cNvPr>
                <p:cNvSpPr/>
                <p:nvPr/>
              </p:nvSpPr>
              <p:spPr>
                <a:xfrm>
                  <a:off x="7320833" y="6418790"/>
                  <a:ext cx="22289" cy="22290"/>
                </a:xfrm>
                <a:custGeom>
                  <a:avLst/>
                  <a:gdLst>
                    <a:gd name="connsiteX0" fmla="*/ 22290 w 22289"/>
                    <a:gd name="connsiteY0" fmla="*/ 11145 h 22290"/>
                    <a:gd name="connsiteX1" fmla="*/ 11145 w 22289"/>
                    <a:gd name="connsiteY1" fmla="*/ 22290 h 22290"/>
                    <a:gd name="connsiteX2" fmla="*/ 0 w 22289"/>
                    <a:gd name="connsiteY2" fmla="*/ 11145 h 22290"/>
                    <a:gd name="connsiteX3" fmla="*/ 11084 w 22289"/>
                    <a:gd name="connsiteY3" fmla="*/ 0 h 22290"/>
                    <a:gd name="connsiteX4" fmla="*/ 22290 w 22289"/>
                    <a:gd name="connsiteY4" fmla="*/ 11084 h 22290"/>
                    <a:gd name="connsiteX5" fmla="*/ 22290 w 22289"/>
                    <a:gd name="connsiteY5" fmla="*/ 11145 h 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89" h="22290">
                      <a:moveTo>
                        <a:pt x="22290" y="11145"/>
                      </a:moveTo>
                      <a:cubicBezTo>
                        <a:pt x="22290" y="17301"/>
                        <a:pt x="17300" y="22290"/>
                        <a:pt x="11145" y="22290"/>
                      </a:cubicBezTo>
                      <a:cubicBezTo>
                        <a:pt x="4990" y="22290"/>
                        <a:pt x="0" y="17301"/>
                        <a:pt x="0" y="11145"/>
                      </a:cubicBezTo>
                      <a:cubicBezTo>
                        <a:pt x="0" y="5013"/>
                        <a:pt x="4953" y="34"/>
                        <a:pt x="11084" y="0"/>
                      </a:cubicBezTo>
                      <a:cubicBezTo>
                        <a:pt x="17239" y="-34"/>
                        <a:pt x="22256" y="4929"/>
                        <a:pt x="22290" y="11084"/>
                      </a:cubicBezTo>
                      <a:cubicBezTo>
                        <a:pt x="22290" y="11105"/>
                        <a:pt x="22290" y="11124"/>
                        <a:pt x="22290" y="111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65" name="Freeform: Shape 64">
                  <a:extLst>
                    <a:ext uri="{FF2B5EF4-FFF2-40B4-BE49-F238E27FC236}">
                      <a16:creationId xmlns:a16="http://schemas.microsoft.com/office/drawing/2014/main" id="{32D9EDA0-D16C-4F61-987B-915B5141ED25}"/>
                    </a:ext>
                  </a:extLst>
                </p:cNvPr>
                <p:cNvSpPr/>
                <p:nvPr/>
              </p:nvSpPr>
              <p:spPr>
                <a:xfrm>
                  <a:off x="7320833" y="6536739"/>
                  <a:ext cx="22289" cy="22290"/>
                </a:xfrm>
                <a:custGeom>
                  <a:avLst/>
                  <a:gdLst>
                    <a:gd name="connsiteX0" fmla="*/ 22290 w 22289"/>
                    <a:gd name="connsiteY0" fmla="*/ 11145 h 22290"/>
                    <a:gd name="connsiteX1" fmla="*/ 11145 w 22289"/>
                    <a:gd name="connsiteY1" fmla="*/ 22290 h 22290"/>
                    <a:gd name="connsiteX2" fmla="*/ 0 w 22289"/>
                    <a:gd name="connsiteY2" fmla="*/ 11145 h 22290"/>
                    <a:gd name="connsiteX3" fmla="*/ 11084 w 22289"/>
                    <a:gd name="connsiteY3" fmla="*/ 0 h 22290"/>
                    <a:gd name="connsiteX4" fmla="*/ 22290 w 22289"/>
                    <a:gd name="connsiteY4" fmla="*/ 11084 h 22290"/>
                    <a:gd name="connsiteX5" fmla="*/ 22290 w 22289"/>
                    <a:gd name="connsiteY5" fmla="*/ 11145 h 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89" h="22290">
                      <a:moveTo>
                        <a:pt x="22290" y="11145"/>
                      </a:moveTo>
                      <a:cubicBezTo>
                        <a:pt x="22290" y="17300"/>
                        <a:pt x="17300" y="22290"/>
                        <a:pt x="11145" y="22290"/>
                      </a:cubicBezTo>
                      <a:cubicBezTo>
                        <a:pt x="4990" y="22290"/>
                        <a:pt x="0" y="17300"/>
                        <a:pt x="0" y="11145"/>
                      </a:cubicBezTo>
                      <a:cubicBezTo>
                        <a:pt x="0" y="5013"/>
                        <a:pt x="4953" y="34"/>
                        <a:pt x="11084" y="0"/>
                      </a:cubicBezTo>
                      <a:cubicBezTo>
                        <a:pt x="17239" y="-34"/>
                        <a:pt x="22256" y="4929"/>
                        <a:pt x="22290" y="11084"/>
                      </a:cubicBezTo>
                      <a:cubicBezTo>
                        <a:pt x="22290" y="11105"/>
                        <a:pt x="22290" y="11124"/>
                        <a:pt x="22290" y="111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66" name="Freeform: Shape 65">
                  <a:extLst>
                    <a:ext uri="{FF2B5EF4-FFF2-40B4-BE49-F238E27FC236}">
                      <a16:creationId xmlns:a16="http://schemas.microsoft.com/office/drawing/2014/main" id="{B680C83E-6546-464A-BBBE-4985AB2569E4}"/>
                    </a:ext>
                  </a:extLst>
                </p:cNvPr>
                <p:cNvSpPr/>
                <p:nvPr/>
              </p:nvSpPr>
              <p:spPr>
                <a:xfrm>
                  <a:off x="7529748" y="6169157"/>
                  <a:ext cx="70769" cy="6950"/>
                </a:xfrm>
                <a:custGeom>
                  <a:avLst/>
                  <a:gdLst>
                    <a:gd name="connsiteX0" fmla="*/ 67088 w 70769"/>
                    <a:gd name="connsiteY0" fmla="*/ 6944 h 6950"/>
                    <a:gd name="connsiteX1" fmla="*/ 3681 w 70769"/>
                    <a:gd name="connsiteY1" fmla="*/ 6944 h 6950"/>
                    <a:gd name="connsiteX2" fmla="*/ 6 w 70769"/>
                    <a:gd name="connsiteY2" fmla="*/ 3681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70 h 6950"/>
                    <a:gd name="connsiteX7" fmla="*/ 67499 w 70769"/>
                    <a:gd name="connsiteY7" fmla="*/ 6944 h 6950"/>
                    <a:gd name="connsiteX8" fmla="*/ 67088 w 70769"/>
                    <a:gd name="connsiteY8" fmla="*/ 6944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4"/>
                      </a:moveTo>
                      <a:lnTo>
                        <a:pt x="3681" y="6944"/>
                      </a:lnTo>
                      <a:cubicBezTo>
                        <a:pt x="1766" y="7058"/>
                        <a:pt x="120" y="5597"/>
                        <a:pt x="6" y="3681"/>
                      </a:cubicBezTo>
                      <a:cubicBezTo>
                        <a:pt x="-107" y="1765"/>
                        <a:pt x="1354" y="120"/>
                        <a:pt x="3270" y="6"/>
                      </a:cubicBezTo>
                      <a:cubicBezTo>
                        <a:pt x="3407" y="-2"/>
                        <a:pt x="3545" y="-2"/>
                        <a:pt x="3681" y="6"/>
                      </a:cubicBezTo>
                      <a:lnTo>
                        <a:pt x="67088" y="6"/>
                      </a:lnTo>
                      <a:cubicBezTo>
                        <a:pt x="69004" y="-107"/>
                        <a:pt x="70650" y="1354"/>
                        <a:pt x="70763" y="3270"/>
                      </a:cubicBezTo>
                      <a:cubicBezTo>
                        <a:pt x="70877" y="5185"/>
                        <a:pt x="69416" y="6831"/>
                        <a:pt x="67499" y="6944"/>
                      </a:cubicBezTo>
                      <a:cubicBezTo>
                        <a:pt x="67362" y="6953"/>
                        <a:pt x="67225" y="6953"/>
                        <a:pt x="67088" y="6944"/>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67" name="Freeform: Shape 66">
                  <a:extLst>
                    <a:ext uri="{FF2B5EF4-FFF2-40B4-BE49-F238E27FC236}">
                      <a16:creationId xmlns:a16="http://schemas.microsoft.com/office/drawing/2014/main" id="{37D14C86-64D3-4173-BCF5-2FF0E8215E42}"/>
                    </a:ext>
                  </a:extLst>
                </p:cNvPr>
                <p:cNvSpPr/>
                <p:nvPr/>
              </p:nvSpPr>
              <p:spPr>
                <a:xfrm>
                  <a:off x="7529748" y="6181436"/>
                  <a:ext cx="70769" cy="6950"/>
                </a:xfrm>
                <a:custGeom>
                  <a:avLst/>
                  <a:gdLst>
                    <a:gd name="connsiteX0" fmla="*/ 67088 w 70769"/>
                    <a:gd name="connsiteY0" fmla="*/ 6944 h 6950"/>
                    <a:gd name="connsiteX1" fmla="*/ 3681 w 70769"/>
                    <a:gd name="connsiteY1" fmla="*/ 6944 h 6950"/>
                    <a:gd name="connsiteX2" fmla="*/ 6 w 70769"/>
                    <a:gd name="connsiteY2" fmla="*/ 3681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70 h 6950"/>
                    <a:gd name="connsiteX7" fmla="*/ 67499 w 70769"/>
                    <a:gd name="connsiteY7" fmla="*/ 6944 h 6950"/>
                    <a:gd name="connsiteX8" fmla="*/ 67088 w 70769"/>
                    <a:gd name="connsiteY8" fmla="*/ 6944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4"/>
                      </a:moveTo>
                      <a:lnTo>
                        <a:pt x="3681" y="6944"/>
                      </a:lnTo>
                      <a:cubicBezTo>
                        <a:pt x="1766" y="7058"/>
                        <a:pt x="120" y="5597"/>
                        <a:pt x="6" y="3681"/>
                      </a:cubicBezTo>
                      <a:cubicBezTo>
                        <a:pt x="-107" y="1765"/>
                        <a:pt x="1354" y="120"/>
                        <a:pt x="3270" y="6"/>
                      </a:cubicBezTo>
                      <a:cubicBezTo>
                        <a:pt x="3407" y="-2"/>
                        <a:pt x="3545" y="-2"/>
                        <a:pt x="3681" y="6"/>
                      </a:cubicBezTo>
                      <a:lnTo>
                        <a:pt x="67088" y="6"/>
                      </a:lnTo>
                      <a:cubicBezTo>
                        <a:pt x="69004" y="-107"/>
                        <a:pt x="70650" y="1354"/>
                        <a:pt x="70763" y="3270"/>
                      </a:cubicBezTo>
                      <a:cubicBezTo>
                        <a:pt x="70877" y="5185"/>
                        <a:pt x="69416" y="6831"/>
                        <a:pt x="67499" y="6944"/>
                      </a:cubicBezTo>
                      <a:cubicBezTo>
                        <a:pt x="67362" y="6953"/>
                        <a:pt x="67225" y="6953"/>
                        <a:pt x="67088" y="6944"/>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68" name="Freeform: Shape 67">
                  <a:extLst>
                    <a:ext uri="{FF2B5EF4-FFF2-40B4-BE49-F238E27FC236}">
                      <a16:creationId xmlns:a16="http://schemas.microsoft.com/office/drawing/2014/main" id="{D0EFB598-5FF7-455A-921E-A07A67EF01DB}"/>
                    </a:ext>
                  </a:extLst>
                </p:cNvPr>
                <p:cNvSpPr/>
                <p:nvPr/>
              </p:nvSpPr>
              <p:spPr>
                <a:xfrm>
                  <a:off x="7529748" y="6193727"/>
                  <a:ext cx="70769" cy="6950"/>
                </a:xfrm>
                <a:custGeom>
                  <a:avLst/>
                  <a:gdLst>
                    <a:gd name="connsiteX0" fmla="*/ 67088 w 70769"/>
                    <a:gd name="connsiteY0" fmla="*/ 6944 h 6950"/>
                    <a:gd name="connsiteX1" fmla="*/ 3681 w 70769"/>
                    <a:gd name="connsiteY1" fmla="*/ 6944 h 6950"/>
                    <a:gd name="connsiteX2" fmla="*/ 6 w 70769"/>
                    <a:gd name="connsiteY2" fmla="*/ 3681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70 h 6950"/>
                    <a:gd name="connsiteX7" fmla="*/ 67499 w 70769"/>
                    <a:gd name="connsiteY7" fmla="*/ 6944 h 6950"/>
                    <a:gd name="connsiteX8" fmla="*/ 67088 w 70769"/>
                    <a:gd name="connsiteY8" fmla="*/ 6944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4"/>
                      </a:moveTo>
                      <a:lnTo>
                        <a:pt x="3681" y="6944"/>
                      </a:lnTo>
                      <a:cubicBezTo>
                        <a:pt x="1766" y="7058"/>
                        <a:pt x="120" y="5597"/>
                        <a:pt x="6" y="3681"/>
                      </a:cubicBezTo>
                      <a:cubicBezTo>
                        <a:pt x="-107" y="1765"/>
                        <a:pt x="1354" y="120"/>
                        <a:pt x="3270" y="6"/>
                      </a:cubicBezTo>
                      <a:cubicBezTo>
                        <a:pt x="3407" y="-2"/>
                        <a:pt x="3545" y="-2"/>
                        <a:pt x="3681" y="6"/>
                      </a:cubicBezTo>
                      <a:lnTo>
                        <a:pt x="67088" y="6"/>
                      </a:lnTo>
                      <a:cubicBezTo>
                        <a:pt x="69004" y="-107"/>
                        <a:pt x="70650" y="1354"/>
                        <a:pt x="70763" y="3270"/>
                      </a:cubicBezTo>
                      <a:cubicBezTo>
                        <a:pt x="70877" y="5185"/>
                        <a:pt x="69416" y="6831"/>
                        <a:pt x="67499" y="6944"/>
                      </a:cubicBezTo>
                      <a:cubicBezTo>
                        <a:pt x="67362" y="6953"/>
                        <a:pt x="67225" y="6953"/>
                        <a:pt x="67088" y="6944"/>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69" name="Freeform: Shape 68">
                  <a:extLst>
                    <a:ext uri="{FF2B5EF4-FFF2-40B4-BE49-F238E27FC236}">
                      <a16:creationId xmlns:a16="http://schemas.microsoft.com/office/drawing/2014/main" id="{C1AC9FDB-4779-4D69-8A37-FC3782E28E20}"/>
                    </a:ext>
                  </a:extLst>
                </p:cNvPr>
                <p:cNvSpPr/>
                <p:nvPr/>
              </p:nvSpPr>
              <p:spPr>
                <a:xfrm>
                  <a:off x="7529748" y="6287008"/>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6"/>
                        <a:pt x="1354" y="120"/>
                        <a:pt x="3270" y="6"/>
                      </a:cubicBezTo>
                      <a:cubicBezTo>
                        <a:pt x="3407" y="-2"/>
                        <a:pt x="3545" y="-2"/>
                        <a:pt x="3681" y="6"/>
                      </a:cubicBezTo>
                      <a:lnTo>
                        <a:pt x="67088" y="6"/>
                      </a:lnTo>
                      <a:cubicBezTo>
                        <a:pt x="69004" y="-107"/>
                        <a:pt x="70650" y="1354"/>
                        <a:pt x="70763" y="3269"/>
                      </a:cubicBezTo>
                      <a:cubicBezTo>
                        <a:pt x="70877" y="5186"/>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70" name="Freeform: Shape 69">
                  <a:extLst>
                    <a:ext uri="{FF2B5EF4-FFF2-40B4-BE49-F238E27FC236}">
                      <a16:creationId xmlns:a16="http://schemas.microsoft.com/office/drawing/2014/main" id="{7C948D66-55CF-4021-8518-0253AB9C4930}"/>
                    </a:ext>
                  </a:extLst>
                </p:cNvPr>
                <p:cNvSpPr/>
                <p:nvPr/>
              </p:nvSpPr>
              <p:spPr>
                <a:xfrm>
                  <a:off x="7529748" y="6299311"/>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6"/>
                        <a:pt x="1354" y="120"/>
                        <a:pt x="3270" y="6"/>
                      </a:cubicBezTo>
                      <a:cubicBezTo>
                        <a:pt x="3407" y="-2"/>
                        <a:pt x="3545" y="-2"/>
                        <a:pt x="3681" y="6"/>
                      </a:cubicBezTo>
                      <a:lnTo>
                        <a:pt x="67088" y="6"/>
                      </a:lnTo>
                      <a:cubicBezTo>
                        <a:pt x="69004" y="-107"/>
                        <a:pt x="70650" y="1354"/>
                        <a:pt x="70763" y="3269"/>
                      </a:cubicBezTo>
                      <a:cubicBezTo>
                        <a:pt x="70877" y="5185"/>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71" name="Freeform: Shape 70">
                  <a:extLst>
                    <a:ext uri="{FF2B5EF4-FFF2-40B4-BE49-F238E27FC236}">
                      <a16:creationId xmlns:a16="http://schemas.microsoft.com/office/drawing/2014/main" id="{792A5FD9-8E6E-474D-A755-FF358CC5562F}"/>
                    </a:ext>
                  </a:extLst>
                </p:cNvPr>
                <p:cNvSpPr/>
                <p:nvPr/>
              </p:nvSpPr>
              <p:spPr>
                <a:xfrm>
                  <a:off x="7529748" y="6311590"/>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5"/>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72" name="Freeform: Shape 71">
                  <a:extLst>
                    <a:ext uri="{FF2B5EF4-FFF2-40B4-BE49-F238E27FC236}">
                      <a16:creationId xmlns:a16="http://schemas.microsoft.com/office/drawing/2014/main" id="{662BA811-3568-4189-B8E7-401D72579E4C}"/>
                    </a:ext>
                  </a:extLst>
                </p:cNvPr>
                <p:cNvSpPr/>
                <p:nvPr/>
              </p:nvSpPr>
              <p:spPr>
                <a:xfrm>
                  <a:off x="7529748" y="6404871"/>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5"/>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73" name="Freeform: Shape 72">
                  <a:extLst>
                    <a:ext uri="{FF2B5EF4-FFF2-40B4-BE49-F238E27FC236}">
                      <a16:creationId xmlns:a16="http://schemas.microsoft.com/office/drawing/2014/main" id="{FB9B523E-5FF1-4E51-8109-FA623C70C2C2}"/>
                    </a:ext>
                  </a:extLst>
                </p:cNvPr>
                <p:cNvSpPr/>
                <p:nvPr/>
              </p:nvSpPr>
              <p:spPr>
                <a:xfrm>
                  <a:off x="7529748" y="6417223"/>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6"/>
                        <a:pt x="1354" y="120"/>
                        <a:pt x="3270" y="6"/>
                      </a:cubicBezTo>
                      <a:cubicBezTo>
                        <a:pt x="3407" y="-2"/>
                        <a:pt x="3545" y="-2"/>
                        <a:pt x="3681" y="6"/>
                      </a:cubicBezTo>
                      <a:lnTo>
                        <a:pt x="67088" y="6"/>
                      </a:lnTo>
                      <a:cubicBezTo>
                        <a:pt x="69004" y="-107"/>
                        <a:pt x="70650" y="1354"/>
                        <a:pt x="70763" y="3269"/>
                      </a:cubicBezTo>
                      <a:cubicBezTo>
                        <a:pt x="70877" y="5185"/>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74" name="Freeform: Shape 73">
                  <a:extLst>
                    <a:ext uri="{FF2B5EF4-FFF2-40B4-BE49-F238E27FC236}">
                      <a16:creationId xmlns:a16="http://schemas.microsoft.com/office/drawing/2014/main" id="{003D78DB-585E-43B4-B560-022F5C527F8C}"/>
                    </a:ext>
                  </a:extLst>
                </p:cNvPr>
                <p:cNvSpPr/>
                <p:nvPr/>
              </p:nvSpPr>
              <p:spPr>
                <a:xfrm>
                  <a:off x="7529748" y="6429417"/>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6"/>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75" name="Freeform: Shape 74">
                  <a:extLst>
                    <a:ext uri="{FF2B5EF4-FFF2-40B4-BE49-F238E27FC236}">
                      <a16:creationId xmlns:a16="http://schemas.microsoft.com/office/drawing/2014/main" id="{56DD9EBC-1EE0-48B2-8903-D756135C875A}"/>
                    </a:ext>
                  </a:extLst>
                </p:cNvPr>
                <p:cNvSpPr/>
                <p:nvPr/>
              </p:nvSpPr>
              <p:spPr>
                <a:xfrm>
                  <a:off x="7529748" y="6522735"/>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6"/>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76" name="Freeform: Shape 75">
                  <a:extLst>
                    <a:ext uri="{FF2B5EF4-FFF2-40B4-BE49-F238E27FC236}">
                      <a16:creationId xmlns:a16="http://schemas.microsoft.com/office/drawing/2014/main" id="{2E618AD3-6ABE-48FB-A88A-364A97819E48}"/>
                    </a:ext>
                  </a:extLst>
                </p:cNvPr>
                <p:cNvSpPr/>
                <p:nvPr/>
              </p:nvSpPr>
              <p:spPr>
                <a:xfrm>
                  <a:off x="7529748" y="6535038"/>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6"/>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77" name="Freeform: Shape 76">
                  <a:extLst>
                    <a:ext uri="{FF2B5EF4-FFF2-40B4-BE49-F238E27FC236}">
                      <a16:creationId xmlns:a16="http://schemas.microsoft.com/office/drawing/2014/main" id="{99616661-5331-4D17-AD96-372C83586366}"/>
                    </a:ext>
                  </a:extLst>
                </p:cNvPr>
                <p:cNvSpPr/>
                <p:nvPr/>
              </p:nvSpPr>
              <p:spPr>
                <a:xfrm>
                  <a:off x="7529662" y="6547317"/>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6"/>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grpSp>
        </p:grpSp>
        <p:grpSp>
          <p:nvGrpSpPr>
            <p:cNvPr id="32" name="Group 31">
              <a:extLst>
                <a:ext uri="{FF2B5EF4-FFF2-40B4-BE49-F238E27FC236}">
                  <a16:creationId xmlns:a16="http://schemas.microsoft.com/office/drawing/2014/main" id="{011A107D-0231-494D-979E-4530E9CD2F6E}"/>
                </a:ext>
                <a:ext uri="{C183D7F6-B498-43B3-948B-1728B52AA6E4}">
                  <adec:decorative xmlns:adec="http://schemas.microsoft.com/office/drawing/2017/decorative" val="1"/>
                </a:ext>
              </a:extLst>
            </p:cNvPr>
            <p:cNvGrpSpPr/>
            <p:nvPr/>
          </p:nvGrpSpPr>
          <p:grpSpPr>
            <a:xfrm>
              <a:off x="10322483" y="3967250"/>
              <a:ext cx="986067" cy="986067"/>
              <a:chOff x="10529470" y="4046305"/>
              <a:chExt cx="1005840" cy="1005840"/>
            </a:xfrm>
          </p:grpSpPr>
          <p:sp>
            <p:nvSpPr>
              <p:cNvPr id="89" name="Oval 88">
                <a:extLst>
                  <a:ext uri="{FF2B5EF4-FFF2-40B4-BE49-F238E27FC236}">
                    <a16:creationId xmlns:a16="http://schemas.microsoft.com/office/drawing/2014/main" id="{21222B4E-343C-46F1-A10F-844A21452CF1}"/>
                  </a:ext>
                </a:extLst>
              </p:cNvPr>
              <p:cNvSpPr/>
              <p:nvPr/>
            </p:nvSpPr>
            <p:spPr bwMode="auto">
              <a:xfrm>
                <a:off x="10529470" y="4046305"/>
                <a:ext cx="1005840" cy="1005840"/>
              </a:xfrm>
              <a:prstGeom prst="ellipse">
                <a:avLst/>
              </a:prstGeom>
              <a:solidFill>
                <a:srgbClr val="000000"/>
              </a:solidFill>
              <a:ln w="15875" cap="rnd">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Semilight"/>
                  <a:cs typeface="Segoe UI" pitchFamily="34" charset="0"/>
                </a:endParaRPr>
              </a:p>
            </p:txBody>
          </p:sp>
          <p:grpSp>
            <p:nvGrpSpPr>
              <p:cNvPr id="78" name="Group 77">
                <a:extLst>
                  <a:ext uri="{FF2B5EF4-FFF2-40B4-BE49-F238E27FC236}">
                    <a16:creationId xmlns:a16="http://schemas.microsoft.com/office/drawing/2014/main" id="{B44931A1-42F4-47BF-8D15-B05F0D14F0E5}"/>
                  </a:ext>
                </a:extLst>
              </p:cNvPr>
              <p:cNvGrpSpPr/>
              <p:nvPr/>
            </p:nvGrpSpPr>
            <p:grpSpPr>
              <a:xfrm>
                <a:off x="10830108" y="4259274"/>
                <a:ext cx="404564" cy="579903"/>
                <a:chOff x="7305092" y="6119328"/>
                <a:chExt cx="315107" cy="451675"/>
              </a:xfrm>
            </p:grpSpPr>
            <p:sp>
              <p:nvSpPr>
                <p:cNvPr id="79" name="Freeform: Shape 78">
                  <a:extLst>
                    <a:ext uri="{FF2B5EF4-FFF2-40B4-BE49-F238E27FC236}">
                      <a16:creationId xmlns:a16="http://schemas.microsoft.com/office/drawing/2014/main" id="{50B33ED2-FB38-4BD1-8F0A-0D60618C6945}"/>
                    </a:ext>
                  </a:extLst>
                </p:cNvPr>
                <p:cNvSpPr/>
                <p:nvPr/>
              </p:nvSpPr>
              <p:spPr>
                <a:xfrm>
                  <a:off x="7305092" y="6119328"/>
                  <a:ext cx="315107" cy="98512"/>
                </a:xfrm>
                <a:custGeom>
                  <a:avLst/>
                  <a:gdLst>
                    <a:gd name="connsiteX0" fmla="*/ 302755 w 315107"/>
                    <a:gd name="connsiteY0" fmla="*/ 0 h 98512"/>
                    <a:gd name="connsiteX1" fmla="*/ 315107 w 315107"/>
                    <a:gd name="connsiteY1" fmla="*/ 12352 h 98512"/>
                    <a:gd name="connsiteX2" fmla="*/ 315107 w 315107"/>
                    <a:gd name="connsiteY2" fmla="*/ 86160 h 98512"/>
                    <a:gd name="connsiteX3" fmla="*/ 302755 w 315107"/>
                    <a:gd name="connsiteY3" fmla="*/ 98512 h 98512"/>
                    <a:gd name="connsiteX4" fmla="*/ 12352 w 315107"/>
                    <a:gd name="connsiteY4" fmla="*/ 98512 h 98512"/>
                    <a:gd name="connsiteX5" fmla="*/ 0 w 315107"/>
                    <a:gd name="connsiteY5" fmla="*/ 86160 h 98512"/>
                    <a:gd name="connsiteX6" fmla="*/ 0 w 315107"/>
                    <a:gd name="connsiteY6" fmla="*/ 12352 h 98512"/>
                    <a:gd name="connsiteX7" fmla="*/ 12352 w 315107"/>
                    <a:gd name="connsiteY7" fmla="*/ 0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107" h="98512">
                      <a:moveTo>
                        <a:pt x="302755" y="0"/>
                      </a:moveTo>
                      <a:cubicBezTo>
                        <a:pt x="309577" y="0"/>
                        <a:pt x="315107" y="5530"/>
                        <a:pt x="315107" y="12352"/>
                      </a:cubicBezTo>
                      <a:lnTo>
                        <a:pt x="315107" y="86160"/>
                      </a:lnTo>
                      <a:cubicBezTo>
                        <a:pt x="315107" y="92982"/>
                        <a:pt x="309577" y="98512"/>
                        <a:pt x="302755" y="98512"/>
                      </a:cubicBezTo>
                      <a:lnTo>
                        <a:pt x="12352" y="98512"/>
                      </a:lnTo>
                      <a:cubicBezTo>
                        <a:pt x="5530" y="98512"/>
                        <a:pt x="0" y="92982"/>
                        <a:pt x="0" y="86160"/>
                      </a:cubicBezTo>
                      <a:lnTo>
                        <a:pt x="0" y="12352"/>
                      </a:lnTo>
                      <a:cubicBezTo>
                        <a:pt x="0" y="5530"/>
                        <a:pt x="5530" y="0"/>
                        <a:pt x="12352" y="0"/>
                      </a:cubicBezTo>
                      <a:close/>
                    </a:path>
                  </a:pathLst>
                </a:custGeom>
                <a:solidFill>
                  <a:schemeClr val="accent1"/>
                </a:solidFill>
                <a:ln w="1218" cap="flat">
                  <a:noFill/>
                  <a:prstDash val="solid"/>
                  <a:miter/>
                </a:ln>
              </p:spPr>
              <p:txBody>
                <a:bodyPr rtlCol="0" anchor="ctr"/>
                <a:lstStyle/>
                <a:p>
                  <a:pPr defTabSz="914367"/>
                  <a:endParaRPr lang="en-US">
                    <a:solidFill>
                      <a:prstClr val="black"/>
                    </a:solidFill>
                    <a:latin typeface="Segoe UI"/>
                  </a:endParaRPr>
                </a:p>
              </p:txBody>
            </p:sp>
            <p:sp>
              <p:nvSpPr>
                <p:cNvPr id="80" name="Freeform: Shape 79">
                  <a:extLst>
                    <a:ext uri="{FF2B5EF4-FFF2-40B4-BE49-F238E27FC236}">
                      <a16:creationId xmlns:a16="http://schemas.microsoft.com/office/drawing/2014/main" id="{0CF13644-EA8E-4B8D-ADFE-201074A8F8E8}"/>
                    </a:ext>
                  </a:extLst>
                </p:cNvPr>
                <p:cNvSpPr/>
                <p:nvPr/>
              </p:nvSpPr>
              <p:spPr>
                <a:xfrm>
                  <a:off x="7305092" y="6237020"/>
                  <a:ext cx="315107" cy="98536"/>
                </a:xfrm>
                <a:custGeom>
                  <a:avLst/>
                  <a:gdLst>
                    <a:gd name="connsiteX0" fmla="*/ 302755 w 315107"/>
                    <a:gd name="connsiteY0" fmla="*/ 0 h 98536"/>
                    <a:gd name="connsiteX1" fmla="*/ 315107 w 315107"/>
                    <a:gd name="connsiteY1" fmla="*/ 12352 h 98536"/>
                    <a:gd name="connsiteX2" fmla="*/ 315107 w 315107"/>
                    <a:gd name="connsiteY2" fmla="*/ 86185 h 98536"/>
                    <a:gd name="connsiteX3" fmla="*/ 302755 w 315107"/>
                    <a:gd name="connsiteY3" fmla="*/ 98537 h 98536"/>
                    <a:gd name="connsiteX4" fmla="*/ 12352 w 315107"/>
                    <a:gd name="connsiteY4" fmla="*/ 98537 h 98536"/>
                    <a:gd name="connsiteX5" fmla="*/ 0 w 315107"/>
                    <a:gd name="connsiteY5" fmla="*/ 86185 h 98536"/>
                    <a:gd name="connsiteX6" fmla="*/ 0 w 315107"/>
                    <a:gd name="connsiteY6" fmla="*/ 12352 h 98536"/>
                    <a:gd name="connsiteX7" fmla="*/ 12352 w 315107"/>
                    <a:gd name="connsiteY7" fmla="*/ 0 h 9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107" h="98536">
                      <a:moveTo>
                        <a:pt x="302755" y="0"/>
                      </a:moveTo>
                      <a:cubicBezTo>
                        <a:pt x="309577" y="0"/>
                        <a:pt x="315107" y="5530"/>
                        <a:pt x="315107" y="12352"/>
                      </a:cubicBezTo>
                      <a:lnTo>
                        <a:pt x="315107" y="86185"/>
                      </a:lnTo>
                      <a:cubicBezTo>
                        <a:pt x="315107" y="93006"/>
                        <a:pt x="309577" y="98537"/>
                        <a:pt x="302755" y="98537"/>
                      </a:cubicBezTo>
                      <a:lnTo>
                        <a:pt x="12352" y="98537"/>
                      </a:lnTo>
                      <a:cubicBezTo>
                        <a:pt x="5530" y="98537"/>
                        <a:pt x="0" y="93006"/>
                        <a:pt x="0" y="86185"/>
                      </a:cubicBezTo>
                      <a:lnTo>
                        <a:pt x="0" y="12352"/>
                      </a:lnTo>
                      <a:cubicBezTo>
                        <a:pt x="0" y="5530"/>
                        <a:pt x="5530" y="0"/>
                        <a:pt x="12352" y="0"/>
                      </a:cubicBezTo>
                      <a:close/>
                    </a:path>
                  </a:pathLst>
                </a:custGeom>
                <a:solidFill>
                  <a:schemeClr val="accent1"/>
                </a:solidFill>
                <a:ln w="1218" cap="flat">
                  <a:noFill/>
                  <a:prstDash val="solid"/>
                  <a:miter/>
                </a:ln>
              </p:spPr>
              <p:txBody>
                <a:bodyPr rtlCol="0" anchor="ctr"/>
                <a:lstStyle/>
                <a:p>
                  <a:pPr defTabSz="914367"/>
                  <a:endParaRPr lang="en-US">
                    <a:solidFill>
                      <a:prstClr val="black"/>
                    </a:solidFill>
                    <a:latin typeface="Segoe UI"/>
                  </a:endParaRPr>
                </a:p>
              </p:txBody>
            </p:sp>
            <p:sp>
              <p:nvSpPr>
                <p:cNvPr id="81" name="Freeform: Shape 80">
                  <a:extLst>
                    <a:ext uri="{FF2B5EF4-FFF2-40B4-BE49-F238E27FC236}">
                      <a16:creationId xmlns:a16="http://schemas.microsoft.com/office/drawing/2014/main" id="{BD67FDBD-BF66-43D1-A35C-6B10A96DB8D4}"/>
                    </a:ext>
                  </a:extLst>
                </p:cNvPr>
                <p:cNvSpPr/>
                <p:nvPr/>
              </p:nvSpPr>
              <p:spPr>
                <a:xfrm>
                  <a:off x="7305092" y="6354738"/>
                  <a:ext cx="315107" cy="98536"/>
                </a:xfrm>
                <a:custGeom>
                  <a:avLst/>
                  <a:gdLst>
                    <a:gd name="connsiteX0" fmla="*/ 302755 w 315107"/>
                    <a:gd name="connsiteY0" fmla="*/ 0 h 98536"/>
                    <a:gd name="connsiteX1" fmla="*/ 315107 w 315107"/>
                    <a:gd name="connsiteY1" fmla="*/ 12352 h 98536"/>
                    <a:gd name="connsiteX2" fmla="*/ 315107 w 315107"/>
                    <a:gd name="connsiteY2" fmla="*/ 86185 h 98536"/>
                    <a:gd name="connsiteX3" fmla="*/ 302755 w 315107"/>
                    <a:gd name="connsiteY3" fmla="*/ 98537 h 98536"/>
                    <a:gd name="connsiteX4" fmla="*/ 12352 w 315107"/>
                    <a:gd name="connsiteY4" fmla="*/ 98537 h 98536"/>
                    <a:gd name="connsiteX5" fmla="*/ 0 w 315107"/>
                    <a:gd name="connsiteY5" fmla="*/ 86185 h 98536"/>
                    <a:gd name="connsiteX6" fmla="*/ 0 w 315107"/>
                    <a:gd name="connsiteY6" fmla="*/ 12352 h 98536"/>
                    <a:gd name="connsiteX7" fmla="*/ 12352 w 315107"/>
                    <a:gd name="connsiteY7" fmla="*/ 0 h 9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107" h="98536">
                      <a:moveTo>
                        <a:pt x="302755" y="0"/>
                      </a:moveTo>
                      <a:cubicBezTo>
                        <a:pt x="309577" y="0"/>
                        <a:pt x="315107" y="5530"/>
                        <a:pt x="315107" y="12352"/>
                      </a:cubicBezTo>
                      <a:lnTo>
                        <a:pt x="315107" y="86185"/>
                      </a:lnTo>
                      <a:cubicBezTo>
                        <a:pt x="315107" y="93006"/>
                        <a:pt x="309577" y="98537"/>
                        <a:pt x="302755" y="98537"/>
                      </a:cubicBezTo>
                      <a:lnTo>
                        <a:pt x="12352" y="98537"/>
                      </a:lnTo>
                      <a:cubicBezTo>
                        <a:pt x="5530" y="98537"/>
                        <a:pt x="0" y="93006"/>
                        <a:pt x="0" y="86185"/>
                      </a:cubicBezTo>
                      <a:lnTo>
                        <a:pt x="0" y="12352"/>
                      </a:lnTo>
                      <a:cubicBezTo>
                        <a:pt x="0" y="5530"/>
                        <a:pt x="5530" y="0"/>
                        <a:pt x="12352" y="0"/>
                      </a:cubicBezTo>
                      <a:close/>
                    </a:path>
                  </a:pathLst>
                </a:custGeom>
                <a:solidFill>
                  <a:schemeClr val="accent1"/>
                </a:solidFill>
                <a:ln w="1218" cap="flat">
                  <a:noFill/>
                  <a:prstDash val="solid"/>
                  <a:miter/>
                </a:ln>
              </p:spPr>
              <p:txBody>
                <a:bodyPr rtlCol="0" anchor="ctr"/>
                <a:lstStyle/>
                <a:p>
                  <a:pPr defTabSz="914367"/>
                  <a:endParaRPr lang="en-US">
                    <a:solidFill>
                      <a:prstClr val="black"/>
                    </a:solidFill>
                    <a:latin typeface="Segoe UI"/>
                  </a:endParaRPr>
                </a:p>
              </p:txBody>
            </p:sp>
            <p:sp>
              <p:nvSpPr>
                <p:cNvPr id="82" name="Freeform: Shape 81">
                  <a:extLst>
                    <a:ext uri="{FF2B5EF4-FFF2-40B4-BE49-F238E27FC236}">
                      <a16:creationId xmlns:a16="http://schemas.microsoft.com/office/drawing/2014/main" id="{8CB034B5-1796-4C3F-902A-F006DF110ADF}"/>
                    </a:ext>
                  </a:extLst>
                </p:cNvPr>
                <p:cNvSpPr/>
                <p:nvPr/>
              </p:nvSpPr>
              <p:spPr>
                <a:xfrm>
                  <a:off x="7305092" y="6472467"/>
                  <a:ext cx="315107" cy="98536"/>
                </a:xfrm>
                <a:custGeom>
                  <a:avLst/>
                  <a:gdLst>
                    <a:gd name="connsiteX0" fmla="*/ 302755 w 315107"/>
                    <a:gd name="connsiteY0" fmla="*/ 0 h 98536"/>
                    <a:gd name="connsiteX1" fmla="*/ 315107 w 315107"/>
                    <a:gd name="connsiteY1" fmla="*/ 12352 h 98536"/>
                    <a:gd name="connsiteX2" fmla="*/ 315107 w 315107"/>
                    <a:gd name="connsiteY2" fmla="*/ 86184 h 98536"/>
                    <a:gd name="connsiteX3" fmla="*/ 302755 w 315107"/>
                    <a:gd name="connsiteY3" fmla="*/ 98537 h 98536"/>
                    <a:gd name="connsiteX4" fmla="*/ 12352 w 315107"/>
                    <a:gd name="connsiteY4" fmla="*/ 98537 h 98536"/>
                    <a:gd name="connsiteX5" fmla="*/ 0 w 315107"/>
                    <a:gd name="connsiteY5" fmla="*/ 86184 h 98536"/>
                    <a:gd name="connsiteX6" fmla="*/ 0 w 315107"/>
                    <a:gd name="connsiteY6" fmla="*/ 12352 h 98536"/>
                    <a:gd name="connsiteX7" fmla="*/ 12352 w 315107"/>
                    <a:gd name="connsiteY7" fmla="*/ 0 h 9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107" h="98536">
                      <a:moveTo>
                        <a:pt x="302755" y="0"/>
                      </a:moveTo>
                      <a:cubicBezTo>
                        <a:pt x="309577" y="0"/>
                        <a:pt x="315107" y="5530"/>
                        <a:pt x="315107" y="12352"/>
                      </a:cubicBezTo>
                      <a:lnTo>
                        <a:pt x="315107" y="86184"/>
                      </a:lnTo>
                      <a:cubicBezTo>
                        <a:pt x="315107" y="93006"/>
                        <a:pt x="309577" y="98537"/>
                        <a:pt x="302755" y="98537"/>
                      </a:cubicBezTo>
                      <a:lnTo>
                        <a:pt x="12352" y="98537"/>
                      </a:lnTo>
                      <a:cubicBezTo>
                        <a:pt x="5530" y="98537"/>
                        <a:pt x="0" y="93006"/>
                        <a:pt x="0" y="86184"/>
                      </a:cubicBezTo>
                      <a:lnTo>
                        <a:pt x="0" y="12352"/>
                      </a:lnTo>
                      <a:cubicBezTo>
                        <a:pt x="0" y="5530"/>
                        <a:pt x="5530" y="0"/>
                        <a:pt x="12352" y="0"/>
                      </a:cubicBezTo>
                      <a:close/>
                    </a:path>
                  </a:pathLst>
                </a:custGeom>
                <a:solidFill>
                  <a:schemeClr val="accent1"/>
                </a:solidFill>
                <a:ln w="1218" cap="flat">
                  <a:noFill/>
                  <a:prstDash val="solid"/>
                  <a:miter/>
                </a:ln>
              </p:spPr>
              <p:txBody>
                <a:bodyPr rtlCol="0" anchor="ctr"/>
                <a:lstStyle/>
                <a:p>
                  <a:pPr defTabSz="914367"/>
                  <a:endParaRPr lang="en-US">
                    <a:solidFill>
                      <a:prstClr val="black"/>
                    </a:solidFill>
                    <a:latin typeface="Segoe UI"/>
                  </a:endParaRPr>
                </a:p>
              </p:txBody>
            </p:sp>
            <p:sp>
              <p:nvSpPr>
                <p:cNvPr id="83" name="Freeform: Shape 82">
                  <a:extLst>
                    <a:ext uri="{FF2B5EF4-FFF2-40B4-BE49-F238E27FC236}">
                      <a16:creationId xmlns:a16="http://schemas.microsoft.com/office/drawing/2014/main" id="{4A87EBB8-D2E9-4045-9CA2-68F56620B1D8}"/>
                    </a:ext>
                  </a:extLst>
                </p:cNvPr>
                <p:cNvSpPr/>
                <p:nvPr/>
              </p:nvSpPr>
              <p:spPr>
                <a:xfrm>
                  <a:off x="7320833" y="6182905"/>
                  <a:ext cx="22289" cy="22289"/>
                </a:xfrm>
                <a:custGeom>
                  <a:avLst/>
                  <a:gdLst>
                    <a:gd name="connsiteX0" fmla="*/ 22290 w 22289"/>
                    <a:gd name="connsiteY0" fmla="*/ 11145 h 22289"/>
                    <a:gd name="connsiteX1" fmla="*/ 11145 w 22289"/>
                    <a:gd name="connsiteY1" fmla="*/ 22290 h 22289"/>
                    <a:gd name="connsiteX2" fmla="*/ 0 w 22289"/>
                    <a:gd name="connsiteY2" fmla="*/ 11145 h 22289"/>
                    <a:gd name="connsiteX3" fmla="*/ 11084 w 22289"/>
                    <a:gd name="connsiteY3" fmla="*/ 0 h 22289"/>
                    <a:gd name="connsiteX4" fmla="*/ 22290 w 22289"/>
                    <a:gd name="connsiteY4" fmla="*/ 11108 h 22289"/>
                    <a:gd name="connsiteX5" fmla="*/ 22290 w 22289"/>
                    <a:gd name="connsiteY5" fmla="*/ 11145 h 2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89" h="22289">
                      <a:moveTo>
                        <a:pt x="22290" y="11145"/>
                      </a:moveTo>
                      <a:cubicBezTo>
                        <a:pt x="22290" y="17300"/>
                        <a:pt x="17300" y="22290"/>
                        <a:pt x="11145" y="22290"/>
                      </a:cubicBezTo>
                      <a:cubicBezTo>
                        <a:pt x="4990" y="22290"/>
                        <a:pt x="0" y="17300"/>
                        <a:pt x="0" y="11145"/>
                      </a:cubicBezTo>
                      <a:cubicBezTo>
                        <a:pt x="0" y="5013"/>
                        <a:pt x="4953" y="34"/>
                        <a:pt x="11084" y="0"/>
                      </a:cubicBezTo>
                      <a:cubicBezTo>
                        <a:pt x="17246" y="-27"/>
                        <a:pt x="22263" y="4946"/>
                        <a:pt x="22290" y="11108"/>
                      </a:cubicBezTo>
                      <a:cubicBezTo>
                        <a:pt x="22290" y="11121"/>
                        <a:pt x="22290" y="11133"/>
                        <a:pt x="22290" y="111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84" name="Freeform: Shape 83">
                  <a:extLst>
                    <a:ext uri="{FF2B5EF4-FFF2-40B4-BE49-F238E27FC236}">
                      <a16:creationId xmlns:a16="http://schemas.microsoft.com/office/drawing/2014/main" id="{D12F14B2-C9E3-4218-9DB2-F6DB80DA81E4}"/>
                    </a:ext>
                  </a:extLst>
                </p:cNvPr>
                <p:cNvSpPr/>
                <p:nvPr/>
              </p:nvSpPr>
              <p:spPr>
                <a:xfrm>
                  <a:off x="7320833" y="6300854"/>
                  <a:ext cx="22289" cy="22290"/>
                </a:xfrm>
                <a:custGeom>
                  <a:avLst/>
                  <a:gdLst>
                    <a:gd name="connsiteX0" fmla="*/ 22290 w 22289"/>
                    <a:gd name="connsiteY0" fmla="*/ 11133 h 22290"/>
                    <a:gd name="connsiteX1" fmla="*/ 11157 w 22289"/>
                    <a:gd name="connsiteY1" fmla="*/ 22290 h 22290"/>
                    <a:gd name="connsiteX2" fmla="*/ 0 w 22289"/>
                    <a:gd name="connsiteY2" fmla="*/ 11157 h 22290"/>
                    <a:gd name="connsiteX3" fmla="*/ 11084 w 22289"/>
                    <a:gd name="connsiteY3" fmla="*/ 0 h 22290"/>
                    <a:gd name="connsiteX4" fmla="*/ 22290 w 22289"/>
                    <a:gd name="connsiteY4" fmla="*/ 11084 h 22290"/>
                    <a:gd name="connsiteX5" fmla="*/ 22290 w 22289"/>
                    <a:gd name="connsiteY5" fmla="*/ 11133 h 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89" h="22290">
                      <a:moveTo>
                        <a:pt x="22290" y="11133"/>
                      </a:moveTo>
                      <a:cubicBezTo>
                        <a:pt x="22297" y="17288"/>
                        <a:pt x="17312" y="22283"/>
                        <a:pt x="11157" y="22290"/>
                      </a:cubicBezTo>
                      <a:cubicBezTo>
                        <a:pt x="5002" y="22296"/>
                        <a:pt x="7" y="17313"/>
                        <a:pt x="0" y="11157"/>
                      </a:cubicBezTo>
                      <a:cubicBezTo>
                        <a:pt x="-7" y="5022"/>
                        <a:pt x="4948" y="34"/>
                        <a:pt x="11084" y="0"/>
                      </a:cubicBezTo>
                      <a:cubicBezTo>
                        <a:pt x="17239" y="-34"/>
                        <a:pt x="22256" y="4929"/>
                        <a:pt x="22290" y="11084"/>
                      </a:cubicBezTo>
                      <a:cubicBezTo>
                        <a:pt x="22290" y="11100"/>
                        <a:pt x="22290" y="11117"/>
                        <a:pt x="22290" y="11133"/>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85" name="Freeform: Shape 84">
                  <a:extLst>
                    <a:ext uri="{FF2B5EF4-FFF2-40B4-BE49-F238E27FC236}">
                      <a16:creationId xmlns:a16="http://schemas.microsoft.com/office/drawing/2014/main" id="{A82CE676-F0A3-432B-850A-F6A28246A7CF}"/>
                    </a:ext>
                  </a:extLst>
                </p:cNvPr>
                <p:cNvSpPr/>
                <p:nvPr/>
              </p:nvSpPr>
              <p:spPr>
                <a:xfrm>
                  <a:off x="7320833" y="6418790"/>
                  <a:ext cx="22289" cy="22290"/>
                </a:xfrm>
                <a:custGeom>
                  <a:avLst/>
                  <a:gdLst>
                    <a:gd name="connsiteX0" fmla="*/ 22290 w 22289"/>
                    <a:gd name="connsiteY0" fmla="*/ 11145 h 22290"/>
                    <a:gd name="connsiteX1" fmla="*/ 11145 w 22289"/>
                    <a:gd name="connsiteY1" fmla="*/ 22290 h 22290"/>
                    <a:gd name="connsiteX2" fmla="*/ 0 w 22289"/>
                    <a:gd name="connsiteY2" fmla="*/ 11145 h 22290"/>
                    <a:gd name="connsiteX3" fmla="*/ 11084 w 22289"/>
                    <a:gd name="connsiteY3" fmla="*/ 0 h 22290"/>
                    <a:gd name="connsiteX4" fmla="*/ 22290 w 22289"/>
                    <a:gd name="connsiteY4" fmla="*/ 11084 h 22290"/>
                    <a:gd name="connsiteX5" fmla="*/ 22290 w 22289"/>
                    <a:gd name="connsiteY5" fmla="*/ 11145 h 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89" h="22290">
                      <a:moveTo>
                        <a:pt x="22290" y="11145"/>
                      </a:moveTo>
                      <a:cubicBezTo>
                        <a:pt x="22290" y="17301"/>
                        <a:pt x="17300" y="22290"/>
                        <a:pt x="11145" y="22290"/>
                      </a:cubicBezTo>
                      <a:cubicBezTo>
                        <a:pt x="4990" y="22290"/>
                        <a:pt x="0" y="17301"/>
                        <a:pt x="0" y="11145"/>
                      </a:cubicBezTo>
                      <a:cubicBezTo>
                        <a:pt x="0" y="5013"/>
                        <a:pt x="4953" y="34"/>
                        <a:pt x="11084" y="0"/>
                      </a:cubicBezTo>
                      <a:cubicBezTo>
                        <a:pt x="17239" y="-34"/>
                        <a:pt x="22256" y="4929"/>
                        <a:pt x="22290" y="11084"/>
                      </a:cubicBezTo>
                      <a:cubicBezTo>
                        <a:pt x="22290" y="11105"/>
                        <a:pt x="22290" y="11124"/>
                        <a:pt x="22290" y="111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86" name="Freeform: Shape 85">
                  <a:extLst>
                    <a:ext uri="{FF2B5EF4-FFF2-40B4-BE49-F238E27FC236}">
                      <a16:creationId xmlns:a16="http://schemas.microsoft.com/office/drawing/2014/main" id="{8C14F2C4-5F74-4361-90E0-75C4B6585DB9}"/>
                    </a:ext>
                  </a:extLst>
                </p:cNvPr>
                <p:cNvSpPr/>
                <p:nvPr/>
              </p:nvSpPr>
              <p:spPr>
                <a:xfrm>
                  <a:off x="7320833" y="6536739"/>
                  <a:ext cx="22289" cy="22290"/>
                </a:xfrm>
                <a:custGeom>
                  <a:avLst/>
                  <a:gdLst>
                    <a:gd name="connsiteX0" fmla="*/ 22290 w 22289"/>
                    <a:gd name="connsiteY0" fmla="*/ 11145 h 22290"/>
                    <a:gd name="connsiteX1" fmla="*/ 11145 w 22289"/>
                    <a:gd name="connsiteY1" fmla="*/ 22290 h 22290"/>
                    <a:gd name="connsiteX2" fmla="*/ 0 w 22289"/>
                    <a:gd name="connsiteY2" fmla="*/ 11145 h 22290"/>
                    <a:gd name="connsiteX3" fmla="*/ 11084 w 22289"/>
                    <a:gd name="connsiteY3" fmla="*/ 0 h 22290"/>
                    <a:gd name="connsiteX4" fmla="*/ 22290 w 22289"/>
                    <a:gd name="connsiteY4" fmla="*/ 11084 h 22290"/>
                    <a:gd name="connsiteX5" fmla="*/ 22290 w 22289"/>
                    <a:gd name="connsiteY5" fmla="*/ 11145 h 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89" h="22290">
                      <a:moveTo>
                        <a:pt x="22290" y="11145"/>
                      </a:moveTo>
                      <a:cubicBezTo>
                        <a:pt x="22290" y="17300"/>
                        <a:pt x="17300" y="22290"/>
                        <a:pt x="11145" y="22290"/>
                      </a:cubicBezTo>
                      <a:cubicBezTo>
                        <a:pt x="4990" y="22290"/>
                        <a:pt x="0" y="17300"/>
                        <a:pt x="0" y="11145"/>
                      </a:cubicBezTo>
                      <a:cubicBezTo>
                        <a:pt x="0" y="5013"/>
                        <a:pt x="4953" y="34"/>
                        <a:pt x="11084" y="0"/>
                      </a:cubicBezTo>
                      <a:cubicBezTo>
                        <a:pt x="17239" y="-34"/>
                        <a:pt x="22256" y="4929"/>
                        <a:pt x="22290" y="11084"/>
                      </a:cubicBezTo>
                      <a:cubicBezTo>
                        <a:pt x="22290" y="11105"/>
                        <a:pt x="22290" y="11124"/>
                        <a:pt x="22290" y="111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95" name="Freeform: Shape 94">
                  <a:extLst>
                    <a:ext uri="{FF2B5EF4-FFF2-40B4-BE49-F238E27FC236}">
                      <a16:creationId xmlns:a16="http://schemas.microsoft.com/office/drawing/2014/main" id="{2FC6AE97-5AB2-4D41-BBEC-BDC0B908BEAF}"/>
                    </a:ext>
                  </a:extLst>
                </p:cNvPr>
                <p:cNvSpPr/>
                <p:nvPr/>
              </p:nvSpPr>
              <p:spPr>
                <a:xfrm>
                  <a:off x="7529748" y="6169157"/>
                  <a:ext cx="70769" cy="6950"/>
                </a:xfrm>
                <a:custGeom>
                  <a:avLst/>
                  <a:gdLst>
                    <a:gd name="connsiteX0" fmla="*/ 67088 w 70769"/>
                    <a:gd name="connsiteY0" fmla="*/ 6944 h 6950"/>
                    <a:gd name="connsiteX1" fmla="*/ 3681 w 70769"/>
                    <a:gd name="connsiteY1" fmla="*/ 6944 h 6950"/>
                    <a:gd name="connsiteX2" fmla="*/ 6 w 70769"/>
                    <a:gd name="connsiteY2" fmla="*/ 3681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70 h 6950"/>
                    <a:gd name="connsiteX7" fmla="*/ 67499 w 70769"/>
                    <a:gd name="connsiteY7" fmla="*/ 6944 h 6950"/>
                    <a:gd name="connsiteX8" fmla="*/ 67088 w 70769"/>
                    <a:gd name="connsiteY8" fmla="*/ 6944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4"/>
                      </a:moveTo>
                      <a:lnTo>
                        <a:pt x="3681" y="6944"/>
                      </a:lnTo>
                      <a:cubicBezTo>
                        <a:pt x="1766" y="7058"/>
                        <a:pt x="120" y="5597"/>
                        <a:pt x="6" y="3681"/>
                      </a:cubicBezTo>
                      <a:cubicBezTo>
                        <a:pt x="-107" y="1765"/>
                        <a:pt x="1354" y="120"/>
                        <a:pt x="3270" y="6"/>
                      </a:cubicBezTo>
                      <a:cubicBezTo>
                        <a:pt x="3407" y="-2"/>
                        <a:pt x="3545" y="-2"/>
                        <a:pt x="3681" y="6"/>
                      </a:cubicBezTo>
                      <a:lnTo>
                        <a:pt x="67088" y="6"/>
                      </a:lnTo>
                      <a:cubicBezTo>
                        <a:pt x="69004" y="-107"/>
                        <a:pt x="70650" y="1354"/>
                        <a:pt x="70763" y="3270"/>
                      </a:cubicBezTo>
                      <a:cubicBezTo>
                        <a:pt x="70877" y="5185"/>
                        <a:pt x="69416" y="6831"/>
                        <a:pt x="67499" y="6944"/>
                      </a:cubicBezTo>
                      <a:cubicBezTo>
                        <a:pt x="67362" y="6953"/>
                        <a:pt x="67225" y="6953"/>
                        <a:pt x="67088" y="6944"/>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98" name="Freeform: Shape 97">
                  <a:extLst>
                    <a:ext uri="{FF2B5EF4-FFF2-40B4-BE49-F238E27FC236}">
                      <a16:creationId xmlns:a16="http://schemas.microsoft.com/office/drawing/2014/main" id="{56FB9E73-E3AA-4BE1-B82C-460FA1EC6C2B}"/>
                    </a:ext>
                  </a:extLst>
                </p:cNvPr>
                <p:cNvSpPr/>
                <p:nvPr/>
              </p:nvSpPr>
              <p:spPr>
                <a:xfrm>
                  <a:off x="7529748" y="6181436"/>
                  <a:ext cx="70769" cy="6950"/>
                </a:xfrm>
                <a:custGeom>
                  <a:avLst/>
                  <a:gdLst>
                    <a:gd name="connsiteX0" fmla="*/ 67088 w 70769"/>
                    <a:gd name="connsiteY0" fmla="*/ 6944 h 6950"/>
                    <a:gd name="connsiteX1" fmla="*/ 3681 w 70769"/>
                    <a:gd name="connsiteY1" fmla="*/ 6944 h 6950"/>
                    <a:gd name="connsiteX2" fmla="*/ 6 w 70769"/>
                    <a:gd name="connsiteY2" fmla="*/ 3681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70 h 6950"/>
                    <a:gd name="connsiteX7" fmla="*/ 67499 w 70769"/>
                    <a:gd name="connsiteY7" fmla="*/ 6944 h 6950"/>
                    <a:gd name="connsiteX8" fmla="*/ 67088 w 70769"/>
                    <a:gd name="connsiteY8" fmla="*/ 6944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4"/>
                      </a:moveTo>
                      <a:lnTo>
                        <a:pt x="3681" y="6944"/>
                      </a:lnTo>
                      <a:cubicBezTo>
                        <a:pt x="1766" y="7058"/>
                        <a:pt x="120" y="5597"/>
                        <a:pt x="6" y="3681"/>
                      </a:cubicBezTo>
                      <a:cubicBezTo>
                        <a:pt x="-107" y="1765"/>
                        <a:pt x="1354" y="120"/>
                        <a:pt x="3270" y="6"/>
                      </a:cubicBezTo>
                      <a:cubicBezTo>
                        <a:pt x="3407" y="-2"/>
                        <a:pt x="3545" y="-2"/>
                        <a:pt x="3681" y="6"/>
                      </a:cubicBezTo>
                      <a:lnTo>
                        <a:pt x="67088" y="6"/>
                      </a:lnTo>
                      <a:cubicBezTo>
                        <a:pt x="69004" y="-107"/>
                        <a:pt x="70650" y="1354"/>
                        <a:pt x="70763" y="3270"/>
                      </a:cubicBezTo>
                      <a:cubicBezTo>
                        <a:pt x="70877" y="5185"/>
                        <a:pt x="69416" y="6831"/>
                        <a:pt x="67499" y="6944"/>
                      </a:cubicBezTo>
                      <a:cubicBezTo>
                        <a:pt x="67362" y="6953"/>
                        <a:pt x="67225" y="6953"/>
                        <a:pt x="67088" y="6944"/>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99" name="Freeform: Shape 98">
                  <a:extLst>
                    <a:ext uri="{FF2B5EF4-FFF2-40B4-BE49-F238E27FC236}">
                      <a16:creationId xmlns:a16="http://schemas.microsoft.com/office/drawing/2014/main" id="{04E2407A-8AD7-49FE-A4EE-E16A7B9B6070}"/>
                    </a:ext>
                  </a:extLst>
                </p:cNvPr>
                <p:cNvSpPr/>
                <p:nvPr/>
              </p:nvSpPr>
              <p:spPr>
                <a:xfrm>
                  <a:off x="7529748" y="6193727"/>
                  <a:ext cx="70769" cy="6950"/>
                </a:xfrm>
                <a:custGeom>
                  <a:avLst/>
                  <a:gdLst>
                    <a:gd name="connsiteX0" fmla="*/ 67088 w 70769"/>
                    <a:gd name="connsiteY0" fmla="*/ 6944 h 6950"/>
                    <a:gd name="connsiteX1" fmla="*/ 3681 w 70769"/>
                    <a:gd name="connsiteY1" fmla="*/ 6944 h 6950"/>
                    <a:gd name="connsiteX2" fmla="*/ 6 w 70769"/>
                    <a:gd name="connsiteY2" fmla="*/ 3681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70 h 6950"/>
                    <a:gd name="connsiteX7" fmla="*/ 67499 w 70769"/>
                    <a:gd name="connsiteY7" fmla="*/ 6944 h 6950"/>
                    <a:gd name="connsiteX8" fmla="*/ 67088 w 70769"/>
                    <a:gd name="connsiteY8" fmla="*/ 6944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4"/>
                      </a:moveTo>
                      <a:lnTo>
                        <a:pt x="3681" y="6944"/>
                      </a:lnTo>
                      <a:cubicBezTo>
                        <a:pt x="1766" y="7058"/>
                        <a:pt x="120" y="5597"/>
                        <a:pt x="6" y="3681"/>
                      </a:cubicBezTo>
                      <a:cubicBezTo>
                        <a:pt x="-107" y="1765"/>
                        <a:pt x="1354" y="120"/>
                        <a:pt x="3270" y="6"/>
                      </a:cubicBezTo>
                      <a:cubicBezTo>
                        <a:pt x="3407" y="-2"/>
                        <a:pt x="3545" y="-2"/>
                        <a:pt x="3681" y="6"/>
                      </a:cubicBezTo>
                      <a:lnTo>
                        <a:pt x="67088" y="6"/>
                      </a:lnTo>
                      <a:cubicBezTo>
                        <a:pt x="69004" y="-107"/>
                        <a:pt x="70650" y="1354"/>
                        <a:pt x="70763" y="3270"/>
                      </a:cubicBezTo>
                      <a:cubicBezTo>
                        <a:pt x="70877" y="5185"/>
                        <a:pt x="69416" y="6831"/>
                        <a:pt x="67499" y="6944"/>
                      </a:cubicBezTo>
                      <a:cubicBezTo>
                        <a:pt x="67362" y="6953"/>
                        <a:pt x="67225" y="6953"/>
                        <a:pt x="67088" y="6944"/>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00" name="Freeform: Shape 99">
                  <a:extLst>
                    <a:ext uri="{FF2B5EF4-FFF2-40B4-BE49-F238E27FC236}">
                      <a16:creationId xmlns:a16="http://schemas.microsoft.com/office/drawing/2014/main" id="{20C69DDE-9744-4470-AC70-DDE3DECC24B4}"/>
                    </a:ext>
                  </a:extLst>
                </p:cNvPr>
                <p:cNvSpPr/>
                <p:nvPr/>
              </p:nvSpPr>
              <p:spPr>
                <a:xfrm>
                  <a:off x="7529748" y="6287008"/>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6"/>
                        <a:pt x="1354" y="120"/>
                        <a:pt x="3270" y="6"/>
                      </a:cubicBezTo>
                      <a:cubicBezTo>
                        <a:pt x="3407" y="-2"/>
                        <a:pt x="3545" y="-2"/>
                        <a:pt x="3681" y="6"/>
                      </a:cubicBezTo>
                      <a:lnTo>
                        <a:pt x="67088" y="6"/>
                      </a:lnTo>
                      <a:cubicBezTo>
                        <a:pt x="69004" y="-107"/>
                        <a:pt x="70650" y="1354"/>
                        <a:pt x="70763" y="3269"/>
                      </a:cubicBezTo>
                      <a:cubicBezTo>
                        <a:pt x="70877" y="5186"/>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01" name="Freeform: Shape 100">
                  <a:extLst>
                    <a:ext uri="{FF2B5EF4-FFF2-40B4-BE49-F238E27FC236}">
                      <a16:creationId xmlns:a16="http://schemas.microsoft.com/office/drawing/2014/main" id="{63C485F1-1710-4E19-AF3C-B8D385EC583F}"/>
                    </a:ext>
                  </a:extLst>
                </p:cNvPr>
                <p:cNvSpPr/>
                <p:nvPr/>
              </p:nvSpPr>
              <p:spPr>
                <a:xfrm>
                  <a:off x="7529748" y="6299311"/>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6"/>
                        <a:pt x="1354" y="120"/>
                        <a:pt x="3270" y="6"/>
                      </a:cubicBezTo>
                      <a:cubicBezTo>
                        <a:pt x="3407" y="-2"/>
                        <a:pt x="3545" y="-2"/>
                        <a:pt x="3681" y="6"/>
                      </a:cubicBezTo>
                      <a:lnTo>
                        <a:pt x="67088" y="6"/>
                      </a:lnTo>
                      <a:cubicBezTo>
                        <a:pt x="69004" y="-107"/>
                        <a:pt x="70650" y="1354"/>
                        <a:pt x="70763" y="3269"/>
                      </a:cubicBezTo>
                      <a:cubicBezTo>
                        <a:pt x="70877" y="5185"/>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02" name="Freeform: Shape 101">
                  <a:extLst>
                    <a:ext uri="{FF2B5EF4-FFF2-40B4-BE49-F238E27FC236}">
                      <a16:creationId xmlns:a16="http://schemas.microsoft.com/office/drawing/2014/main" id="{4C7739EC-B688-4FD1-97AF-19382243055D}"/>
                    </a:ext>
                  </a:extLst>
                </p:cNvPr>
                <p:cNvSpPr/>
                <p:nvPr/>
              </p:nvSpPr>
              <p:spPr>
                <a:xfrm>
                  <a:off x="7529748" y="6311590"/>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5"/>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03" name="Freeform: Shape 102">
                  <a:extLst>
                    <a:ext uri="{FF2B5EF4-FFF2-40B4-BE49-F238E27FC236}">
                      <a16:creationId xmlns:a16="http://schemas.microsoft.com/office/drawing/2014/main" id="{7C6FEC82-B5D1-49B9-B911-EB0C67B9EF5D}"/>
                    </a:ext>
                  </a:extLst>
                </p:cNvPr>
                <p:cNvSpPr/>
                <p:nvPr/>
              </p:nvSpPr>
              <p:spPr>
                <a:xfrm>
                  <a:off x="7529748" y="6404871"/>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5"/>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05" name="Freeform: Shape 104">
                  <a:extLst>
                    <a:ext uri="{FF2B5EF4-FFF2-40B4-BE49-F238E27FC236}">
                      <a16:creationId xmlns:a16="http://schemas.microsoft.com/office/drawing/2014/main" id="{A708BAE0-843F-4862-8B66-0E32D9023EF9}"/>
                    </a:ext>
                  </a:extLst>
                </p:cNvPr>
                <p:cNvSpPr/>
                <p:nvPr/>
              </p:nvSpPr>
              <p:spPr>
                <a:xfrm>
                  <a:off x="7529748" y="6417223"/>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6"/>
                        <a:pt x="1354" y="120"/>
                        <a:pt x="3270" y="6"/>
                      </a:cubicBezTo>
                      <a:cubicBezTo>
                        <a:pt x="3407" y="-2"/>
                        <a:pt x="3545" y="-2"/>
                        <a:pt x="3681" y="6"/>
                      </a:cubicBezTo>
                      <a:lnTo>
                        <a:pt x="67088" y="6"/>
                      </a:lnTo>
                      <a:cubicBezTo>
                        <a:pt x="69004" y="-107"/>
                        <a:pt x="70650" y="1354"/>
                        <a:pt x="70763" y="3269"/>
                      </a:cubicBezTo>
                      <a:cubicBezTo>
                        <a:pt x="70877" y="5185"/>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06" name="Freeform: Shape 105">
                  <a:extLst>
                    <a:ext uri="{FF2B5EF4-FFF2-40B4-BE49-F238E27FC236}">
                      <a16:creationId xmlns:a16="http://schemas.microsoft.com/office/drawing/2014/main" id="{529AB90C-45D3-4665-A235-31A9BE45BD01}"/>
                    </a:ext>
                  </a:extLst>
                </p:cNvPr>
                <p:cNvSpPr/>
                <p:nvPr/>
              </p:nvSpPr>
              <p:spPr>
                <a:xfrm>
                  <a:off x="7529748" y="6429417"/>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6"/>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10" name="Freeform: Shape 109">
                  <a:extLst>
                    <a:ext uri="{FF2B5EF4-FFF2-40B4-BE49-F238E27FC236}">
                      <a16:creationId xmlns:a16="http://schemas.microsoft.com/office/drawing/2014/main" id="{EDF8A474-1D90-4380-B910-0B95FC3C0CAC}"/>
                    </a:ext>
                  </a:extLst>
                </p:cNvPr>
                <p:cNvSpPr/>
                <p:nvPr/>
              </p:nvSpPr>
              <p:spPr>
                <a:xfrm>
                  <a:off x="7529748" y="6522735"/>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6"/>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11" name="Freeform: Shape 110">
                  <a:extLst>
                    <a:ext uri="{FF2B5EF4-FFF2-40B4-BE49-F238E27FC236}">
                      <a16:creationId xmlns:a16="http://schemas.microsoft.com/office/drawing/2014/main" id="{30F4FD69-ED2A-4469-83A0-EDC552B93786}"/>
                    </a:ext>
                  </a:extLst>
                </p:cNvPr>
                <p:cNvSpPr/>
                <p:nvPr/>
              </p:nvSpPr>
              <p:spPr>
                <a:xfrm>
                  <a:off x="7529748" y="6535038"/>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6"/>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12" name="Freeform: Shape 111">
                  <a:extLst>
                    <a:ext uri="{FF2B5EF4-FFF2-40B4-BE49-F238E27FC236}">
                      <a16:creationId xmlns:a16="http://schemas.microsoft.com/office/drawing/2014/main" id="{459B989B-55CB-4E47-A70B-5938BAD032E8}"/>
                    </a:ext>
                  </a:extLst>
                </p:cNvPr>
                <p:cNvSpPr/>
                <p:nvPr/>
              </p:nvSpPr>
              <p:spPr>
                <a:xfrm>
                  <a:off x="7529662" y="6547317"/>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6"/>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grpSp>
        </p:grpSp>
        <p:grpSp>
          <p:nvGrpSpPr>
            <p:cNvPr id="37" name="Group 36">
              <a:extLst>
                <a:ext uri="{FF2B5EF4-FFF2-40B4-BE49-F238E27FC236}">
                  <a16:creationId xmlns:a16="http://schemas.microsoft.com/office/drawing/2014/main" id="{34939A44-2AA4-4113-8D54-BCA714262AC5}"/>
                </a:ext>
                <a:ext uri="{C183D7F6-B498-43B3-948B-1728B52AA6E4}">
                  <adec:decorative xmlns:adec="http://schemas.microsoft.com/office/drawing/2017/decorative" val="1"/>
                </a:ext>
              </a:extLst>
            </p:cNvPr>
            <p:cNvGrpSpPr/>
            <p:nvPr/>
          </p:nvGrpSpPr>
          <p:grpSpPr>
            <a:xfrm>
              <a:off x="7139747" y="3967250"/>
              <a:ext cx="986067" cy="986067"/>
              <a:chOff x="7282913" y="4046305"/>
              <a:chExt cx="1005840" cy="1005840"/>
            </a:xfrm>
          </p:grpSpPr>
          <p:sp>
            <p:nvSpPr>
              <p:cNvPr id="97" name="Oval 96">
                <a:extLst>
                  <a:ext uri="{FF2B5EF4-FFF2-40B4-BE49-F238E27FC236}">
                    <a16:creationId xmlns:a16="http://schemas.microsoft.com/office/drawing/2014/main" id="{FBCDD925-3D2A-40AC-AC7C-3317FE082ADB}"/>
                  </a:ext>
                </a:extLst>
              </p:cNvPr>
              <p:cNvSpPr/>
              <p:nvPr/>
            </p:nvSpPr>
            <p:spPr bwMode="auto">
              <a:xfrm>
                <a:off x="7282913" y="4046305"/>
                <a:ext cx="1005840" cy="1005840"/>
              </a:xfrm>
              <a:prstGeom prst="ellipse">
                <a:avLst/>
              </a:prstGeom>
              <a:solidFill>
                <a:srgbClr val="000000"/>
              </a:solidFill>
              <a:ln w="15875" cap="rnd">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Semilight"/>
                  <a:cs typeface="Segoe UI" pitchFamily="34" charset="0"/>
                </a:endParaRPr>
              </a:p>
            </p:txBody>
          </p:sp>
          <p:grpSp>
            <p:nvGrpSpPr>
              <p:cNvPr id="35" name="Group 34">
                <a:extLst>
                  <a:ext uri="{FF2B5EF4-FFF2-40B4-BE49-F238E27FC236}">
                    <a16:creationId xmlns:a16="http://schemas.microsoft.com/office/drawing/2014/main" id="{91BF8B8A-863A-4399-82E3-AC163378C56F}"/>
                  </a:ext>
                </a:extLst>
              </p:cNvPr>
              <p:cNvGrpSpPr/>
              <p:nvPr/>
            </p:nvGrpSpPr>
            <p:grpSpPr>
              <a:xfrm>
                <a:off x="7460401" y="4323388"/>
                <a:ext cx="650864" cy="451675"/>
                <a:chOff x="7405734" y="4311050"/>
                <a:chExt cx="650864" cy="451675"/>
              </a:xfrm>
            </p:grpSpPr>
            <p:grpSp>
              <p:nvGrpSpPr>
                <p:cNvPr id="31" name="Group 30">
                  <a:extLst>
                    <a:ext uri="{FF2B5EF4-FFF2-40B4-BE49-F238E27FC236}">
                      <a16:creationId xmlns:a16="http://schemas.microsoft.com/office/drawing/2014/main" id="{09723C28-FFAA-492C-8F73-CE5CA7CAD1AB}"/>
                    </a:ext>
                  </a:extLst>
                </p:cNvPr>
                <p:cNvGrpSpPr/>
                <p:nvPr/>
              </p:nvGrpSpPr>
              <p:grpSpPr>
                <a:xfrm>
                  <a:off x="7405734" y="4311050"/>
                  <a:ext cx="315107" cy="451675"/>
                  <a:chOff x="7305092" y="6119328"/>
                  <a:chExt cx="315107" cy="451675"/>
                </a:xfrm>
              </p:grpSpPr>
              <p:sp>
                <p:nvSpPr>
                  <p:cNvPr id="6" name="Freeform: Shape 5">
                    <a:extLst>
                      <a:ext uri="{FF2B5EF4-FFF2-40B4-BE49-F238E27FC236}">
                        <a16:creationId xmlns:a16="http://schemas.microsoft.com/office/drawing/2014/main" id="{6DE690E7-BD18-4FF4-BE32-5BB39BA1EB47}"/>
                      </a:ext>
                    </a:extLst>
                  </p:cNvPr>
                  <p:cNvSpPr/>
                  <p:nvPr/>
                </p:nvSpPr>
                <p:spPr>
                  <a:xfrm>
                    <a:off x="7305092" y="6119328"/>
                    <a:ext cx="315107" cy="98512"/>
                  </a:xfrm>
                  <a:custGeom>
                    <a:avLst/>
                    <a:gdLst>
                      <a:gd name="connsiteX0" fmla="*/ 302755 w 315107"/>
                      <a:gd name="connsiteY0" fmla="*/ 0 h 98512"/>
                      <a:gd name="connsiteX1" fmla="*/ 315107 w 315107"/>
                      <a:gd name="connsiteY1" fmla="*/ 12352 h 98512"/>
                      <a:gd name="connsiteX2" fmla="*/ 315107 w 315107"/>
                      <a:gd name="connsiteY2" fmla="*/ 86160 h 98512"/>
                      <a:gd name="connsiteX3" fmla="*/ 302755 w 315107"/>
                      <a:gd name="connsiteY3" fmla="*/ 98512 h 98512"/>
                      <a:gd name="connsiteX4" fmla="*/ 12352 w 315107"/>
                      <a:gd name="connsiteY4" fmla="*/ 98512 h 98512"/>
                      <a:gd name="connsiteX5" fmla="*/ 0 w 315107"/>
                      <a:gd name="connsiteY5" fmla="*/ 86160 h 98512"/>
                      <a:gd name="connsiteX6" fmla="*/ 0 w 315107"/>
                      <a:gd name="connsiteY6" fmla="*/ 12352 h 98512"/>
                      <a:gd name="connsiteX7" fmla="*/ 12352 w 315107"/>
                      <a:gd name="connsiteY7" fmla="*/ 0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107" h="98512">
                        <a:moveTo>
                          <a:pt x="302755" y="0"/>
                        </a:moveTo>
                        <a:cubicBezTo>
                          <a:pt x="309577" y="0"/>
                          <a:pt x="315107" y="5530"/>
                          <a:pt x="315107" y="12352"/>
                        </a:cubicBezTo>
                        <a:lnTo>
                          <a:pt x="315107" y="86160"/>
                        </a:lnTo>
                        <a:cubicBezTo>
                          <a:pt x="315107" y="92982"/>
                          <a:pt x="309577" y="98512"/>
                          <a:pt x="302755" y="98512"/>
                        </a:cubicBezTo>
                        <a:lnTo>
                          <a:pt x="12352" y="98512"/>
                        </a:lnTo>
                        <a:cubicBezTo>
                          <a:pt x="5530" y="98512"/>
                          <a:pt x="0" y="92982"/>
                          <a:pt x="0" y="86160"/>
                        </a:cubicBezTo>
                        <a:lnTo>
                          <a:pt x="0" y="12352"/>
                        </a:lnTo>
                        <a:cubicBezTo>
                          <a:pt x="0" y="5530"/>
                          <a:pt x="5530" y="0"/>
                          <a:pt x="12352" y="0"/>
                        </a:cubicBezTo>
                        <a:close/>
                      </a:path>
                    </a:pathLst>
                  </a:custGeom>
                  <a:solidFill>
                    <a:schemeClr val="accent1"/>
                  </a:solidFill>
                  <a:ln w="1218" cap="flat">
                    <a:noFill/>
                    <a:prstDash val="solid"/>
                    <a:miter/>
                  </a:ln>
                </p:spPr>
                <p:txBody>
                  <a:bodyPr rtlCol="0" anchor="ctr"/>
                  <a:lstStyle/>
                  <a:p>
                    <a:pPr defTabSz="914367"/>
                    <a:endParaRPr lang="en-US">
                      <a:solidFill>
                        <a:prstClr val="black"/>
                      </a:solidFill>
                      <a:latin typeface="Segoe UI"/>
                    </a:endParaRPr>
                  </a:p>
                </p:txBody>
              </p:sp>
              <p:sp>
                <p:nvSpPr>
                  <p:cNvPr id="9" name="Freeform: Shape 8">
                    <a:extLst>
                      <a:ext uri="{FF2B5EF4-FFF2-40B4-BE49-F238E27FC236}">
                        <a16:creationId xmlns:a16="http://schemas.microsoft.com/office/drawing/2014/main" id="{BDC28F72-92B2-45E2-B190-5A86DE8F260D}"/>
                      </a:ext>
                    </a:extLst>
                  </p:cNvPr>
                  <p:cNvSpPr/>
                  <p:nvPr/>
                </p:nvSpPr>
                <p:spPr>
                  <a:xfrm>
                    <a:off x="7305092" y="6237020"/>
                    <a:ext cx="315107" cy="98536"/>
                  </a:xfrm>
                  <a:custGeom>
                    <a:avLst/>
                    <a:gdLst>
                      <a:gd name="connsiteX0" fmla="*/ 302755 w 315107"/>
                      <a:gd name="connsiteY0" fmla="*/ 0 h 98536"/>
                      <a:gd name="connsiteX1" fmla="*/ 315107 w 315107"/>
                      <a:gd name="connsiteY1" fmla="*/ 12352 h 98536"/>
                      <a:gd name="connsiteX2" fmla="*/ 315107 w 315107"/>
                      <a:gd name="connsiteY2" fmla="*/ 86185 h 98536"/>
                      <a:gd name="connsiteX3" fmla="*/ 302755 w 315107"/>
                      <a:gd name="connsiteY3" fmla="*/ 98537 h 98536"/>
                      <a:gd name="connsiteX4" fmla="*/ 12352 w 315107"/>
                      <a:gd name="connsiteY4" fmla="*/ 98537 h 98536"/>
                      <a:gd name="connsiteX5" fmla="*/ 0 w 315107"/>
                      <a:gd name="connsiteY5" fmla="*/ 86185 h 98536"/>
                      <a:gd name="connsiteX6" fmla="*/ 0 w 315107"/>
                      <a:gd name="connsiteY6" fmla="*/ 12352 h 98536"/>
                      <a:gd name="connsiteX7" fmla="*/ 12352 w 315107"/>
                      <a:gd name="connsiteY7" fmla="*/ 0 h 9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107" h="98536">
                        <a:moveTo>
                          <a:pt x="302755" y="0"/>
                        </a:moveTo>
                        <a:cubicBezTo>
                          <a:pt x="309577" y="0"/>
                          <a:pt x="315107" y="5530"/>
                          <a:pt x="315107" y="12352"/>
                        </a:cubicBezTo>
                        <a:lnTo>
                          <a:pt x="315107" y="86185"/>
                        </a:lnTo>
                        <a:cubicBezTo>
                          <a:pt x="315107" y="93006"/>
                          <a:pt x="309577" y="98537"/>
                          <a:pt x="302755" y="98537"/>
                        </a:cubicBezTo>
                        <a:lnTo>
                          <a:pt x="12352" y="98537"/>
                        </a:lnTo>
                        <a:cubicBezTo>
                          <a:pt x="5530" y="98537"/>
                          <a:pt x="0" y="93006"/>
                          <a:pt x="0" y="86185"/>
                        </a:cubicBezTo>
                        <a:lnTo>
                          <a:pt x="0" y="12352"/>
                        </a:lnTo>
                        <a:cubicBezTo>
                          <a:pt x="0" y="5530"/>
                          <a:pt x="5530" y="0"/>
                          <a:pt x="12352" y="0"/>
                        </a:cubicBezTo>
                        <a:close/>
                      </a:path>
                    </a:pathLst>
                  </a:custGeom>
                  <a:solidFill>
                    <a:schemeClr val="accent1"/>
                  </a:solidFill>
                  <a:ln w="1218" cap="flat">
                    <a:noFill/>
                    <a:prstDash val="solid"/>
                    <a:miter/>
                  </a:ln>
                </p:spPr>
                <p:txBody>
                  <a:bodyPr rtlCol="0" anchor="ctr"/>
                  <a:lstStyle/>
                  <a:p>
                    <a:pPr defTabSz="914367"/>
                    <a:endParaRPr lang="en-US">
                      <a:solidFill>
                        <a:prstClr val="black"/>
                      </a:solidFill>
                      <a:latin typeface="Segoe UI"/>
                    </a:endParaRPr>
                  </a:p>
                </p:txBody>
              </p:sp>
              <p:sp>
                <p:nvSpPr>
                  <p:cNvPr id="11" name="Freeform: Shape 10">
                    <a:extLst>
                      <a:ext uri="{FF2B5EF4-FFF2-40B4-BE49-F238E27FC236}">
                        <a16:creationId xmlns:a16="http://schemas.microsoft.com/office/drawing/2014/main" id="{EE71415B-E121-4B57-B70A-6948013F506C}"/>
                      </a:ext>
                    </a:extLst>
                  </p:cNvPr>
                  <p:cNvSpPr/>
                  <p:nvPr/>
                </p:nvSpPr>
                <p:spPr>
                  <a:xfrm>
                    <a:off x="7305092" y="6354738"/>
                    <a:ext cx="315107" cy="98536"/>
                  </a:xfrm>
                  <a:custGeom>
                    <a:avLst/>
                    <a:gdLst>
                      <a:gd name="connsiteX0" fmla="*/ 302755 w 315107"/>
                      <a:gd name="connsiteY0" fmla="*/ 0 h 98536"/>
                      <a:gd name="connsiteX1" fmla="*/ 315107 w 315107"/>
                      <a:gd name="connsiteY1" fmla="*/ 12352 h 98536"/>
                      <a:gd name="connsiteX2" fmla="*/ 315107 w 315107"/>
                      <a:gd name="connsiteY2" fmla="*/ 86185 h 98536"/>
                      <a:gd name="connsiteX3" fmla="*/ 302755 w 315107"/>
                      <a:gd name="connsiteY3" fmla="*/ 98537 h 98536"/>
                      <a:gd name="connsiteX4" fmla="*/ 12352 w 315107"/>
                      <a:gd name="connsiteY4" fmla="*/ 98537 h 98536"/>
                      <a:gd name="connsiteX5" fmla="*/ 0 w 315107"/>
                      <a:gd name="connsiteY5" fmla="*/ 86185 h 98536"/>
                      <a:gd name="connsiteX6" fmla="*/ 0 w 315107"/>
                      <a:gd name="connsiteY6" fmla="*/ 12352 h 98536"/>
                      <a:gd name="connsiteX7" fmla="*/ 12352 w 315107"/>
                      <a:gd name="connsiteY7" fmla="*/ 0 h 9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107" h="98536">
                        <a:moveTo>
                          <a:pt x="302755" y="0"/>
                        </a:moveTo>
                        <a:cubicBezTo>
                          <a:pt x="309577" y="0"/>
                          <a:pt x="315107" y="5530"/>
                          <a:pt x="315107" y="12352"/>
                        </a:cubicBezTo>
                        <a:lnTo>
                          <a:pt x="315107" y="86185"/>
                        </a:lnTo>
                        <a:cubicBezTo>
                          <a:pt x="315107" y="93006"/>
                          <a:pt x="309577" y="98537"/>
                          <a:pt x="302755" y="98537"/>
                        </a:cubicBezTo>
                        <a:lnTo>
                          <a:pt x="12352" y="98537"/>
                        </a:lnTo>
                        <a:cubicBezTo>
                          <a:pt x="5530" y="98537"/>
                          <a:pt x="0" y="93006"/>
                          <a:pt x="0" y="86185"/>
                        </a:cubicBezTo>
                        <a:lnTo>
                          <a:pt x="0" y="12352"/>
                        </a:lnTo>
                        <a:cubicBezTo>
                          <a:pt x="0" y="5530"/>
                          <a:pt x="5530" y="0"/>
                          <a:pt x="12352" y="0"/>
                        </a:cubicBezTo>
                        <a:close/>
                      </a:path>
                    </a:pathLst>
                  </a:custGeom>
                  <a:solidFill>
                    <a:schemeClr val="accent1"/>
                  </a:solidFill>
                  <a:ln w="1218" cap="flat">
                    <a:noFill/>
                    <a:prstDash val="solid"/>
                    <a:miter/>
                  </a:ln>
                </p:spPr>
                <p:txBody>
                  <a:bodyPr rtlCol="0" anchor="ctr"/>
                  <a:lstStyle/>
                  <a:p>
                    <a:pPr defTabSz="914367"/>
                    <a:endParaRPr lang="en-US">
                      <a:solidFill>
                        <a:prstClr val="black"/>
                      </a:solidFill>
                      <a:latin typeface="Segoe UI"/>
                    </a:endParaRPr>
                  </a:p>
                </p:txBody>
              </p:sp>
              <p:sp>
                <p:nvSpPr>
                  <p:cNvPr id="14" name="Freeform: Shape 13">
                    <a:extLst>
                      <a:ext uri="{FF2B5EF4-FFF2-40B4-BE49-F238E27FC236}">
                        <a16:creationId xmlns:a16="http://schemas.microsoft.com/office/drawing/2014/main" id="{C2E0B3A3-60EE-45F6-ADA7-3557BFD00718}"/>
                      </a:ext>
                    </a:extLst>
                  </p:cNvPr>
                  <p:cNvSpPr/>
                  <p:nvPr/>
                </p:nvSpPr>
                <p:spPr>
                  <a:xfrm>
                    <a:off x="7305092" y="6472467"/>
                    <a:ext cx="315107" cy="98536"/>
                  </a:xfrm>
                  <a:custGeom>
                    <a:avLst/>
                    <a:gdLst>
                      <a:gd name="connsiteX0" fmla="*/ 302755 w 315107"/>
                      <a:gd name="connsiteY0" fmla="*/ 0 h 98536"/>
                      <a:gd name="connsiteX1" fmla="*/ 315107 w 315107"/>
                      <a:gd name="connsiteY1" fmla="*/ 12352 h 98536"/>
                      <a:gd name="connsiteX2" fmla="*/ 315107 w 315107"/>
                      <a:gd name="connsiteY2" fmla="*/ 86184 h 98536"/>
                      <a:gd name="connsiteX3" fmla="*/ 302755 w 315107"/>
                      <a:gd name="connsiteY3" fmla="*/ 98537 h 98536"/>
                      <a:gd name="connsiteX4" fmla="*/ 12352 w 315107"/>
                      <a:gd name="connsiteY4" fmla="*/ 98537 h 98536"/>
                      <a:gd name="connsiteX5" fmla="*/ 0 w 315107"/>
                      <a:gd name="connsiteY5" fmla="*/ 86184 h 98536"/>
                      <a:gd name="connsiteX6" fmla="*/ 0 w 315107"/>
                      <a:gd name="connsiteY6" fmla="*/ 12352 h 98536"/>
                      <a:gd name="connsiteX7" fmla="*/ 12352 w 315107"/>
                      <a:gd name="connsiteY7" fmla="*/ 0 h 9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107" h="98536">
                        <a:moveTo>
                          <a:pt x="302755" y="0"/>
                        </a:moveTo>
                        <a:cubicBezTo>
                          <a:pt x="309577" y="0"/>
                          <a:pt x="315107" y="5530"/>
                          <a:pt x="315107" y="12352"/>
                        </a:cubicBezTo>
                        <a:lnTo>
                          <a:pt x="315107" y="86184"/>
                        </a:lnTo>
                        <a:cubicBezTo>
                          <a:pt x="315107" y="93006"/>
                          <a:pt x="309577" y="98537"/>
                          <a:pt x="302755" y="98537"/>
                        </a:cubicBezTo>
                        <a:lnTo>
                          <a:pt x="12352" y="98537"/>
                        </a:lnTo>
                        <a:cubicBezTo>
                          <a:pt x="5530" y="98537"/>
                          <a:pt x="0" y="93006"/>
                          <a:pt x="0" y="86184"/>
                        </a:cubicBezTo>
                        <a:lnTo>
                          <a:pt x="0" y="12352"/>
                        </a:lnTo>
                        <a:cubicBezTo>
                          <a:pt x="0" y="5530"/>
                          <a:pt x="5530" y="0"/>
                          <a:pt x="12352" y="0"/>
                        </a:cubicBezTo>
                        <a:close/>
                      </a:path>
                    </a:pathLst>
                  </a:custGeom>
                  <a:solidFill>
                    <a:schemeClr val="accent1"/>
                  </a:solidFill>
                  <a:ln w="1218" cap="flat">
                    <a:noFill/>
                    <a:prstDash val="solid"/>
                    <a:miter/>
                  </a:ln>
                </p:spPr>
                <p:txBody>
                  <a:bodyPr rtlCol="0" anchor="ctr"/>
                  <a:lstStyle/>
                  <a:p>
                    <a:pPr defTabSz="914367"/>
                    <a:endParaRPr lang="en-US">
                      <a:solidFill>
                        <a:prstClr val="black"/>
                      </a:solidFill>
                      <a:latin typeface="Segoe UI"/>
                    </a:endParaRPr>
                  </a:p>
                </p:txBody>
              </p:sp>
              <p:sp>
                <p:nvSpPr>
                  <p:cNvPr id="15" name="Freeform: Shape 14">
                    <a:extLst>
                      <a:ext uri="{FF2B5EF4-FFF2-40B4-BE49-F238E27FC236}">
                        <a16:creationId xmlns:a16="http://schemas.microsoft.com/office/drawing/2014/main" id="{F3B11760-D001-465A-91EE-E04F4A579B60}"/>
                      </a:ext>
                    </a:extLst>
                  </p:cNvPr>
                  <p:cNvSpPr/>
                  <p:nvPr/>
                </p:nvSpPr>
                <p:spPr>
                  <a:xfrm>
                    <a:off x="7320833" y="6182905"/>
                    <a:ext cx="22289" cy="22289"/>
                  </a:xfrm>
                  <a:custGeom>
                    <a:avLst/>
                    <a:gdLst>
                      <a:gd name="connsiteX0" fmla="*/ 22290 w 22289"/>
                      <a:gd name="connsiteY0" fmla="*/ 11145 h 22289"/>
                      <a:gd name="connsiteX1" fmla="*/ 11145 w 22289"/>
                      <a:gd name="connsiteY1" fmla="*/ 22290 h 22289"/>
                      <a:gd name="connsiteX2" fmla="*/ 0 w 22289"/>
                      <a:gd name="connsiteY2" fmla="*/ 11145 h 22289"/>
                      <a:gd name="connsiteX3" fmla="*/ 11084 w 22289"/>
                      <a:gd name="connsiteY3" fmla="*/ 0 h 22289"/>
                      <a:gd name="connsiteX4" fmla="*/ 22290 w 22289"/>
                      <a:gd name="connsiteY4" fmla="*/ 11108 h 22289"/>
                      <a:gd name="connsiteX5" fmla="*/ 22290 w 22289"/>
                      <a:gd name="connsiteY5" fmla="*/ 11145 h 2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89" h="22289">
                        <a:moveTo>
                          <a:pt x="22290" y="11145"/>
                        </a:moveTo>
                        <a:cubicBezTo>
                          <a:pt x="22290" y="17300"/>
                          <a:pt x="17300" y="22290"/>
                          <a:pt x="11145" y="22290"/>
                        </a:cubicBezTo>
                        <a:cubicBezTo>
                          <a:pt x="4990" y="22290"/>
                          <a:pt x="0" y="17300"/>
                          <a:pt x="0" y="11145"/>
                        </a:cubicBezTo>
                        <a:cubicBezTo>
                          <a:pt x="0" y="5013"/>
                          <a:pt x="4953" y="34"/>
                          <a:pt x="11084" y="0"/>
                        </a:cubicBezTo>
                        <a:cubicBezTo>
                          <a:pt x="17246" y="-27"/>
                          <a:pt x="22263" y="4946"/>
                          <a:pt x="22290" y="11108"/>
                        </a:cubicBezTo>
                        <a:cubicBezTo>
                          <a:pt x="22290" y="11121"/>
                          <a:pt x="22290" y="11133"/>
                          <a:pt x="22290" y="111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6" name="Freeform: Shape 15">
                    <a:extLst>
                      <a:ext uri="{FF2B5EF4-FFF2-40B4-BE49-F238E27FC236}">
                        <a16:creationId xmlns:a16="http://schemas.microsoft.com/office/drawing/2014/main" id="{557EEE93-FC5B-4A2C-93B9-74D65059BBAC}"/>
                      </a:ext>
                    </a:extLst>
                  </p:cNvPr>
                  <p:cNvSpPr/>
                  <p:nvPr/>
                </p:nvSpPr>
                <p:spPr>
                  <a:xfrm>
                    <a:off x="7320833" y="6300854"/>
                    <a:ext cx="22289" cy="22290"/>
                  </a:xfrm>
                  <a:custGeom>
                    <a:avLst/>
                    <a:gdLst>
                      <a:gd name="connsiteX0" fmla="*/ 22290 w 22289"/>
                      <a:gd name="connsiteY0" fmla="*/ 11133 h 22290"/>
                      <a:gd name="connsiteX1" fmla="*/ 11157 w 22289"/>
                      <a:gd name="connsiteY1" fmla="*/ 22290 h 22290"/>
                      <a:gd name="connsiteX2" fmla="*/ 0 w 22289"/>
                      <a:gd name="connsiteY2" fmla="*/ 11157 h 22290"/>
                      <a:gd name="connsiteX3" fmla="*/ 11084 w 22289"/>
                      <a:gd name="connsiteY3" fmla="*/ 0 h 22290"/>
                      <a:gd name="connsiteX4" fmla="*/ 22290 w 22289"/>
                      <a:gd name="connsiteY4" fmla="*/ 11084 h 22290"/>
                      <a:gd name="connsiteX5" fmla="*/ 22290 w 22289"/>
                      <a:gd name="connsiteY5" fmla="*/ 11133 h 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89" h="22290">
                        <a:moveTo>
                          <a:pt x="22290" y="11133"/>
                        </a:moveTo>
                        <a:cubicBezTo>
                          <a:pt x="22297" y="17288"/>
                          <a:pt x="17312" y="22283"/>
                          <a:pt x="11157" y="22290"/>
                        </a:cubicBezTo>
                        <a:cubicBezTo>
                          <a:pt x="5002" y="22296"/>
                          <a:pt x="7" y="17313"/>
                          <a:pt x="0" y="11157"/>
                        </a:cubicBezTo>
                        <a:cubicBezTo>
                          <a:pt x="-7" y="5022"/>
                          <a:pt x="4948" y="34"/>
                          <a:pt x="11084" y="0"/>
                        </a:cubicBezTo>
                        <a:cubicBezTo>
                          <a:pt x="17239" y="-34"/>
                          <a:pt x="22256" y="4929"/>
                          <a:pt x="22290" y="11084"/>
                        </a:cubicBezTo>
                        <a:cubicBezTo>
                          <a:pt x="22290" y="11100"/>
                          <a:pt x="22290" y="11117"/>
                          <a:pt x="22290" y="11133"/>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7" name="Freeform: Shape 16">
                    <a:extLst>
                      <a:ext uri="{FF2B5EF4-FFF2-40B4-BE49-F238E27FC236}">
                        <a16:creationId xmlns:a16="http://schemas.microsoft.com/office/drawing/2014/main" id="{75AB853D-4F51-4B5C-8044-A995F83565DC}"/>
                      </a:ext>
                    </a:extLst>
                  </p:cNvPr>
                  <p:cNvSpPr/>
                  <p:nvPr/>
                </p:nvSpPr>
                <p:spPr>
                  <a:xfrm>
                    <a:off x="7320833" y="6418790"/>
                    <a:ext cx="22289" cy="22290"/>
                  </a:xfrm>
                  <a:custGeom>
                    <a:avLst/>
                    <a:gdLst>
                      <a:gd name="connsiteX0" fmla="*/ 22290 w 22289"/>
                      <a:gd name="connsiteY0" fmla="*/ 11145 h 22290"/>
                      <a:gd name="connsiteX1" fmla="*/ 11145 w 22289"/>
                      <a:gd name="connsiteY1" fmla="*/ 22290 h 22290"/>
                      <a:gd name="connsiteX2" fmla="*/ 0 w 22289"/>
                      <a:gd name="connsiteY2" fmla="*/ 11145 h 22290"/>
                      <a:gd name="connsiteX3" fmla="*/ 11084 w 22289"/>
                      <a:gd name="connsiteY3" fmla="*/ 0 h 22290"/>
                      <a:gd name="connsiteX4" fmla="*/ 22290 w 22289"/>
                      <a:gd name="connsiteY4" fmla="*/ 11084 h 22290"/>
                      <a:gd name="connsiteX5" fmla="*/ 22290 w 22289"/>
                      <a:gd name="connsiteY5" fmla="*/ 11145 h 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89" h="22290">
                        <a:moveTo>
                          <a:pt x="22290" y="11145"/>
                        </a:moveTo>
                        <a:cubicBezTo>
                          <a:pt x="22290" y="17301"/>
                          <a:pt x="17300" y="22290"/>
                          <a:pt x="11145" y="22290"/>
                        </a:cubicBezTo>
                        <a:cubicBezTo>
                          <a:pt x="4990" y="22290"/>
                          <a:pt x="0" y="17301"/>
                          <a:pt x="0" y="11145"/>
                        </a:cubicBezTo>
                        <a:cubicBezTo>
                          <a:pt x="0" y="5013"/>
                          <a:pt x="4953" y="34"/>
                          <a:pt x="11084" y="0"/>
                        </a:cubicBezTo>
                        <a:cubicBezTo>
                          <a:pt x="17239" y="-34"/>
                          <a:pt x="22256" y="4929"/>
                          <a:pt x="22290" y="11084"/>
                        </a:cubicBezTo>
                        <a:cubicBezTo>
                          <a:pt x="22290" y="11105"/>
                          <a:pt x="22290" y="11124"/>
                          <a:pt x="22290" y="111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8" name="Freeform: Shape 17">
                    <a:extLst>
                      <a:ext uri="{FF2B5EF4-FFF2-40B4-BE49-F238E27FC236}">
                        <a16:creationId xmlns:a16="http://schemas.microsoft.com/office/drawing/2014/main" id="{DC7CFEFE-C5BE-4532-8070-1B9693EFE43C}"/>
                      </a:ext>
                    </a:extLst>
                  </p:cNvPr>
                  <p:cNvSpPr/>
                  <p:nvPr/>
                </p:nvSpPr>
                <p:spPr>
                  <a:xfrm>
                    <a:off x="7320833" y="6536739"/>
                    <a:ext cx="22289" cy="22290"/>
                  </a:xfrm>
                  <a:custGeom>
                    <a:avLst/>
                    <a:gdLst>
                      <a:gd name="connsiteX0" fmla="*/ 22290 w 22289"/>
                      <a:gd name="connsiteY0" fmla="*/ 11145 h 22290"/>
                      <a:gd name="connsiteX1" fmla="*/ 11145 w 22289"/>
                      <a:gd name="connsiteY1" fmla="*/ 22290 h 22290"/>
                      <a:gd name="connsiteX2" fmla="*/ 0 w 22289"/>
                      <a:gd name="connsiteY2" fmla="*/ 11145 h 22290"/>
                      <a:gd name="connsiteX3" fmla="*/ 11084 w 22289"/>
                      <a:gd name="connsiteY3" fmla="*/ 0 h 22290"/>
                      <a:gd name="connsiteX4" fmla="*/ 22290 w 22289"/>
                      <a:gd name="connsiteY4" fmla="*/ 11084 h 22290"/>
                      <a:gd name="connsiteX5" fmla="*/ 22290 w 22289"/>
                      <a:gd name="connsiteY5" fmla="*/ 11145 h 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89" h="22290">
                        <a:moveTo>
                          <a:pt x="22290" y="11145"/>
                        </a:moveTo>
                        <a:cubicBezTo>
                          <a:pt x="22290" y="17300"/>
                          <a:pt x="17300" y="22290"/>
                          <a:pt x="11145" y="22290"/>
                        </a:cubicBezTo>
                        <a:cubicBezTo>
                          <a:pt x="4990" y="22290"/>
                          <a:pt x="0" y="17300"/>
                          <a:pt x="0" y="11145"/>
                        </a:cubicBezTo>
                        <a:cubicBezTo>
                          <a:pt x="0" y="5013"/>
                          <a:pt x="4953" y="34"/>
                          <a:pt x="11084" y="0"/>
                        </a:cubicBezTo>
                        <a:cubicBezTo>
                          <a:pt x="17239" y="-34"/>
                          <a:pt x="22256" y="4929"/>
                          <a:pt x="22290" y="11084"/>
                        </a:cubicBezTo>
                        <a:cubicBezTo>
                          <a:pt x="22290" y="11105"/>
                          <a:pt x="22290" y="11124"/>
                          <a:pt x="22290" y="111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9" name="Freeform: Shape 18">
                    <a:extLst>
                      <a:ext uri="{FF2B5EF4-FFF2-40B4-BE49-F238E27FC236}">
                        <a16:creationId xmlns:a16="http://schemas.microsoft.com/office/drawing/2014/main" id="{788790C9-FB9B-4D79-9686-4CCC806F1921}"/>
                      </a:ext>
                    </a:extLst>
                  </p:cNvPr>
                  <p:cNvSpPr/>
                  <p:nvPr/>
                </p:nvSpPr>
                <p:spPr>
                  <a:xfrm>
                    <a:off x="7529748" y="6169157"/>
                    <a:ext cx="70769" cy="6950"/>
                  </a:xfrm>
                  <a:custGeom>
                    <a:avLst/>
                    <a:gdLst>
                      <a:gd name="connsiteX0" fmla="*/ 67088 w 70769"/>
                      <a:gd name="connsiteY0" fmla="*/ 6944 h 6950"/>
                      <a:gd name="connsiteX1" fmla="*/ 3681 w 70769"/>
                      <a:gd name="connsiteY1" fmla="*/ 6944 h 6950"/>
                      <a:gd name="connsiteX2" fmla="*/ 6 w 70769"/>
                      <a:gd name="connsiteY2" fmla="*/ 3681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70 h 6950"/>
                      <a:gd name="connsiteX7" fmla="*/ 67499 w 70769"/>
                      <a:gd name="connsiteY7" fmla="*/ 6944 h 6950"/>
                      <a:gd name="connsiteX8" fmla="*/ 67088 w 70769"/>
                      <a:gd name="connsiteY8" fmla="*/ 6944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4"/>
                        </a:moveTo>
                        <a:lnTo>
                          <a:pt x="3681" y="6944"/>
                        </a:lnTo>
                        <a:cubicBezTo>
                          <a:pt x="1766" y="7058"/>
                          <a:pt x="120" y="5597"/>
                          <a:pt x="6" y="3681"/>
                        </a:cubicBezTo>
                        <a:cubicBezTo>
                          <a:pt x="-107" y="1765"/>
                          <a:pt x="1354" y="120"/>
                          <a:pt x="3270" y="6"/>
                        </a:cubicBezTo>
                        <a:cubicBezTo>
                          <a:pt x="3407" y="-2"/>
                          <a:pt x="3545" y="-2"/>
                          <a:pt x="3681" y="6"/>
                        </a:cubicBezTo>
                        <a:lnTo>
                          <a:pt x="67088" y="6"/>
                        </a:lnTo>
                        <a:cubicBezTo>
                          <a:pt x="69004" y="-107"/>
                          <a:pt x="70650" y="1354"/>
                          <a:pt x="70763" y="3270"/>
                        </a:cubicBezTo>
                        <a:cubicBezTo>
                          <a:pt x="70877" y="5185"/>
                          <a:pt x="69416" y="6831"/>
                          <a:pt x="67499" y="6944"/>
                        </a:cubicBezTo>
                        <a:cubicBezTo>
                          <a:pt x="67362" y="6953"/>
                          <a:pt x="67225" y="6953"/>
                          <a:pt x="67088" y="6944"/>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20" name="Freeform: Shape 19">
                    <a:extLst>
                      <a:ext uri="{FF2B5EF4-FFF2-40B4-BE49-F238E27FC236}">
                        <a16:creationId xmlns:a16="http://schemas.microsoft.com/office/drawing/2014/main" id="{41C76CC8-6BBB-480B-86CD-845628B1A32E}"/>
                      </a:ext>
                    </a:extLst>
                  </p:cNvPr>
                  <p:cNvSpPr/>
                  <p:nvPr/>
                </p:nvSpPr>
                <p:spPr>
                  <a:xfrm>
                    <a:off x="7529748" y="6181436"/>
                    <a:ext cx="70769" cy="6950"/>
                  </a:xfrm>
                  <a:custGeom>
                    <a:avLst/>
                    <a:gdLst>
                      <a:gd name="connsiteX0" fmla="*/ 67088 w 70769"/>
                      <a:gd name="connsiteY0" fmla="*/ 6944 h 6950"/>
                      <a:gd name="connsiteX1" fmla="*/ 3681 w 70769"/>
                      <a:gd name="connsiteY1" fmla="*/ 6944 h 6950"/>
                      <a:gd name="connsiteX2" fmla="*/ 6 w 70769"/>
                      <a:gd name="connsiteY2" fmla="*/ 3681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70 h 6950"/>
                      <a:gd name="connsiteX7" fmla="*/ 67499 w 70769"/>
                      <a:gd name="connsiteY7" fmla="*/ 6944 h 6950"/>
                      <a:gd name="connsiteX8" fmla="*/ 67088 w 70769"/>
                      <a:gd name="connsiteY8" fmla="*/ 6944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4"/>
                        </a:moveTo>
                        <a:lnTo>
                          <a:pt x="3681" y="6944"/>
                        </a:lnTo>
                        <a:cubicBezTo>
                          <a:pt x="1766" y="7058"/>
                          <a:pt x="120" y="5597"/>
                          <a:pt x="6" y="3681"/>
                        </a:cubicBezTo>
                        <a:cubicBezTo>
                          <a:pt x="-107" y="1765"/>
                          <a:pt x="1354" y="120"/>
                          <a:pt x="3270" y="6"/>
                        </a:cubicBezTo>
                        <a:cubicBezTo>
                          <a:pt x="3407" y="-2"/>
                          <a:pt x="3545" y="-2"/>
                          <a:pt x="3681" y="6"/>
                        </a:cubicBezTo>
                        <a:lnTo>
                          <a:pt x="67088" y="6"/>
                        </a:lnTo>
                        <a:cubicBezTo>
                          <a:pt x="69004" y="-107"/>
                          <a:pt x="70650" y="1354"/>
                          <a:pt x="70763" y="3270"/>
                        </a:cubicBezTo>
                        <a:cubicBezTo>
                          <a:pt x="70877" y="5185"/>
                          <a:pt x="69416" y="6831"/>
                          <a:pt x="67499" y="6944"/>
                        </a:cubicBezTo>
                        <a:cubicBezTo>
                          <a:pt x="67362" y="6953"/>
                          <a:pt x="67225" y="6953"/>
                          <a:pt x="67088" y="6944"/>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21" name="Freeform: Shape 20">
                    <a:extLst>
                      <a:ext uri="{FF2B5EF4-FFF2-40B4-BE49-F238E27FC236}">
                        <a16:creationId xmlns:a16="http://schemas.microsoft.com/office/drawing/2014/main" id="{3327233C-A8F9-4330-B28A-E312765E377E}"/>
                      </a:ext>
                    </a:extLst>
                  </p:cNvPr>
                  <p:cNvSpPr/>
                  <p:nvPr/>
                </p:nvSpPr>
                <p:spPr>
                  <a:xfrm>
                    <a:off x="7529748" y="6193727"/>
                    <a:ext cx="70769" cy="6950"/>
                  </a:xfrm>
                  <a:custGeom>
                    <a:avLst/>
                    <a:gdLst>
                      <a:gd name="connsiteX0" fmla="*/ 67088 w 70769"/>
                      <a:gd name="connsiteY0" fmla="*/ 6944 h 6950"/>
                      <a:gd name="connsiteX1" fmla="*/ 3681 w 70769"/>
                      <a:gd name="connsiteY1" fmla="*/ 6944 h 6950"/>
                      <a:gd name="connsiteX2" fmla="*/ 6 w 70769"/>
                      <a:gd name="connsiteY2" fmla="*/ 3681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70 h 6950"/>
                      <a:gd name="connsiteX7" fmla="*/ 67499 w 70769"/>
                      <a:gd name="connsiteY7" fmla="*/ 6944 h 6950"/>
                      <a:gd name="connsiteX8" fmla="*/ 67088 w 70769"/>
                      <a:gd name="connsiteY8" fmla="*/ 6944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4"/>
                        </a:moveTo>
                        <a:lnTo>
                          <a:pt x="3681" y="6944"/>
                        </a:lnTo>
                        <a:cubicBezTo>
                          <a:pt x="1766" y="7058"/>
                          <a:pt x="120" y="5597"/>
                          <a:pt x="6" y="3681"/>
                        </a:cubicBezTo>
                        <a:cubicBezTo>
                          <a:pt x="-107" y="1765"/>
                          <a:pt x="1354" y="120"/>
                          <a:pt x="3270" y="6"/>
                        </a:cubicBezTo>
                        <a:cubicBezTo>
                          <a:pt x="3407" y="-2"/>
                          <a:pt x="3545" y="-2"/>
                          <a:pt x="3681" y="6"/>
                        </a:cubicBezTo>
                        <a:lnTo>
                          <a:pt x="67088" y="6"/>
                        </a:lnTo>
                        <a:cubicBezTo>
                          <a:pt x="69004" y="-107"/>
                          <a:pt x="70650" y="1354"/>
                          <a:pt x="70763" y="3270"/>
                        </a:cubicBezTo>
                        <a:cubicBezTo>
                          <a:pt x="70877" y="5185"/>
                          <a:pt x="69416" y="6831"/>
                          <a:pt x="67499" y="6944"/>
                        </a:cubicBezTo>
                        <a:cubicBezTo>
                          <a:pt x="67362" y="6953"/>
                          <a:pt x="67225" y="6953"/>
                          <a:pt x="67088" y="6944"/>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22" name="Freeform: Shape 21">
                    <a:extLst>
                      <a:ext uri="{FF2B5EF4-FFF2-40B4-BE49-F238E27FC236}">
                        <a16:creationId xmlns:a16="http://schemas.microsoft.com/office/drawing/2014/main" id="{621897FF-0DEE-44FF-9A34-7B4A1D6D93B7}"/>
                      </a:ext>
                    </a:extLst>
                  </p:cNvPr>
                  <p:cNvSpPr/>
                  <p:nvPr/>
                </p:nvSpPr>
                <p:spPr>
                  <a:xfrm>
                    <a:off x="7529748" y="6287008"/>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6"/>
                          <a:pt x="1354" y="120"/>
                          <a:pt x="3270" y="6"/>
                        </a:cubicBezTo>
                        <a:cubicBezTo>
                          <a:pt x="3407" y="-2"/>
                          <a:pt x="3545" y="-2"/>
                          <a:pt x="3681" y="6"/>
                        </a:cubicBezTo>
                        <a:lnTo>
                          <a:pt x="67088" y="6"/>
                        </a:lnTo>
                        <a:cubicBezTo>
                          <a:pt x="69004" y="-107"/>
                          <a:pt x="70650" y="1354"/>
                          <a:pt x="70763" y="3269"/>
                        </a:cubicBezTo>
                        <a:cubicBezTo>
                          <a:pt x="70877" y="5186"/>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23" name="Freeform: Shape 22">
                    <a:extLst>
                      <a:ext uri="{FF2B5EF4-FFF2-40B4-BE49-F238E27FC236}">
                        <a16:creationId xmlns:a16="http://schemas.microsoft.com/office/drawing/2014/main" id="{C83FC11D-D0F7-4AD4-9A85-8916A28C15FC}"/>
                      </a:ext>
                    </a:extLst>
                  </p:cNvPr>
                  <p:cNvSpPr/>
                  <p:nvPr/>
                </p:nvSpPr>
                <p:spPr>
                  <a:xfrm>
                    <a:off x="7529748" y="6299311"/>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6"/>
                          <a:pt x="1354" y="120"/>
                          <a:pt x="3270" y="6"/>
                        </a:cubicBezTo>
                        <a:cubicBezTo>
                          <a:pt x="3407" y="-2"/>
                          <a:pt x="3545" y="-2"/>
                          <a:pt x="3681" y="6"/>
                        </a:cubicBezTo>
                        <a:lnTo>
                          <a:pt x="67088" y="6"/>
                        </a:lnTo>
                        <a:cubicBezTo>
                          <a:pt x="69004" y="-107"/>
                          <a:pt x="70650" y="1354"/>
                          <a:pt x="70763" y="3269"/>
                        </a:cubicBezTo>
                        <a:cubicBezTo>
                          <a:pt x="70877" y="5185"/>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24" name="Freeform: Shape 23">
                    <a:extLst>
                      <a:ext uri="{FF2B5EF4-FFF2-40B4-BE49-F238E27FC236}">
                        <a16:creationId xmlns:a16="http://schemas.microsoft.com/office/drawing/2014/main" id="{DBED1F3A-FD15-4967-992A-551037327314}"/>
                      </a:ext>
                    </a:extLst>
                  </p:cNvPr>
                  <p:cNvSpPr/>
                  <p:nvPr/>
                </p:nvSpPr>
                <p:spPr>
                  <a:xfrm>
                    <a:off x="7529748" y="6311590"/>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5"/>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25" name="Freeform: Shape 24">
                    <a:extLst>
                      <a:ext uri="{FF2B5EF4-FFF2-40B4-BE49-F238E27FC236}">
                        <a16:creationId xmlns:a16="http://schemas.microsoft.com/office/drawing/2014/main" id="{D1CD6AA9-797E-45CC-BC86-321CF47F94FA}"/>
                      </a:ext>
                    </a:extLst>
                  </p:cNvPr>
                  <p:cNvSpPr/>
                  <p:nvPr/>
                </p:nvSpPr>
                <p:spPr>
                  <a:xfrm>
                    <a:off x="7529748" y="6404871"/>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5"/>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26" name="Freeform: Shape 25">
                    <a:extLst>
                      <a:ext uri="{FF2B5EF4-FFF2-40B4-BE49-F238E27FC236}">
                        <a16:creationId xmlns:a16="http://schemas.microsoft.com/office/drawing/2014/main" id="{BEB85876-EFDA-4CC2-997A-26A53F43A743}"/>
                      </a:ext>
                    </a:extLst>
                  </p:cNvPr>
                  <p:cNvSpPr/>
                  <p:nvPr/>
                </p:nvSpPr>
                <p:spPr>
                  <a:xfrm>
                    <a:off x="7529748" y="6417223"/>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6"/>
                          <a:pt x="1354" y="120"/>
                          <a:pt x="3270" y="6"/>
                        </a:cubicBezTo>
                        <a:cubicBezTo>
                          <a:pt x="3407" y="-2"/>
                          <a:pt x="3545" y="-2"/>
                          <a:pt x="3681" y="6"/>
                        </a:cubicBezTo>
                        <a:lnTo>
                          <a:pt x="67088" y="6"/>
                        </a:lnTo>
                        <a:cubicBezTo>
                          <a:pt x="69004" y="-107"/>
                          <a:pt x="70650" y="1354"/>
                          <a:pt x="70763" y="3269"/>
                        </a:cubicBezTo>
                        <a:cubicBezTo>
                          <a:pt x="70877" y="5185"/>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27" name="Freeform: Shape 26">
                    <a:extLst>
                      <a:ext uri="{FF2B5EF4-FFF2-40B4-BE49-F238E27FC236}">
                        <a16:creationId xmlns:a16="http://schemas.microsoft.com/office/drawing/2014/main" id="{ACDB759E-F712-4BFE-9D37-935E0B235125}"/>
                      </a:ext>
                    </a:extLst>
                  </p:cNvPr>
                  <p:cNvSpPr/>
                  <p:nvPr/>
                </p:nvSpPr>
                <p:spPr>
                  <a:xfrm>
                    <a:off x="7529748" y="6429417"/>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6"/>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28" name="Freeform: Shape 27">
                    <a:extLst>
                      <a:ext uri="{FF2B5EF4-FFF2-40B4-BE49-F238E27FC236}">
                        <a16:creationId xmlns:a16="http://schemas.microsoft.com/office/drawing/2014/main" id="{61FEB5CE-1BF3-449C-B2CC-B9F1ED3DFDBA}"/>
                      </a:ext>
                    </a:extLst>
                  </p:cNvPr>
                  <p:cNvSpPr/>
                  <p:nvPr/>
                </p:nvSpPr>
                <p:spPr>
                  <a:xfrm>
                    <a:off x="7529748" y="6522735"/>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6"/>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29" name="Freeform: Shape 28">
                    <a:extLst>
                      <a:ext uri="{FF2B5EF4-FFF2-40B4-BE49-F238E27FC236}">
                        <a16:creationId xmlns:a16="http://schemas.microsoft.com/office/drawing/2014/main" id="{0124A70E-1385-4772-B41E-4E6113CE542D}"/>
                      </a:ext>
                    </a:extLst>
                  </p:cNvPr>
                  <p:cNvSpPr/>
                  <p:nvPr/>
                </p:nvSpPr>
                <p:spPr>
                  <a:xfrm>
                    <a:off x="7529748" y="6535038"/>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6"/>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30" name="Freeform: Shape 29">
                    <a:extLst>
                      <a:ext uri="{FF2B5EF4-FFF2-40B4-BE49-F238E27FC236}">
                        <a16:creationId xmlns:a16="http://schemas.microsoft.com/office/drawing/2014/main" id="{DED43CA1-3377-433B-A03F-2EB424CF7234}"/>
                      </a:ext>
                    </a:extLst>
                  </p:cNvPr>
                  <p:cNvSpPr/>
                  <p:nvPr/>
                </p:nvSpPr>
                <p:spPr>
                  <a:xfrm>
                    <a:off x="7529662" y="6547317"/>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6"/>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grpSp>
            <p:grpSp>
              <p:nvGrpSpPr>
                <p:cNvPr id="113" name="Group 112">
                  <a:extLst>
                    <a:ext uri="{FF2B5EF4-FFF2-40B4-BE49-F238E27FC236}">
                      <a16:creationId xmlns:a16="http://schemas.microsoft.com/office/drawing/2014/main" id="{C7F95798-E631-4B89-B40F-0A1BE0EA9FE1}"/>
                    </a:ext>
                  </a:extLst>
                </p:cNvPr>
                <p:cNvGrpSpPr/>
                <p:nvPr/>
              </p:nvGrpSpPr>
              <p:grpSpPr>
                <a:xfrm>
                  <a:off x="7741491" y="4311050"/>
                  <a:ext cx="315107" cy="451675"/>
                  <a:chOff x="7305092" y="6119328"/>
                  <a:chExt cx="315107" cy="451675"/>
                </a:xfrm>
              </p:grpSpPr>
              <p:sp>
                <p:nvSpPr>
                  <p:cNvPr id="114" name="Freeform: Shape 113">
                    <a:extLst>
                      <a:ext uri="{FF2B5EF4-FFF2-40B4-BE49-F238E27FC236}">
                        <a16:creationId xmlns:a16="http://schemas.microsoft.com/office/drawing/2014/main" id="{C555545A-337C-4E91-93C0-7CE7CE9BF186}"/>
                      </a:ext>
                    </a:extLst>
                  </p:cNvPr>
                  <p:cNvSpPr/>
                  <p:nvPr/>
                </p:nvSpPr>
                <p:spPr>
                  <a:xfrm>
                    <a:off x="7305092" y="6119328"/>
                    <a:ext cx="315107" cy="98512"/>
                  </a:xfrm>
                  <a:custGeom>
                    <a:avLst/>
                    <a:gdLst>
                      <a:gd name="connsiteX0" fmla="*/ 302755 w 315107"/>
                      <a:gd name="connsiteY0" fmla="*/ 0 h 98512"/>
                      <a:gd name="connsiteX1" fmla="*/ 315107 w 315107"/>
                      <a:gd name="connsiteY1" fmla="*/ 12352 h 98512"/>
                      <a:gd name="connsiteX2" fmla="*/ 315107 w 315107"/>
                      <a:gd name="connsiteY2" fmla="*/ 86160 h 98512"/>
                      <a:gd name="connsiteX3" fmla="*/ 302755 w 315107"/>
                      <a:gd name="connsiteY3" fmla="*/ 98512 h 98512"/>
                      <a:gd name="connsiteX4" fmla="*/ 12352 w 315107"/>
                      <a:gd name="connsiteY4" fmla="*/ 98512 h 98512"/>
                      <a:gd name="connsiteX5" fmla="*/ 0 w 315107"/>
                      <a:gd name="connsiteY5" fmla="*/ 86160 h 98512"/>
                      <a:gd name="connsiteX6" fmla="*/ 0 w 315107"/>
                      <a:gd name="connsiteY6" fmla="*/ 12352 h 98512"/>
                      <a:gd name="connsiteX7" fmla="*/ 12352 w 315107"/>
                      <a:gd name="connsiteY7" fmla="*/ 0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107" h="98512">
                        <a:moveTo>
                          <a:pt x="302755" y="0"/>
                        </a:moveTo>
                        <a:cubicBezTo>
                          <a:pt x="309577" y="0"/>
                          <a:pt x="315107" y="5530"/>
                          <a:pt x="315107" y="12352"/>
                        </a:cubicBezTo>
                        <a:lnTo>
                          <a:pt x="315107" y="86160"/>
                        </a:lnTo>
                        <a:cubicBezTo>
                          <a:pt x="315107" y="92982"/>
                          <a:pt x="309577" y="98512"/>
                          <a:pt x="302755" y="98512"/>
                        </a:cubicBezTo>
                        <a:lnTo>
                          <a:pt x="12352" y="98512"/>
                        </a:lnTo>
                        <a:cubicBezTo>
                          <a:pt x="5530" y="98512"/>
                          <a:pt x="0" y="92982"/>
                          <a:pt x="0" y="86160"/>
                        </a:cubicBezTo>
                        <a:lnTo>
                          <a:pt x="0" y="12352"/>
                        </a:lnTo>
                        <a:cubicBezTo>
                          <a:pt x="0" y="5530"/>
                          <a:pt x="5530" y="0"/>
                          <a:pt x="12352" y="0"/>
                        </a:cubicBezTo>
                        <a:close/>
                      </a:path>
                    </a:pathLst>
                  </a:custGeom>
                  <a:solidFill>
                    <a:schemeClr val="accent1"/>
                  </a:solidFill>
                  <a:ln w="1218" cap="flat">
                    <a:noFill/>
                    <a:prstDash val="solid"/>
                    <a:miter/>
                  </a:ln>
                </p:spPr>
                <p:txBody>
                  <a:bodyPr rtlCol="0" anchor="ctr"/>
                  <a:lstStyle/>
                  <a:p>
                    <a:pPr defTabSz="914367"/>
                    <a:endParaRPr lang="en-US">
                      <a:solidFill>
                        <a:prstClr val="black"/>
                      </a:solidFill>
                      <a:latin typeface="Segoe UI"/>
                    </a:endParaRPr>
                  </a:p>
                </p:txBody>
              </p:sp>
              <p:sp>
                <p:nvSpPr>
                  <p:cNvPr id="115" name="Freeform: Shape 114">
                    <a:extLst>
                      <a:ext uri="{FF2B5EF4-FFF2-40B4-BE49-F238E27FC236}">
                        <a16:creationId xmlns:a16="http://schemas.microsoft.com/office/drawing/2014/main" id="{635408E2-4E52-444B-B95A-19F51F5B7FFC}"/>
                      </a:ext>
                    </a:extLst>
                  </p:cNvPr>
                  <p:cNvSpPr/>
                  <p:nvPr/>
                </p:nvSpPr>
                <p:spPr>
                  <a:xfrm>
                    <a:off x="7305092" y="6237020"/>
                    <a:ext cx="315107" cy="98536"/>
                  </a:xfrm>
                  <a:custGeom>
                    <a:avLst/>
                    <a:gdLst>
                      <a:gd name="connsiteX0" fmla="*/ 302755 w 315107"/>
                      <a:gd name="connsiteY0" fmla="*/ 0 h 98536"/>
                      <a:gd name="connsiteX1" fmla="*/ 315107 w 315107"/>
                      <a:gd name="connsiteY1" fmla="*/ 12352 h 98536"/>
                      <a:gd name="connsiteX2" fmla="*/ 315107 w 315107"/>
                      <a:gd name="connsiteY2" fmla="*/ 86185 h 98536"/>
                      <a:gd name="connsiteX3" fmla="*/ 302755 w 315107"/>
                      <a:gd name="connsiteY3" fmla="*/ 98537 h 98536"/>
                      <a:gd name="connsiteX4" fmla="*/ 12352 w 315107"/>
                      <a:gd name="connsiteY4" fmla="*/ 98537 h 98536"/>
                      <a:gd name="connsiteX5" fmla="*/ 0 w 315107"/>
                      <a:gd name="connsiteY5" fmla="*/ 86185 h 98536"/>
                      <a:gd name="connsiteX6" fmla="*/ 0 w 315107"/>
                      <a:gd name="connsiteY6" fmla="*/ 12352 h 98536"/>
                      <a:gd name="connsiteX7" fmla="*/ 12352 w 315107"/>
                      <a:gd name="connsiteY7" fmla="*/ 0 h 9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107" h="98536">
                        <a:moveTo>
                          <a:pt x="302755" y="0"/>
                        </a:moveTo>
                        <a:cubicBezTo>
                          <a:pt x="309577" y="0"/>
                          <a:pt x="315107" y="5530"/>
                          <a:pt x="315107" y="12352"/>
                        </a:cubicBezTo>
                        <a:lnTo>
                          <a:pt x="315107" y="86185"/>
                        </a:lnTo>
                        <a:cubicBezTo>
                          <a:pt x="315107" y="93006"/>
                          <a:pt x="309577" y="98537"/>
                          <a:pt x="302755" y="98537"/>
                        </a:cubicBezTo>
                        <a:lnTo>
                          <a:pt x="12352" y="98537"/>
                        </a:lnTo>
                        <a:cubicBezTo>
                          <a:pt x="5530" y="98537"/>
                          <a:pt x="0" y="93006"/>
                          <a:pt x="0" y="86185"/>
                        </a:cubicBezTo>
                        <a:lnTo>
                          <a:pt x="0" y="12352"/>
                        </a:lnTo>
                        <a:cubicBezTo>
                          <a:pt x="0" y="5530"/>
                          <a:pt x="5530" y="0"/>
                          <a:pt x="12352" y="0"/>
                        </a:cubicBezTo>
                        <a:close/>
                      </a:path>
                    </a:pathLst>
                  </a:custGeom>
                  <a:solidFill>
                    <a:schemeClr val="accent1"/>
                  </a:solidFill>
                  <a:ln w="1218" cap="flat">
                    <a:noFill/>
                    <a:prstDash val="solid"/>
                    <a:miter/>
                  </a:ln>
                </p:spPr>
                <p:txBody>
                  <a:bodyPr rtlCol="0" anchor="ctr"/>
                  <a:lstStyle/>
                  <a:p>
                    <a:pPr defTabSz="914367"/>
                    <a:endParaRPr lang="en-US">
                      <a:solidFill>
                        <a:prstClr val="black"/>
                      </a:solidFill>
                      <a:latin typeface="Segoe UI"/>
                    </a:endParaRPr>
                  </a:p>
                </p:txBody>
              </p:sp>
              <p:sp>
                <p:nvSpPr>
                  <p:cNvPr id="116" name="Freeform: Shape 115">
                    <a:extLst>
                      <a:ext uri="{FF2B5EF4-FFF2-40B4-BE49-F238E27FC236}">
                        <a16:creationId xmlns:a16="http://schemas.microsoft.com/office/drawing/2014/main" id="{F3E79D9E-D5DF-4917-A405-A068E010C9FA}"/>
                      </a:ext>
                    </a:extLst>
                  </p:cNvPr>
                  <p:cNvSpPr/>
                  <p:nvPr/>
                </p:nvSpPr>
                <p:spPr>
                  <a:xfrm>
                    <a:off x="7305092" y="6354738"/>
                    <a:ext cx="315107" cy="98536"/>
                  </a:xfrm>
                  <a:custGeom>
                    <a:avLst/>
                    <a:gdLst>
                      <a:gd name="connsiteX0" fmla="*/ 302755 w 315107"/>
                      <a:gd name="connsiteY0" fmla="*/ 0 h 98536"/>
                      <a:gd name="connsiteX1" fmla="*/ 315107 w 315107"/>
                      <a:gd name="connsiteY1" fmla="*/ 12352 h 98536"/>
                      <a:gd name="connsiteX2" fmla="*/ 315107 w 315107"/>
                      <a:gd name="connsiteY2" fmla="*/ 86185 h 98536"/>
                      <a:gd name="connsiteX3" fmla="*/ 302755 w 315107"/>
                      <a:gd name="connsiteY3" fmla="*/ 98537 h 98536"/>
                      <a:gd name="connsiteX4" fmla="*/ 12352 w 315107"/>
                      <a:gd name="connsiteY4" fmla="*/ 98537 h 98536"/>
                      <a:gd name="connsiteX5" fmla="*/ 0 w 315107"/>
                      <a:gd name="connsiteY5" fmla="*/ 86185 h 98536"/>
                      <a:gd name="connsiteX6" fmla="*/ 0 w 315107"/>
                      <a:gd name="connsiteY6" fmla="*/ 12352 h 98536"/>
                      <a:gd name="connsiteX7" fmla="*/ 12352 w 315107"/>
                      <a:gd name="connsiteY7" fmla="*/ 0 h 9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107" h="98536">
                        <a:moveTo>
                          <a:pt x="302755" y="0"/>
                        </a:moveTo>
                        <a:cubicBezTo>
                          <a:pt x="309577" y="0"/>
                          <a:pt x="315107" y="5530"/>
                          <a:pt x="315107" y="12352"/>
                        </a:cubicBezTo>
                        <a:lnTo>
                          <a:pt x="315107" y="86185"/>
                        </a:lnTo>
                        <a:cubicBezTo>
                          <a:pt x="315107" y="93006"/>
                          <a:pt x="309577" y="98537"/>
                          <a:pt x="302755" y="98537"/>
                        </a:cubicBezTo>
                        <a:lnTo>
                          <a:pt x="12352" y="98537"/>
                        </a:lnTo>
                        <a:cubicBezTo>
                          <a:pt x="5530" y="98537"/>
                          <a:pt x="0" y="93006"/>
                          <a:pt x="0" y="86185"/>
                        </a:cubicBezTo>
                        <a:lnTo>
                          <a:pt x="0" y="12352"/>
                        </a:lnTo>
                        <a:cubicBezTo>
                          <a:pt x="0" y="5530"/>
                          <a:pt x="5530" y="0"/>
                          <a:pt x="12352" y="0"/>
                        </a:cubicBezTo>
                        <a:close/>
                      </a:path>
                    </a:pathLst>
                  </a:custGeom>
                  <a:solidFill>
                    <a:schemeClr val="accent1"/>
                  </a:solidFill>
                  <a:ln w="1218" cap="flat">
                    <a:noFill/>
                    <a:prstDash val="solid"/>
                    <a:miter/>
                  </a:ln>
                </p:spPr>
                <p:txBody>
                  <a:bodyPr rtlCol="0" anchor="ctr"/>
                  <a:lstStyle/>
                  <a:p>
                    <a:pPr defTabSz="914367"/>
                    <a:endParaRPr lang="en-US">
                      <a:solidFill>
                        <a:prstClr val="black"/>
                      </a:solidFill>
                      <a:latin typeface="Segoe UI"/>
                    </a:endParaRPr>
                  </a:p>
                </p:txBody>
              </p:sp>
              <p:sp>
                <p:nvSpPr>
                  <p:cNvPr id="117" name="Freeform: Shape 116">
                    <a:extLst>
                      <a:ext uri="{FF2B5EF4-FFF2-40B4-BE49-F238E27FC236}">
                        <a16:creationId xmlns:a16="http://schemas.microsoft.com/office/drawing/2014/main" id="{6F69EAC3-68AE-4DE4-9E58-55E5F5ADF29C}"/>
                      </a:ext>
                    </a:extLst>
                  </p:cNvPr>
                  <p:cNvSpPr/>
                  <p:nvPr/>
                </p:nvSpPr>
                <p:spPr>
                  <a:xfrm>
                    <a:off x="7305092" y="6472467"/>
                    <a:ext cx="315107" cy="98536"/>
                  </a:xfrm>
                  <a:custGeom>
                    <a:avLst/>
                    <a:gdLst>
                      <a:gd name="connsiteX0" fmla="*/ 302755 w 315107"/>
                      <a:gd name="connsiteY0" fmla="*/ 0 h 98536"/>
                      <a:gd name="connsiteX1" fmla="*/ 315107 w 315107"/>
                      <a:gd name="connsiteY1" fmla="*/ 12352 h 98536"/>
                      <a:gd name="connsiteX2" fmla="*/ 315107 w 315107"/>
                      <a:gd name="connsiteY2" fmla="*/ 86184 h 98536"/>
                      <a:gd name="connsiteX3" fmla="*/ 302755 w 315107"/>
                      <a:gd name="connsiteY3" fmla="*/ 98537 h 98536"/>
                      <a:gd name="connsiteX4" fmla="*/ 12352 w 315107"/>
                      <a:gd name="connsiteY4" fmla="*/ 98537 h 98536"/>
                      <a:gd name="connsiteX5" fmla="*/ 0 w 315107"/>
                      <a:gd name="connsiteY5" fmla="*/ 86184 h 98536"/>
                      <a:gd name="connsiteX6" fmla="*/ 0 w 315107"/>
                      <a:gd name="connsiteY6" fmla="*/ 12352 h 98536"/>
                      <a:gd name="connsiteX7" fmla="*/ 12352 w 315107"/>
                      <a:gd name="connsiteY7" fmla="*/ 0 h 9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107" h="98536">
                        <a:moveTo>
                          <a:pt x="302755" y="0"/>
                        </a:moveTo>
                        <a:cubicBezTo>
                          <a:pt x="309577" y="0"/>
                          <a:pt x="315107" y="5530"/>
                          <a:pt x="315107" y="12352"/>
                        </a:cubicBezTo>
                        <a:lnTo>
                          <a:pt x="315107" y="86184"/>
                        </a:lnTo>
                        <a:cubicBezTo>
                          <a:pt x="315107" y="93006"/>
                          <a:pt x="309577" y="98537"/>
                          <a:pt x="302755" y="98537"/>
                        </a:cubicBezTo>
                        <a:lnTo>
                          <a:pt x="12352" y="98537"/>
                        </a:lnTo>
                        <a:cubicBezTo>
                          <a:pt x="5530" y="98537"/>
                          <a:pt x="0" y="93006"/>
                          <a:pt x="0" y="86184"/>
                        </a:cubicBezTo>
                        <a:lnTo>
                          <a:pt x="0" y="12352"/>
                        </a:lnTo>
                        <a:cubicBezTo>
                          <a:pt x="0" y="5530"/>
                          <a:pt x="5530" y="0"/>
                          <a:pt x="12352" y="0"/>
                        </a:cubicBezTo>
                        <a:close/>
                      </a:path>
                    </a:pathLst>
                  </a:custGeom>
                  <a:solidFill>
                    <a:schemeClr val="accent1"/>
                  </a:solidFill>
                  <a:ln w="1218" cap="flat">
                    <a:noFill/>
                    <a:prstDash val="solid"/>
                    <a:miter/>
                  </a:ln>
                </p:spPr>
                <p:txBody>
                  <a:bodyPr rtlCol="0" anchor="ctr"/>
                  <a:lstStyle/>
                  <a:p>
                    <a:pPr defTabSz="914367"/>
                    <a:endParaRPr lang="en-US">
                      <a:solidFill>
                        <a:prstClr val="black"/>
                      </a:solidFill>
                      <a:latin typeface="Segoe UI"/>
                    </a:endParaRPr>
                  </a:p>
                </p:txBody>
              </p:sp>
              <p:sp>
                <p:nvSpPr>
                  <p:cNvPr id="118" name="Freeform: Shape 117">
                    <a:extLst>
                      <a:ext uri="{FF2B5EF4-FFF2-40B4-BE49-F238E27FC236}">
                        <a16:creationId xmlns:a16="http://schemas.microsoft.com/office/drawing/2014/main" id="{A345C11C-3332-4109-B8C3-30CA306785EA}"/>
                      </a:ext>
                    </a:extLst>
                  </p:cNvPr>
                  <p:cNvSpPr/>
                  <p:nvPr/>
                </p:nvSpPr>
                <p:spPr>
                  <a:xfrm>
                    <a:off x="7320833" y="6182905"/>
                    <a:ext cx="22289" cy="22289"/>
                  </a:xfrm>
                  <a:custGeom>
                    <a:avLst/>
                    <a:gdLst>
                      <a:gd name="connsiteX0" fmla="*/ 22290 w 22289"/>
                      <a:gd name="connsiteY0" fmla="*/ 11145 h 22289"/>
                      <a:gd name="connsiteX1" fmla="*/ 11145 w 22289"/>
                      <a:gd name="connsiteY1" fmla="*/ 22290 h 22289"/>
                      <a:gd name="connsiteX2" fmla="*/ 0 w 22289"/>
                      <a:gd name="connsiteY2" fmla="*/ 11145 h 22289"/>
                      <a:gd name="connsiteX3" fmla="*/ 11084 w 22289"/>
                      <a:gd name="connsiteY3" fmla="*/ 0 h 22289"/>
                      <a:gd name="connsiteX4" fmla="*/ 22290 w 22289"/>
                      <a:gd name="connsiteY4" fmla="*/ 11108 h 22289"/>
                      <a:gd name="connsiteX5" fmla="*/ 22290 w 22289"/>
                      <a:gd name="connsiteY5" fmla="*/ 11145 h 2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89" h="22289">
                        <a:moveTo>
                          <a:pt x="22290" y="11145"/>
                        </a:moveTo>
                        <a:cubicBezTo>
                          <a:pt x="22290" y="17300"/>
                          <a:pt x="17300" y="22290"/>
                          <a:pt x="11145" y="22290"/>
                        </a:cubicBezTo>
                        <a:cubicBezTo>
                          <a:pt x="4990" y="22290"/>
                          <a:pt x="0" y="17300"/>
                          <a:pt x="0" y="11145"/>
                        </a:cubicBezTo>
                        <a:cubicBezTo>
                          <a:pt x="0" y="5013"/>
                          <a:pt x="4953" y="34"/>
                          <a:pt x="11084" y="0"/>
                        </a:cubicBezTo>
                        <a:cubicBezTo>
                          <a:pt x="17246" y="-27"/>
                          <a:pt x="22263" y="4946"/>
                          <a:pt x="22290" y="11108"/>
                        </a:cubicBezTo>
                        <a:cubicBezTo>
                          <a:pt x="22290" y="11121"/>
                          <a:pt x="22290" y="11133"/>
                          <a:pt x="22290" y="111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19" name="Freeform: Shape 118">
                    <a:extLst>
                      <a:ext uri="{FF2B5EF4-FFF2-40B4-BE49-F238E27FC236}">
                        <a16:creationId xmlns:a16="http://schemas.microsoft.com/office/drawing/2014/main" id="{E3738DDC-2327-40EE-8593-A3D546D35046}"/>
                      </a:ext>
                    </a:extLst>
                  </p:cNvPr>
                  <p:cNvSpPr/>
                  <p:nvPr/>
                </p:nvSpPr>
                <p:spPr>
                  <a:xfrm>
                    <a:off x="7320833" y="6300854"/>
                    <a:ext cx="22289" cy="22290"/>
                  </a:xfrm>
                  <a:custGeom>
                    <a:avLst/>
                    <a:gdLst>
                      <a:gd name="connsiteX0" fmla="*/ 22290 w 22289"/>
                      <a:gd name="connsiteY0" fmla="*/ 11133 h 22290"/>
                      <a:gd name="connsiteX1" fmla="*/ 11157 w 22289"/>
                      <a:gd name="connsiteY1" fmla="*/ 22290 h 22290"/>
                      <a:gd name="connsiteX2" fmla="*/ 0 w 22289"/>
                      <a:gd name="connsiteY2" fmla="*/ 11157 h 22290"/>
                      <a:gd name="connsiteX3" fmla="*/ 11084 w 22289"/>
                      <a:gd name="connsiteY3" fmla="*/ 0 h 22290"/>
                      <a:gd name="connsiteX4" fmla="*/ 22290 w 22289"/>
                      <a:gd name="connsiteY4" fmla="*/ 11084 h 22290"/>
                      <a:gd name="connsiteX5" fmla="*/ 22290 w 22289"/>
                      <a:gd name="connsiteY5" fmla="*/ 11133 h 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89" h="22290">
                        <a:moveTo>
                          <a:pt x="22290" y="11133"/>
                        </a:moveTo>
                        <a:cubicBezTo>
                          <a:pt x="22297" y="17288"/>
                          <a:pt x="17312" y="22283"/>
                          <a:pt x="11157" y="22290"/>
                        </a:cubicBezTo>
                        <a:cubicBezTo>
                          <a:pt x="5002" y="22296"/>
                          <a:pt x="7" y="17313"/>
                          <a:pt x="0" y="11157"/>
                        </a:cubicBezTo>
                        <a:cubicBezTo>
                          <a:pt x="-7" y="5022"/>
                          <a:pt x="4948" y="34"/>
                          <a:pt x="11084" y="0"/>
                        </a:cubicBezTo>
                        <a:cubicBezTo>
                          <a:pt x="17239" y="-34"/>
                          <a:pt x="22256" y="4929"/>
                          <a:pt x="22290" y="11084"/>
                        </a:cubicBezTo>
                        <a:cubicBezTo>
                          <a:pt x="22290" y="11100"/>
                          <a:pt x="22290" y="11117"/>
                          <a:pt x="22290" y="11133"/>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20" name="Freeform: Shape 119">
                    <a:extLst>
                      <a:ext uri="{FF2B5EF4-FFF2-40B4-BE49-F238E27FC236}">
                        <a16:creationId xmlns:a16="http://schemas.microsoft.com/office/drawing/2014/main" id="{79593A09-334C-4FB8-89A7-7E57925B222B}"/>
                      </a:ext>
                    </a:extLst>
                  </p:cNvPr>
                  <p:cNvSpPr/>
                  <p:nvPr/>
                </p:nvSpPr>
                <p:spPr>
                  <a:xfrm>
                    <a:off x="7320833" y="6418790"/>
                    <a:ext cx="22289" cy="22290"/>
                  </a:xfrm>
                  <a:custGeom>
                    <a:avLst/>
                    <a:gdLst>
                      <a:gd name="connsiteX0" fmla="*/ 22290 w 22289"/>
                      <a:gd name="connsiteY0" fmla="*/ 11145 h 22290"/>
                      <a:gd name="connsiteX1" fmla="*/ 11145 w 22289"/>
                      <a:gd name="connsiteY1" fmla="*/ 22290 h 22290"/>
                      <a:gd name="connsiteX2" fmla="*/ 0 w 22289"/>
                      <a:gd name="connsiteY2" fmla="*/ 11145 h 22290"/>
                      <a:gd name="connsiteX3" fmla="*/ 11084 w 22289"/>
                      <a:gd name="connsiteY3" fmla="*/ 0 h 22290"/>
                      <a:gd name="connsiteX4" fmla="*/ 22290 w 22289"/>
                      <a:gd name="connsiteY4" fmla="*/ 11084 h 22290"/>
                      <a:gd name="connsiteX5" fmla="*/ 22290 w 22289"/>
                      <a:gd name="connsiteY5" fmla="*/ 11145 h 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89" h="22290">
                        <a:moveTo>
                          <a:pt x="22290" y="11145"/>
                        </a:moveTo>
                        <a:cubicBezTo>
                          <a:pt x="22290" y="17301"/>
                          <a:pt x="17300" y="22290"/>
                          <a:pt x="11145" y="22290"/>
                        </a:cubicBezTo>
                        <a:cubicBezTo>
                          <a:pt x="4990" y="22290"/>
                          <a:pt x="0" y="17301"/>
                          <a:pt x="0" y="11145"/>
                        </a:cubicBezTo>
                        <a:cubicBezTo>
                          <a:pt x="0" y="5013"/>
                          <a:pt x="4953" y="34"/>
                          <a:pt x="11084" y="0"/>
                        </a:cubicBezTo>
                        <a:cubicBezTo>
                          <a:pt x="17239" y="-34"/>
                          <a:pt x="22256" y="4929"/>
                          <a:pt x="22290" y="11084"/>
                        </a:cubicBezTo>
                        <a:cubicBezTo>
                          <a:pt x="22290" y="11105"/>
                          <a:pt x="22290" y="11124"/>
                          <a:pt x="22290" y="111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21" name="Freeform: Shape 120">
                    <a:extLst>
                      <a:ext uri="{FF2B5EF4-FFF2-40B4-BE49-F238E27FC236}">
                        <a16:creationId xmlns:a16="http://schemas.microsoft.com/office/drawing/2014/main" id="{54C29615-6245-4DA0-9AB0-4B4C192FC5A8}"/>
                      </a:ext>
                    </a:extLst>
                  </p:cNvPr>
                  <p:cNvSpPr/>
                  <p:nvPr/>
                </p:nvSpPr>
                <p:spPr>
                  <a:xfrm>
                    <a:off x="7320833" y="6536739"/>
                    <a:ext cx="22289" cy="22290"/>
                  </a:xfrm>
                  <a:custGeom>
                    <a:avLst/>
                    <a:gdLst>
                      <a:gd name="connsiteX0" fmla="*/ 22290 w 22289"/>
                      <a:gd name="connsiteY0" fmla="*/ 11145 h 22290"/>
                      <a:gd name="connsiteX1" fmla="*/ 11145 w 22289"/>
                      <a:gd name="connsiteY1" fmla="*/ 22290 h 22290"/>
                      <a:gd name="connsiteX2" fmla="*/ 0 w 22289"/>
                      <a:gd name="connsiteY2" fmla="*/ 11145 h 22290"/>
                      <a:gd name="connsiteX3" fmla="*/ 11084 w 22289"/>
                      <a:gd name="connsiteY3" fmla="*/ 0 h 22290"/>
                      <a:gd name="connsiteX4" fmla="*/ 22290 w 22289"/>
                      <a:gd name="connsiteY4" fmla="*/ 11084 h 22290"/>
                      <a:gd name="connsiteX5" fmla="*/ 22290 w 22289"/>
                      <a:gd name="connsiteY5" fmla="*/ 11145 h 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89" h="22290">
                        <a:moveTo>
                          <a:pt x="22290" y="11145"/>
                        </a:moveTo>
                        <a:cubicBezTo>
                          <a:pt x="22290" y="17300"/>
                          <a:pt x="17300" y="22290"/>
                          <a:pt x="11145" y="22290"/>
                        </a:cubicBezTo>
                        <a:cubicBezTo>
                          <a:pt x="4990" y="22290"/>
                          <a:pt x="0" y="17300"/>
                          <a:pt x="0" y="11145"/>
                        </a:cubicBezTo>
                        <a:cubicBezTo>
                          <a:pt x="0" y="5013"/>
                          <a:pt x="4953" y="34"/>
                          <a:pt x="11084" y="0"/>
                        </a:cubicBezTo>
                        <a:cubicBezTo>
                          <a:pt x="17239" y="-34"/>
                          <a:pt x="22256" y="4929"/>
                          <a:pt x="22290" y="11084"/>
                        </a:cubicBezTo>
                        <a:cubicBezTo>
                          <a:pt x="22290" y="11105"/>
                          <a:pt x="22290" y="11124"/>
                          <a:pt x="22290" y="111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22" name="Freeform: Shape 121">
                    <a:extLst>
                      <a:ext uri="{FF2B5EF4-FFF2-40B4-BE49-F238E27FC236}">
                        <a16:creationId xmlns:a16="http://schemas.microsoft.com/office/drawing/2014/main" id="{1689B4F7-26F5-46A1-AF21-441A6CFEC7CD}"/>
                      </a:ext>
                    </a:extLst>
                  </p:cNvPr>
                  <p:cNvSpPr/>
                  <p:nvPr/>
                </p:nvSpPr>
                <p:spPr>
                  <a:xfrm>
                    <a:off x="7529748" y="6169157"/>
                    <a:ext cx="70769" cy="6950"/>
                  </a:xfrm>
                  <a:custGeom>
                    <a:avLst/>
                    <a:gdLst>
                      <a:gd name="connsiteX0" fmla="*/ 67088 w 70769"/>
                      <a:gd name="connsiteY0" fmla="*/ 6944 h 6950"/>
                      <a:gd name="connsiteX1" fmla="*/ 3681 w 70769"/>
                      <a:gd name="connsiteY1" fmla="*/ 6944 h 6950"/>
                      <a:gd name="connsiteX2" fmla="*/ 6 w 70769"/>
                      <a:gd name="connsiteY2" fmla="*/ 3681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70 h 6950"/>
                      <a:gd name="connsiteX7" fmla="*/ 67499 w 70769"/>
                      <a:gd name="connsiteY7" fmla="*/ 6944 h 6950"/>
                      <a:gd name="connsiteX8" fmla="*/ 67088 w 70769"/>
                      <a:gd name="connsiteY8" fmla="*/ 6944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4"/>
                        </a:moveTo>
                        <a:lnTo>
                          <a:pt x="3681" y="6944"/>
                        </a:lnTo>
                        <a:cubicBezTo>
                          <a:pt x="1766" y="7058"/>
                          <a:pt x="120" y="5597"/>
                          <a:pt x="6" y="3681"/>
                        </a:cubicBezTo>
                        <a:cubicBezTo>
                          <a:pt x="-107" y="1765"/>
                          <a:pt x="1354" y="120"/>
                          <a:pt x="3270" y="6"/>
                        </a:cubicBezTo>
                        <a:cubicBezTo>
                          <a:pt x="3407" y="-2"/>
                          <a:pt x="3545" y="-2"/>
                          <a:pt x="3681" y="6"/>
                        </a:cubicBezTo>
                        <a:lnTo>
                          <a:pt x="67088" y="6"/>
                        </a:lnTo>
                        <a:cubicBezTo>
                          <a:pt x="69004" y="-107"/>
                          <a:pt x="70650" y="1354"/>
                          <a:pt x="70763" y="3270"/>
                        </a:cubicBezTo>
                        <a:cubicBezTo>
                          <a:pt x="70877" y="5185"/>
                          <a:pt x="69416" y="6831"/>
                          <a:pt x="67499" y="6944"/>
                        </a:cubicBezTo>
                        <a:cubicBezTo>
                          <a:pt x="67362" y="6953"/>
                          <a:pt x="67225" y="6953"/>
                          <a:pt x="67088" y="6944"/>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23" name="Freeform: Shape 122">
                    <a:extLst>
                      <a:ext uri="{FF2B5EF4-FFF2-40B4-BE49-F238E27FC236}">
                        <a16:creationId xmlns:a16="http://schemas.microsoft.com/office/drawing/2014/main" id="{DB15C756-77EC-47F5-B66E-CE473AD327BA}"/>
                      </a:ext>
                    </a:extLst>
                  </p:cNvPr>
                  <p:cNvSpPr/>
                  <p:nvPr/>
                </p:nvSpPr>
                <p:spPr>
                  <a:xfrm>
                    <a:off x="7529748" y="6181436"/>
                    <a:ext cx="70769" cy="6950"/>
                  </a:xfrm>
                  <a:custGeom>
                    <a:avLst/>
                    <a:gdLst>
                      <a:gd name="connsiteX0" fmla="*/ 67088 w 70769"/>
                      <a:gd name="connsiteY0" fmla="*/ 6944 h 6950"/>
                      <a:gd name="connsiteX1" fmla="*/ 3681 w 70769"/>
                      <a:gd name="connsiteY1" fmla="*/ 6944 h 6950"/>
                      <a:gd name="connsiteX2" fmla="*/ 6 w 70769"/>
                      <a:gd name="connsiteY2" fmla="*/ 3681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70 h 6950"/>
                      <a:gd name="connsiteX7" fmla="*/ 67499 w 70769"/>
                      <a:gd name="connsiteY7" fmla="*/ 6944 h 6950"/>
                      <a:gd name="connsiteX8" fmla="*/ 67088 w 70769"/>
                      <a:gd name="connsiteY8" fmla="*/ 6944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4"/>
                        </a:moveTo>
                        <a:lnTo>
                          <a:pt x="3681" y="6944"/>
                        </a:lnTo>
                        <a:cubicBezTo>
                          <a:pt x="1766" y="7058"/>
                          <a:pt x="120" y="5597"/>
                          <a:pt x="6" y="3681"/>
                        </a:cubicBezTo>
                        <a:cubicBezTo>
                          <a:pt x="-107" y="1765"/>
                          <a:pt x="1354" y="120"/>
                          <a:pt x="3270" y="6"/>
                        </a:cubicBezTo>
                        <a:cubicBezTo>
                          <a:pt x="3407" y="-2"/>
                          <a:pt x="3545" y="-2"/>
                          <a:pt x="3681" y="6"/>
                        </a:cubicBezTo>
                        <a:lnTo>
                          <a:pt x="67088" y="6"/>
                        </a:lnTo>
                        <a:cubicBezTo>
                          <a:pt x="69004" y="-107"/>
                          <a:pt x="70650" y="1354"/>
                          <a:pt x="70763" y="3270"/>
                        </a:cubicBezTo>
                        <a:cubicBezTo>
                          <a:pt x="70877" y="5185"/>
                          <a:pt x="69416" y="6831"/>
                          <a:pt x="67499" y="6944"/>
                        </a:cubicBezTo>
                        <a:cubicBezTo>
                          <a:pt x="67362" y="6953"/>
                          <a:pt x="67225" y="6953"/>
                          <a:pt x="67088" y="6944"/>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24" name="Freeform: Shape 123">
                    <a:extLst>
                      <a:ext uri="{FF2B5EF4-FFF2-40B4-BE49-F238E27FC236}">
                        <a16:creationId xmlns:a16="http://schemas.microsoft.com/office/drawing/2014/main" id="{78F30D3A-3C9C-42F8-BD7F-910B69F6ADB5}"/>
                      </a:ext>
                    </a:extLst>
                  </p:cNvPr>
                  <p:cNvSpPr/>
                  <p:nvPr/>
                </p:nvSpPr>
                <p:spPr>
                  <a:xfrm>
                    <a:off x="7529748" y="6193727"/>
                    <a:ext cx="70769" cy="6950"/>
                  </a:xfrm>
                  <a:custGeom>
                    <a:avLst/>
                    <a:gdLst>
                      <a:gd name="connsiteX0" fmla="*/ 67088 w 70769"/>
                      <a:gd name="connsiteY0" fmla="*/ 6944 h 6950"/>
                      <a:gd name="connsiteX1" fmla="*/ 3681 w 70769"/>
                      <a:gd name="connsiteY1" fmla="*/ 6944 h 6950"/>
                      <a:gd name="connsiteX2" fmla="*/ 6 w 70769"/>
                      <a:gd name="connsiteY2" fmla="*/ 3681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70 h 6950"/>
                      <a:gd name="connsiteX7" fmla="*/ 67499 w 70769"/>
                      <a:gd name="connsiteY7" fmla="*/ 6944 h 6950"/>
                      <a:gd name="connsiteX8" fmla="*/ 67088 w 70769"/>
                      <a:gd name="connsiteY8" fmla="*/ 6944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4"/>
                        </a:moveTo>
                        <a:lnTo>
                          <a:pt x="3681" y="6944"/>
                        </a:lnTo>
                        <a:cubicBezTo>
                          <a:pt x="1766" y="7058"/>
                          <a:pt x="120" y="5597"/>
                          <a:pt x="6" y="3681"/>
                        </a:cubicBezTo>
                        <a:cubicBezTo>
                          <a:pt x="-107" y="1765"/>
                          <a:pt x="1354" y="120"/>
                          <a:pt x="3270" y="6"/>
                        </a:cubicBezTo>
                        <a:cubicBezTo>
                          <a:pt x="3407" y="-2"/>
                          <a:pt x="3545" y="-2"/>
                          <a:pt x="3681" y="6"/>
                        </a:cubicBezTo>
                        <a:lnTo>
                          <a:pt x="67088" y="6"/>
                        </a:lnTo>
                        <a:cubicBezTo>
                          <a:pt x="69004" y="-107"/>
                          <a:pt x="70650" y="1354"/>
                          <a:pt x="70763" y="3270"/>
                        </a:cubicBezTo>
                        <a:cubicBezTo>
                          <a:pt x="70877" y="5185"/>
                          <a:pt x="69416" y="6831"/>
                          <a:pt x="67499" y="6944"/>
                        </a:cubicBezTo>
                        <a:cubicBezTo>
                          <a:pt x="67362" y="6953"/>
                          <a:pt x="67225" y="6953"/>
                          <a:pt x="67088" y="6944"/>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25" name="Freeform: Shape 124">
                    <a:extLst>
                      <a:ext uri="{FF2B5EF4-FFF2-40B4-BE49-F238E27FC236}">
                        <a16:creationId xmlns:a16="http://schemas.microsoft.com/office/drawing/2014/main" id="{458E3175-1A5C-4884-8341-8BA5FE0793F4}"/>
                      </a:ext>
                    </a:extLst>
                  </p:cNvPr>
                  <p:cNvSpPr/>
                  <p:nvPr/>
                </p:nvSpPr>
                <p:spPr>
                  <a:xfrm>
                    <a:off x="7529748" y="6287008"/>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6"/>
                          <a:pt x="1354" y="120"/>
                          <a:pt x="3270" y="6"/>
                        </a:cubicBezTo>
                        <a:cubicBezTo>
                          <a:pt x="3407" y="-2"/>
                          <a:pt x="3545" y="-2"/>
                          <a:pt x="3681" y="6"/>
                        </a:cubicBezTo>
                        <a:lnTo>
                          <a:pt x="67088" y="6"/>
                        </a:lnTo>
                        <a:cubicBezTo>
                          <a:pt x="69004" y="-107"/>
                          <a:pt x="70650" y="1354"/>
                          <a:pt x="70763" y="3269"/>
                        </a:cubicBezTo>
                        <a:cubicBezTo>
                          <a:pt x="70877" y="5186"/>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26" name="Freeform: Shape 125">
                    <a:extLst>
                      <a:ext uri="{FF2B5EF4-FFF2-40B4-BE49-F238E27FC236}">
                        <a16:creationId xmlns:a16="http://schemas.microsoft.com/office/drawing/2014/main" id="{18E3ABF9-E503-4464-BD45-63E42FD4CF55}"/>
                      </a:ext>
                    </a:extLst>
                  </p:cNvPr>
                  <p:cNvSpPr/>
                  <p:nvPr/>
                </p:nvSpPr>
                <p:spPr>
                  <a:xfrm>
                    <a:off x="7529748" y="6299311"/>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6"/>
                          <a:pt x="1354" y="120"/>
                          <a:pt x="3270" y="6"/>
                        </a:cubicBezTo>
                        <a:cubicBezTo>
                          <a:pt x="3407" y="-2"/>
                          <a:pt x="3545" y="-2"/>
                          <a:pt x="3681" y="6"/>
                        </a:cubicBezTo>
                        <a:lnTo>
                          <a:pt x="67088" y="6"/>
                        </a:lnTo>
                        <a:cubicBezTo>
                          <a:pt x="69004" y="-107"/>
                          <a:pt x="70650" y="1354"/>
                          <a:pt x="70763" y="3269"/>
                        </a:cubicBezTo>
                        <a:cubicBezTo>
                          <a:pt x="70877" y="5185"/>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27" name="Freeform: Shape 126">
                    <a:extLst>
                      <a:ext uri="{FF2B5EF4-FFF2-40B4-BE49-F238E27FC236}">
                        <a16:creationId xmlns:a16="http://schemas.microsoft.com/office/drawing/2014/main" id="{4D415173-5A0E-43B9-A37C-4631A5286425}"/>
                      </a:ext>
                    </a:extLst>
                  </p:cNvPr>
                  <p:cNvSpPr/>
                  <p:nvPr/>
                </p:nvSpPr>
                <p:spPr>
                  <a:xfrm>
                    <a:off x="7529748" y="6311590"/>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5"/>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28" name="Freeform: Shape 127">
                    <a:extLst>
                      <a:ext uri="{FF2B5EF4-FFF2-40B4-BE49-F238E27FC236}">
                        <a16:creationId xmlns:a16="http://schemas.microsoft.com/office/drawing/2014/main" id="{2257C5A2-6CCD-4A6A-B779-1DDE418EBF71}"/>
                      </a:ext>
                    </a:extLst>
                  </p:cNvPr>
                  <p:cNvSpPr/>
                  <p:nvPr/>
                </p:nvSpPr>
                <p:spPr>
                  <a:xfrm>
                    <a:off x="7529748" y="6404871"/>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5"/>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29" name="Freeform: Shape 128">
                    <a:extLst>
                      <a:ext uri="{FF2B5EF4-FFF2-40B4-BE49-F238E27FC236}">
                        <a16:creationId xmlns:a16="http://schemas.microsoft.com/office/drawing/2014/main" id="{1A6454A5-C95F-4526-BEB5-0C1E4E8FA73E}"/>
                      </a:ext>
                    </a:extLst>
                  </p:cNvPr>
                  <p:cNvSpPr/>
                  <p:nvPr/>
                </p:nvSpPr>
                <p:spPr>
                  <a:xfrm>
                    <a:off x="7529748" y="6417223"/>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6"/>
                          <a:pt x="1354" y="120"/>
                          <a:pt x="3270" y="6"/>
                        </a:cubicBezTo>
                        <a:cubicBezTo>
                          <a:pt x="3407" y="-2"/>
                          <a:pt x="3545" y="-2"/>
                          <a:pt x="3681" y="6"/>
                        </a:cubicBezTo>
                        <a:lnTo>
                          <a:pt x="67088" y="6"/>
                        </a:lnTo>
                        <a:cubicBezTo>
                          <a:pt x="69004" y="-107"/>
                          <a:pt x="70650" y="1354"/>
                          <a:pt x="70763" y="3269"/>
                        </a:cubicBezTo>
                        <a:cubicBezTo>
                          <a:pt x="70877" y="5185"/>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30" name="Freeform: Shape 129">
                    <a:extLst>
                      <a:ext uri="{FF2B5EF4-FFF2-40B4-BE49-F238E27FC236}">
                        <a16:creationId xmlns:a16="http://schemas.microsoft.com/office/drawing/2014/main" id="{2CA849A8-C351-464B-BF54-0AFE2ABA943E}"/>
                      </a:ext>
                    </a:extLst>
                  </p:cNvPr>
                  <p:cNvSpPr/>
                  <p:nvPr/>
                </p:nvSpPr>
                <p:spPr>
                  <a:xfrm>
                    <a:off x="7529748" y="6429417"/>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6"/>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31" name="Freeform: Shape 130">
                    <a:extLst>
                      <a:ext uri="{FF2B5EF4-FFF2-40B4-BE49-F238E27FC236}">
                        <a16:creationId xmlns:a16="http://schemas.microsoft.com/office/drawing/2014/main" id="{758FE5D9-C504-4957-94A7-0D06BA9B512D}"/>
                      </a:ext>
                    </a:extLst>
                  </p:cNvPr>
                  <p:cNvSpPr/>
                  <p:nvPr/>
                </p:nvSpPr>
                <p:spPr>
                  <a:xfrm>
                    <a:off x="7529748" y="6522735"/>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6"/>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32" name="Freeform: Shape 131">
                    <a:extLst>
                      <a:ext uri="{FF2B5EF4-FFF2-40B4-BE49-F238E27FC236}">
                        <a16:creationId xmlns:a16="http://schemas.microsoft.com/office/drawing/2014/main" id="{0748BB97-66DE-4F28-83F7-4C6EA8DFE4F3}"/>
                      </a:ext>
                    </a:extLst>
                  </p:cNvPr>
                  <p:cNvSpPr/>
                  <p:nvPr/>
                </p:nvSpPr>
                <p:spPr>
                  <a:xfrm>
                    <a:off x="7529748" y="6535038"/>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6"/>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sp>
                <p:nvSpPr>
                  <p:cNvPr id="133" name="Freeform: Shape 132">
                    <a:extLst>
                      <a:ext uri="{FF2B5EF4-FFF2-40B4-BE49-F238E27FC236}">
                        <a16:creationId xmlns:a16="http://schemas.microsoft.com/office/drawing/2014/main" id="{14AB8430-0AAC-44EA-B867-6AFC497B902C}"/>
                      </a:ext>
                    </a:extLst>
                  </p:cNvPr>
                  <p:cNvSpPr/>
                  <p:nvPr/>
                </p:nvSpPr>
                <p:spPr>
                  <a:xfrm>
                    <a:off x="7529662" y="6547317"/>
                    <a:ext cx="70769" cy="6950"/>
                  </a:xfrm>
                  <a:custGeom>
                    <a:avLst/>
                    <a:gdLst>
                      <a:gd name="connsiteX0" fmla="*/ 67088 w 70769"/>
                      <a:gd name="connsiteY0" fmla="*/ 6945 h 6950"/>
                      <a:gd name="connsiteX1" fmla="*/ 3681 w 70769"/>
                      <a:gd name="connsiteY1" fmla="*/ 6945 h 6950"/>
                      <a:gd name="connsiteX2" fmla="*/ 6 w 70769"/>
                      <a:gd name="connsiteY2" fmla="*/ 3682 h 6950"/>
                      <a:gd name="connsiteX3" fmla="*/ 3270 w 70769"/>
                      <a:gd name="connsiteY3" fmla="*/ 6 h 6950"/>
                      <a:gd name="connsiteX4" fmla="*/ 3681 w 70769"/>
                      <a:gd name="connsiteY4" fmla="*/ 6 h 6950"/>
                      <a:gd name="connsiteX5" fmla="*/ 67088 w 70769"/>
                      <a:gd name="connsiteY5" fmla="*/ 6 h 6950"/>
                      <a:gd name="connsiteX6" fmla="*/ 70763 w 70769"/>
                      <a:gd name="connsiteY6" fmla="*/ 3269 h 6950"/>
                      <a:gd name="connsiteX7" fmla="*/ 67499 w 70769"/>
                      <a:gd name="connsiteY7" fmla="*/ 6945 h 6950"/>
                      <a:gd name="connsiteX8" fmla="*/ 67088 w 70769"/>
                      <a:gd name="connsiteY8" fmla="*/ 6945 h 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 h="6950">
                        <a:moveTo>
                          <a:pt x="67088" y="6945"/>
                        </a:moveTo>
                        <a:lnTo>
                          <a:pt x="3681" y="6945"/>
                        </a:lnTo>
                        <a:cubicBezTo>
                          <a:pt x="1766" y="7058"/>
                          <a:pt x="120" y="5597"/>
                          <a:pt x="6" y="3682"/>
                        </a:cubicBezTo>
                        <a:cubicBezTo>
                          <a:pt x="-107" y="1765"/>
                          <a:pt x="1354" y="120"/>
                          <a:pt x="3270" y="6"/>
                        </a:cubicBezTo>
                        <a:cubicBezTo>
                          <a:pt x="3407" y="-2"/>
                          <a:pt x="3545" y="-2"/>
                          <a:pt x="3681" y="6"/>
                        </a:cubicBezTo>
                        <a:lnTo>
                          <a:pt x="67088" y="6"/>
                        </a:lnTo>
                        <a:cubicBezTo>
                          <a:pt x="69004" y="-107"/>
                          <a:pt x="70650" y="1354"/>
                          <a:pt x="70763" y="3269"/>
                        </a:cubicBezTo>
                        <a:cubicBezTo>
                          <a:pt x="70877" y="5186"/>
                          <a:pt x="69416" y="6831"/>
                          <a:pt x="67499" y="6945"/>
                        </a:cubicBezTo>
                        <a:cubicBezTo>
                          <a:pt x="67362" y="6953"/>
                          <a:pt x="67225" y="6953"/>
                          <a:pt x="67088" y="6945"/>
                        </a:cubicBezTo>
                        <a:close/>
                      </a:path>
                    </a:pathLst>
                  </a:custGeom>
                  <a:solidFill>
                    <a:schemeClr val="accent3"/>
                  </a:solidFill>
                  <a:ln w="1218" cap="flat">
                    <a:noFill/>
                    <a:prstDash val="solid"/>
                    <a:miter/>
                  </a:ln>
                </p:spPr>
                <p:txBody>
                  <a:bodyPr rtlCol="0" anchor="ctr"/>
                  <a:lstStyle/>
                  <a:p>
                    <a:pPr defTabSz="914367"/>
                    <a:endParaRPr lang="en-US">
                      <a:solidFill>
                        <a:prstClr val="black"/>
                      </a:solidFill>
                      <a:latin typeface="Segoe UI"/>
                    </a:endParaRPr>
                  </a:p>
                </p:txBody>
              </p:sp>
            </p:grpSp>
          </p:grpSp>
        </p:grpSp>
      </p:grpSp>
      <p:sp>
        <p:nvSpPr>
          <p:cNvPr id="134" name="TextBox 133">
            <a:extLst>
              <a:ext uri="{FF2B5EF4-FFF2-40B4-BE49-F238E27FC236}">
                <a16:creationId xmlns:a16="http://schemas.microsoft.com/office/drawing/2014/main" id="{6FB22A3A-CB31-4811-8D3F-050464D2DFAE}"/>
              </a:ext>
            </a:extLst>
          </p:cNvPr>
          <p:cNvSpPr txBox="1"/>
          <p:nvPr/>
        </p:nvSpPr>
        <p:spPr>
          <a:xfrm>
            <a:off x="342879" y="2418253"/>
            <a:ext cx="5201090" cy="2246769"/>
          </a:xfrm>
          <a:prstGeom prst="rect">
            <a:avLst/>
          </a:prstGeom>
          <a:noFill/>
        </p:spPr>
        <p:txBody>
          <a:bodyPr wrap="square">
            <a:spAutoFit/>
          </a:bodyPr>
          <a:lstStyle/>
          <a:p>
            <a:pPr marL="342900" indent="-342900" algn="l">
              <a:buFont typeface="Arial" panose="020B0604020202020204" pitchFamily="34" charset="0"/>
              <a:buChar char="•"/>
            </a:pPr>
            <a:r>
              <a:rPr lang="en-US" sz="2000" b="0" i="0" dirty="0">
                <a:effectLst/>
                <a:latin typeface="Segoe UI" panose="020B0502040204020203" pitchFamily="34" charset="0"/>
              </a:rPr>
              <a:t>Migrate emulated file servers from NetApp FAS to Windows Server clusters</a:t>
            </a:r>
          </a:p>
          <a:p>
            <a:pPr marL="342900" indent="-342900" algn="l">
              <a:buFont typeface="Arial" panose="020B0604020202020204" pitchFamily="34" charset="0"/>
              <a:buChar char="•"/>
            </a:pPr>
            <a:endParaRPr lang="en-US" sz="2000" b="0" i="0" dirty="0">
              <a:effectLst/>
              <a:latin typeface="Segoe UI" panose="020B0502040204020203" pitchFamily="34" charset="0"/>
            </a:endParaRPr>
          </a:p>
          <a:p>
            <a:pPr marL="342900" indent="-342900" algn="l">
              <a:buFont typeface="Arial" panose="020B0604020202020204" pitchFamily="34" charset="0"/>
              <a:buChar char="•"/>
            </a:pPr>
            <a:r>
              <a:rPr lang="en-US" sz="2000" b="0" i="0" dirty="0">
                <a:effectLst/>
                <a:latin typeface="Segoe UI" panose="020B0502040204020203" pitchFamily="34" charset="0"/>
              </a:rPr>
              <a:t>Enable Azure File Sync during migrations and SMS can migrate your data onto a modern Windows Server Virtual Machine on Azure</a:t>
            </a:r>
          </a:p>
        </p:txBody>
      </p:sp>
    </p:spTree>
    <p:extLst>
      <p:ext uri="{BB962C8B-B14F-4D97-AF65-F5344CB8AC3E}">
        <p14:creationId xmlns:p14="http://schemas.microsoft.com/office/powerpoint/2010/main" val="3042724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par>
                                <p:cTn id="8" presetID="42" presetClass="path" presetSubtype="0" decel="100000" fill="hold" grpId="1" nodeType="withEffect">
                                  <p:stCondLst>
                                    <p:cond delay="0"/>
                                  </p:stCondLst>
                                  <p:childTnLst>
                                    <p:animMotion origin="layout" path="M 3.54167E-6 -1.11111E-6 L 3.54167E-6 0.03102 " pathEditMode="relative" rAng="0" ptsTypes="AA">
                                      <p:cBhvr>
                                        <p:cTn id="9" dur="500" spd="-100000" fill="hold"/>
                                        <p:tgtEl>
                                          <p:spTgt spid="134"/>
                                        </p:tgtEl>
                                        <p:attrNameLst>
                                          <p:attrName>ppt_x</p:attrName>
                                          <p:attrName>ppt_y</p:attrName>
                                        </p:attrNameLst>
                                      </p:cBhvr>
                                      <p:rCtr x="0" y="1551"/>
                                    </p:animMotion>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4"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E64DA-B9A7-41EE-ADFA-675AC6E8AD03}"/>
              </a:ext>
            </a:extLst>
          </p:cNvPr>
          <p:cNvSpPr>
            <a:spLocks noGrp="1"/>
          </p:cNvSpPr>
          <p:nvPr>
            <p:ph type="title"/>
          </p:nvPr>
        </p:nvSpPr>
        <p:spPr/>
        <p:txBody>
          <a:bodyPr/>
          <a:lstStyle/>
          <a:p>
            <a:pPr defTabSz="914192">
              <a:defRPr/>
            </a:pPr>
            <a:r>
              <a:rPr lang="en-US" dirty="0">
                <a:solidFill>
                  <a:schemeClr val="accent5"/>
                </a:solidFill>
              </a:rPr>
              <a:t>Azure Automanage</a:t>
            </a:r>
            <a:br>
              <a:rPr lang="en-US" dirty="0">
                <a:solidFill>
                  <a:schemeClr val="accent5"/>
                </a:solidFill>
              </a:rPr>
            </a:br>
            <a:r>
              <a:rPr lang="en-US" dirty="0"/>
              <a:t>Simplify IT Operations for Windows Server VMs</a:t>
            </a:r>
          </a:p>
        </p:txBody>
      </p:sp>
      <p:grpSp>
        <p:nvGrpSpPr>
          <p:cNvPr id="103" name="Group 102" descr="Intelligently onboard to select Azure services">
            <a:extLst>
              <a:ext uri="{FF2B5EF4-FFF2-40B4-BE49-F238E27FC236}">
                <a16:creationId xmlns:a16="http://schemas.microsoft.com/office/drawing/2014/main" id="{32F38BA6-0A7C-472A-8E44-A6C9C1B25290}"/>
              </a:ext>
            </a:extLst>
          </p:cNvPr>
          <p:cNvGrpSpPr/>
          <p:nvPr/>
        </p:nvGrpSpPr>
        <p:grpSpPr>
          <a:xfrm>
            <a:off x="4808310" y="2275212"/>
            <a:ext cx="6471012" cy="3641361"/>
            <a:chOff x="2081097" y="1387990"/>
            <a:chExt cx="8188270" cy="4729485"/>
          </a:xfrm>
        </p:grpSpPr>
        <p:grpSp>
          <p:nvGrpSpPr>
            <p:cNvPr id="15" name="Group 14">
              <a:extLst>
                <a:ext uri="{FF2B5EF4-FFF2-40B4-BE49-F238E27FC236}">
                  <a16:creationId xmlns:a16="http://schemas.microsoft.com/office/drawing/2014/main" id="{036DB582-AC92-4EFF-9C0C-0A1A5ABC9F0E}"/>
                </a:ext>
              </a:extLst>
            </p:cNvPr>
            <p:cNvGrpSpPr/>
            <p:nvPr/>
          </p:nvGrpSpPr>
          <p:grpSpPr>
            <a:xfrm>
              <a:off x="3989158" y="1496742"/>
              <a:ext cx="4501699" cy="4552625"/>
              <a:chOff x="3989158" y="1496742"/>
              <a:chExt cx="4501699" cy="4552625"/>
            </a:xfrm>
          </p:grpSpPr>
          <p:sp>
            <p:nvSpPr>
              <p:cNvPr id="28" name="Arc 27">
                <a:extLst>
                  <a:ext uri="{FF2B5EF4-FFF2-40B4-BE49-F238E27FC236}">
                    <a16:creationId xmlns:a16="http://schemas.microsoft.com/office/drawing/2014/main" id="{439076D0-7E9D-4DE7-B2B0-D0CDE4FFC296}"/>
                  </a:ext>
                </a:extLst>
              </p:cNvPr>
              <p:cNvSpPr/>
              <p:nvPr/>
            </p:nvSpPr>
            <p:spPr bwMode="auto">
              <a:xfrm rot="8048035">
                <a:off x="4071846" y="1605669"/>
                <a:ext cx="4292781" cy="4292781"/>
              </a:xfrm>
              <a:prstGeom prst="arc">
                <a:avLst>
                  <a:gd name="adj1" fmla="val 15184143"/>
                  <a:gd name="adj2" fmla="val 17282658"/>
                </a:avLst>
              </a:prstGeom>
              <a:noFill/>
              <a:ln w="28575" cap="flat">
                <a:solidFill>
                  <a:schemeClr val="bg2"/>
                </a:solidFill>
                <a:prstDash val="solid"/>
                <a:miter/>
                <a:headEnd type="none" w="lg" len="sm"/>
                <a:tailEnd type="none" w="lg" len="sm"/>
              </a:ln>
              <a:scene3d>
                <a:camera prst="perspectiveFront"/>
                <a:lightRig rig="threePt" dir="t"/>
              </a:scene3d>
              <a:sp3d>
                <a:bevelB w="139700" prst="softRound"/>
              </a:sp3d>
            </p:spPr>
            <p:txBody>
              <a:bodyPr rtlCol="0" anchor="ct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err="1">
                  <a:ln>
                    <a:noFill/>
                  </a:ln>
                  <a:solidFill>
                    <a:srgbClr val="353535"/>
                  </a:solidFill>
                  <a:effectLst/>
                  <a:uLnTx/>
                  <a:uFillTx/>
                  <a:latin typeface="Segoe UI Semilight"/>
                  <a:ea typeface="+mn-ea"/>
                  <a:cs typeface="+mn-cs"/>
                </a:endParaRPr>
              </a:p>
            </p:txBody>
          </p:sp>
          <p:grpSp>
            <p:nvGrpSpPr>
              <p:cNvPr id="14" name="Group 13">
                <a:extLst>
                  <a:ext uri="{FF2B5EF4-FFF2-40B4-BE49-F238E27FC236}">
                    <a16:creationId xmlns:a16="http://schemas.microsoft.com/office/drawing/2014/main" id="{E90109F2-F7F3-435D-B719-E7046C830C0F}"/>
                  </a:ext>
                </a:extLst>
              </p:cNvPr>
              <p:cNvGrpSpPr/>
              <p:nvPr/>
            </p:nvGrpSpPr>
            <p:grpSpPr>
              <a:xfrm>
                <a:off x="3989158" y="1496742"/>
                <a:ext cx="4501699" cy="4552625"/>
                <a:chOff x="3989158" y="1496742"/>
                <a:chExt cx="4501699" cy="4552625"/>
              </a:xfrm>
            </p:grpSpPr>
            <p:sp>
              <p:nvSpPr>
                <p:cNvPr id="30" name="Arc 29">
                  <a:extLst>
                    <a:ext uri="{FF2B5EF4-FFF2-40B4-BE49-F238E27FC236}">
                      <a16:creationId xmlns:a16="http://schemas.microsoft.com/office/drawing/2014/main" id="{ADE8C8D7-C658-4C12-8EA8-7E99FF5163A1}"/>
                    </a:ext>
                  </a:extLst>
                </p:cNvPr>
                <p:cNvSpPr/>
                <p:nvPr/>
              </p:nvSpPr>
              <p:spPr bwMode="auto">
                <a:xfrm rot="13527908">
                  <a:off x="4071847" y="1629431"/>
                  <a:ext cx="4292781" cy="4292781"/>
                </a:xfrm>
                <a:prstGeom prst="arc">
                  <a:avLst>
                    <a:gd name="adj1" fmla="val 15184143"/>
                    <a:gd name="adj2" fmla="val 17282658"/>
                  </a:avLst>
                </a:prstGeom>
                <a:noFill/>
                <a:ln w="28575" cap="flat">
                  <a:solidFill>
                    <a:schemeClr val="bg2"/>
                  </a:solidFill>
                  <a:prstDash val="solid"/>
                  <a:miter/>
                  <a:headEnd type="none" w="lg" len="sm"/>
                  <a:tailEnd type="none" w="lg" len="sm"/>
                </a:ln>
                <a:scene3d>
                  <a:camera prst="perspectiveFront"/>
                  <a:lightRig rig="threePt" dir="t"/>
                </a:scene3d>
                <a:sp3d>
                  <a:bevelB w="139700" prst="softRound"/>
                </a:sp3d>
              </p:spPr>
              <p:txBody>
                <a:bodyPr rtlCol="0" anchor="ct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err="1">
                    <a:ln>
                      <a:noFill/>
                    </a:ln>
                    <a:solidFill>
                      <a:srgbClr val="353535"/>
                    </a:solidFill>
                    <a:effectLst/>
                    <a:uLnTx/>
                    <a:uFillTx/>
                    <a:latin typeface="Segoe UI Semilight"/>
                    <a:ea typeface="+mn-ea"/>
                    <a:cs typeface="+mn-cs"/>
                  </a:endParaRPr>
                </a:p>
              </p:txBody>
            </p:sp>
            <p:grpSp>
              <p:nvGrpSpPr>
                <p:cNvPr id="13" name="Group 12">
                  <a:extLst>
                    <a:ext uri="{FF2B5EF4-FFF2-40B4-BE49-F238E27FC236}">
                      <a16:creationId xmlns:a16="http://schemas.microsoft.com/office/drawing/2014/main" id="{63B3D328-AD78-4407-93FC-A2221E497109}"/>
                    </a:ext>
                  </a:extLst>
                </p:cNvPr>
                <p:cNvGrpSpPr/>
                <p:nvPr/>
              </p:nvGrpSpPr>
              <p:grpSpPr>
                <a:xfrm>
                  <a:off x="3989158" y="1496742"/>
                  <a:ext cx="4501699" cy="4552625"/>
                  <a:chOff x="3989158" y="1496742"/>
                  <a:chExt cx="4501699" cy="4552625"/>
                </a:xfrm>
              </p:grpSpPr>
              <p:sp>
                <p:nvSpPr>
                  <p:cNvPr id="33" name="Arc 32">
                    <a:extLst>
                      <a:ext uri="{FF2B5EF4-FFF2-40B4-BE49-F238E27FC236}">
                        <a16:creationId xmlns:a16="http://schemas.microsoft.com/office/drawing/2014/main" id="{345632C4-B3BB-4A64-8C4D-C49BE7DE34B8}"/>
                      </a:ext>
                    </a:extLst>
                  </p:cNvPr>
                  <p:cNvSpPr/>
                  <p:nvPr/>
                </p:nvSpPr>
                <p:spPr bwMode="auto">
                  <a:xfrm rot="18867376">
                    <a:off x="4071847" y="1629431"/>
                    <a:ext cx="4292781" cy="4292781"/>
                  </a:xfrm>
                  <a:prstGeom prst="arc">
                    <a:avLst>
                      <a:gd name="adj1" fmla="val 15184143"/>
                      <a:gd name="adj2" fmla="val 17282658"/>
                    </a:avLst>
                  </a:prstGeom>
                  <a:noFill/>
                  <a:ln w="28575" cap="flat">
                    <a:solidFill>
                      <a:schemeClr val="bg2"/>
                    </a:solidFill>
                    <a:prstDash val="solid"/>
                    <a:miter/>
                    <a:headEnd type="none" w="lg" len="sm"/>
                    <a:tailEnd type="none" w="lg" len="sm"/>
                  </a:ln>
                  <a:scene3d>
                    <a:camera prst="perspectiveFront"/>
                    <a:lightRig rig="threePt" dir="t"/>
                  </a:scene3d>
                  <a:sp3d>
                    <a:bevelB w="139700" prst="softRound"/>
                  </a:sp3d>
                </p:spPr>
                <p:txBody>
                  <a:bodyPr rtlCol="0" anchor="ct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err="1">
                      <a:ln>
                        <a:noFill/>
                      </a:ln>
                      <a:solidFill>
                        <a:srgbClr val="353535"/>
                      </a:solidFill>
                      <a:effectLst/>
                      <a:uLnTx/>
                      <a:uFillTx/>
                      <a:latin typeface="Segoe UI Semilight"/>
                      <a:ea typeface="+mn-ea"/>
                      <a:cs typeface="+mn-cs"/>
                    </a:endParaRPr>
                  </a:p>
                </p:txBody>
              </p:sp>
              <p:grpSp>
                <p:nvGrpSpPr>
                  <p:cNvPr id="12" name="Group 11">
                    <a:extLst>
                      <a:ext uri="{FF2B5EF4-FFF2-40B4-BE49-F238E27FC236}">
                        <a16:creationId xmlns:a16="http://schemas.microsoft.com/office/drawing/2014/main" id="{EAB7534A-FDC2-4588-84A0-3A4F753C6179}"/>
                      </a:ext>
                    </a:extLst>
                  </p:cNvPr>
                  <p:cNvGrpSpPr/>
                  <p:nvPr/>
                </p:nvGrpSpPr>
                <p:grpSpPr>
                  <a:xfrm>
                    <a:off x="3989158" y="1496742"/>
                    <a:ext cx="4501699" cy="4552625"/>
                    <a:chOff x="3989158" y="1496742"/>
                    <a:chExt cx="4501699" cy="4552625"/>
                  </a:xfrm>
                </p:grpSpPr>
                <p:sp>
                  <p:nvSpPr>
                    <p:cNvPr id="26" name="Arc 25">
                      <a:extLst>
                        <a:ext uri="{FF2B5EF4-FFF2-40B4-BE49-F238E27FC236}">
                          <a16:creationId xmlns:a16="http://schemas.microsoft.com/office/drawing/2014/main" id="{7AD8E897-89D9-4490-B036-941C9861F969}"/>
                        </a:ext>
                      </a:extLst>
                    </p:cNvPr>
                    <p:cNvSpPr/>
                    <p:nvPr/>
                  </p:nvSpPr>
                  <p:spPr bwMode="auto">
                    <a:xfrm rot="2583345">
                      <a:off x="4085340" y="1629430"/>
                      <a:ext cx="4292781" cy="4292781"/>
                    </a:xfrm>
                    <a:prstGeom prst="arc">
                      <a:avLst>
                        <a:gd name="adj1" fmla="val 15184143"/>
                        <a:gd name="adj2" fmla="val 17282658"/>
                      </a:avLst>
                    </a:prstGeom>
                    <a:noFill/>
                    <a:ln w="28575" cap="flat">
                      <a:solidFill>
                        <a:schemeClr val="bg1"/>
                      </a:solidFill>
                      <a:prstDash val="solid"/>
                      <a:miter/>
                      <a:headEnd type="none" w="lg" len="sm"/>
                      <a:tailEnd type="none" w="lg" len="sm"/>
                    </a:ln>
                    <a:scene3d>
                      <a:camera prst="perspectiveFront"/>
                      <a:lightRig rig="threePt" dir="t"/>
                    </a:scene3d>
                    <a:sp3d>
                      <a:bevelB w="139700" prst="softRound"/>
                    </a:sp3d>
                  </p:spPr>
                  <p:txBody>
                    <a:bodyPr rtlCol="0" anchor="ct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err="1">
                        <a:ln>
                          <a:noFill/>
                        </a:ln>
                        <a:solidFill>
                          <a:srgbClr val="353535"/>
                        </a:solidFill>
                        <a:effectLst/>
                        <a:uLnTx/>
                        <a:uFillTx/>
                        <a:latin typeface="Segoe UI Semilight"/>
                        <a:ea typeface="+mn-ea"/>
                        <a:cs typeface="+mn-cs"/>
                      </a:endParaRPr>
                    </a:p>
                  </p:txBody>
                </p:sp>
                <p:sp>
                  <p:nvSpPr>
                    <p:cNvPr id="66" name="Oval 65">
                      <a:extLst>
                        <a:ext uri="{FF2B5EF4-FFF2-40B4-BE49-F238E27FC236}">
                          <a16:creationId xmlns:a16="http://schemas.microsoft.com/office/drawing/2014/main" id="{84C75BD3-BC94-4E0B-8A00-C9FF5A772DA6}"/>
                        </a:ext>
                      </a:extLst>
                    </p:cNvPr>
                    <p:cNvSpPr/>
                    <p:nvPr/>
                  </p:nvSpPr>
                  <p:spPr bwMode="auto">
                    <a:xfrm>
                      <a:off x="4032701" y="1496742"/>
                      <a:ext cx="4458156" cy="4458156"/>
                    </a:xfrm>
                    <a:prstGeom prst="ellipse">
                      <a:avLst/>
                    </a:prstGeom>
                    <a:no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179285" tIns="143428" rIns="179285" bIns="143428" numCol="1" spcCol="0" rtlCol="0" fromWordArt="0" anchor="t" anchorCtr="0" forceAA="0" compatLnSpc="1">
                      <a:prstTxWarp prst="textArchUp">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Azure VM best practices</a:t>
                      </a:r>
                    </a:p>
                  </p:txBody>
                </p:sp>
                <p:sp>
                  <p:nvSpPr>
                    <p:cNvPr id="68" name="Oval 67">
                      <a:extLst>
                        <a:ext uri="{FF2B5EF4-FFF2-40B4-BE49-F238E27FC236}">
                          <a16:creationId xmlns:a16="http://schemas.microsoft.com/office/drawing/2014/main" id="{A8C52525-59ED-468F-8DEB-320BDF7A3779}"/>
                        </a:ext>
                      </a:extLst>
                    </p:cNvPr>
                    <p:cNvSpPr/>
                    <p:nvPr/>
                  </p:nvSpPr>
                  <p:spPr bwMode="auto">
                    <a:xfrm>
                      <a:off x="3989158" y="1591211"/>
                      <a:ext cx="4458156" cy="4458156"/>
                    </a:xfrm>
                    <a:prstGeom prst="ellipse">
                      <a:avLst/>
                    </a:prstGeom>
                    <a:no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179285" tIns="143428" rIns="179285" bIns="143428" numCol="1" spcCol="0" rtlCol="0" fromWordArt="0" anchor="t" anchorCtr="0" forceAA="0" compatLnSpc="1">
                      <a:prstTxWarp prst="textArchDown">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t>Azure VM best practices</a:t>
                      </a:r>
                    </a:p>
                  </p:txBody>
                </p:sp>
                <p:sp>
                  <p:nvSpPr>
                    <p:cNvPr id="23" name="Arc 22">
                      <a:extLst>
                        <a:ext uri="{FF2B5EF4-FFF2-40B4-BE49-F238E27FC236}">
                          <a16:creationId xmlns:a16="http://schemas.microsoft.com/office/drawing/2014/main" id="{233C43C5-76BB-4AD7-B8FA-9DB7F95A8B80}"/>
                        </a:ext>
                      </a:extLst>
                    </p:cNvPr>
                    <p:cNvSpPr/>
                    <p:nvPr/>
                  </p:nvSpPr>
                  <p:spPr bwMode="auto">
                    <a:xfrm>
                      <a:off x="4071847" y="1629430"/>
                      <a:ext cx="4292781" cy="4292781"/>
                    </a:xfrm>
                    <a:prstGeom prst="arc">
                      <a:avLst>
                        <a:gd name="adj1" fmla="val 15184143"/>
                        <a:gd name="adj2" fmla="val 17282658"/>
                      </a:avLst>
                    </a:prstGeom>
                    <a:noFill/>
                    <a:ln w="28575" cap="flat">
                      <a:solidFill>
                        <a:schemeClr val="bg1"/>
                      </a:solidFill>
                      <a:prstDash val="solid"/>
                      <a:miter/>
                      <a:headEnd type="none" w="lg" len="sm"/>
                      <a:tailEnd type="none" w="lg" len="sm"/>
                    </a:ln>
                    <a:scene3d>
                      <a:camera prst="perspectiveFront"/>
                      <a:lightRig rig="threePt" dir="t"/>
                    </a:scene3d>
                    <a:sp3d>
                      <a:bevelB w="139700" prst="softRound"/>
                    </a:sp3d>
                  </p:spPr>
                  <p:txBody>
                    <a:bodyPr rtlCol="0" anchor="ct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err="1">
                        <a:ln>
                          <a:noFill/>
                        </a:ln>
                        <a:solidFill>
                          <a:srgbClr val="353535"/>
                        </a:solidFill>
                        <a:effectLst/>
                        <a:uLnTx/>
                        <a:uFillTx/>
                        <a:latin typeface="Segoe UI Semilight"/>
                        <a:ea typeface="+mn-ea"/>
                        <a:cs typeface="+mn-cs"/>
                      </a:endParaRPr>
                    </a:p>
                  </p:txBody>
                </p:sp>
                <p:sp>
                  <p:nvSpPr>
                    <p:cNvPr id="27" name="Arc 26">
                      <a:extLst>
                        <a:ext uri="{FF2B5EF4-FFF2-40B4-BE49-F238E27FC236}">
                          <a16:creationId xmlns:a16="http://schemas.microsoft.com/office/drawing/2014/main" id="{E05F34FF-C88C-4137-87D8-FB10A69C0E6E}"/>
                        </a:ext>
                      </a:extLst>
                    </p:cNvPr>
                    <p:cNvSpPr/>
                    <p:nvPr/>
                  </p:nvSpPr>
                  <p:spPr bwMode="auto">
                    <a:xfrm rot="5400000">
                      <a:off x="4071847" y="1629430"/>
                      <a:ext cx="4292781" cy="4292781"/>
                    </a:xfrm>
                    <a:prstGeom prst="arc">
                      <a:avLst>
                        <a:gd name="adj1" fmla="val 15184143"/>
                        <a:gd name="adj2" fmla="val 17282658"/>
                      </a:avLst>
                    </a:prstGeom>
                    <a:noFill/>
                    <a:ln w="28575" cap="flat">
                      <a:solidFill>
                        <a:schemeClr val="bg2"/>
                      </a:solidFill>
                      <a:prstDash val="solid"/>
                      <a:miter/>
                      <a:headEnd type="none" w="lg" len="sm"/>
                      <a:tailEnd type="none" w="lg" len="sm"/>
                    </a:ln>
                    <a:scene3d>
                      <a:camera prst="perspectiveFront"/>
                      <a:lightRig rig="threePt" dir="t"/>
                    </a:scene3d>
                    <a:sp3d>
                      <a:bevelB w="139700" prst="softRound"/>
                    </a:sp3d>
                  </p:spPr>
                  <p:txBody>
                    <a:bodyPr rtlCol="0" anchor="ct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err="1">
                        <a:ln>
                          <a:noFill/>
                        </a:ln>
                        <a:solidFill>
                          <a:srgbClr val="353535"/>
                        </a:solidFill>
                        <a:effectLst/>
                        <a:uLnTx/>
                        <a:uFillTx/>
                        <a:latin typeface="Segoe UI Semilight"/>
                        <a:ea typeface="+mn-ea"/>
                        <a:cs typeface="+mn-cs"/>
                      </a:endParaRPr>
                    </a:p>
                  </p:txBody>
                </p:sp>
                <p:sp>
                  <p:nvSpPr>
                    <p:cNvPr id="29" name="Arc 28">
                      <a:extLst>
                        <a:ext uri="{FF2B5EF4-FFF2-40B4-BE49-F238E27FC236}">
                          <a16:creationId xmlns:a16="http://schemas.microsoft.com/office/drawing/2014/main" id="{2F45D9C3-7AFB-4B12-A1A8-83AB7F8E4AF5}"/>
                        </a:ext>
                      </a:extLst>
                    </p:cNvPr>
                    <p:cNvSpPr/>
                    <p:nvPr/>
                  </p:nvSpPr>
                  <p:spPr bwMode="auto">
                    <a:xfrm rot="10800000">
                      <a:off x="4071847" y="1629431"/>
                      <a:ext cx="4292781" cy="4292781"/>
                    </a:xfrm>
                    <a:prstGeom prst="arc">
                      <a:avLst>
                        <a:gd name="adj1" fmla="val 15184143"/>
                        <a:gd name="adj2" fmla="val 17282658"/>
                      </a:avLst>
                    </a:prstGeom>
                    <a:noFill/>
                    <a:ln w="28575" cap="flat">
                      <a:solidFill>
                        <a:schemeClr val="bg2"/>
                      </a:solidFill>
                      <a:prstDash val="solid"/>
                      <a:miter/>
                      <a:headEnd type="none" w="lg" len="sm"/>
                      <a:tailEnd type="none" w="lg" len="sm"/>
                    </a:ln>
                    <a:scene3d>
                      <a:camera prst="perspectiveFront"/>
                      <a:lightRig rig="threePt" dir="t"/>
                    </a:scene3d>
                    <a:sp3d>
                      <a:bevelB w="139700" prst="softRound"/>
                    </a:sp3d>
                  </p:spPr>
                  <p:txBody>
                    <a:bodyPr rtlCol="0" anchor="ct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err="1">
                        <a:ln>
                          <a:noFill/>
                        </a:ln>
                        <a:solidFill>
                          <a:srgbClr val="353535"/>
                        </a:solidFill>
                        <a:effectLst/>
                        <a:uLnTx/>
                        <a:uFillTx/>
                        <a:latin typeface="Segoe UI Semilight"/>
                        <a:ea typeface="+mn-ea"/>
                        <a:cs typeface="+mn-cs"/>
                      </a:endParaRPr>
                    </a:p>
                  </p:txBody>
                </p:sp>
                <p:sp>
                  <p:nvSpPr>
                    <p:cNvPr id="31" name="Arc 30">
                      <a:extLst>
                        <a:ext uri="{FF2B5EF4-FFF2-40B4-BE49-F238E27FC236}">
                          <a16:creationId xmlns:a16="http://schemas.microsoft.com/office/drawing/2014/main" id="{0DD7A342-2900-4387-9C76-0D7A36AB84EF}"/>
                        </a:ext>
                      </a:extLst>
                    </p:cNvPr>
                    <p:cNvSpPr/>
                    <p:nvPr/>
                  </p:nvSpPr>
                  <p:spPr bwMode="auto">
                    <a:xfrm rot="16200000">
                      <a:off x="4071847" y="1629431"/>
                      <a:ext cx="4292781" cy="4292781"/>
                    </a:xfrm>
                    <a:prstGeom prst="arc">
                      <a:avLst>
                        <a:gd name="adj1" fmla="val 15184143"/>
                        <a:gd name="adj2" fmla="val 17282658"/>
                      </a:avLst>
                    </a:prstGeom>
                    <a:noFill/>
                    <a:ln w="28575" cap="flat">
                      <a:solidFill>
                        <a:schemeClr val="bg2"/>
                      </a:solidFill>
                      <a:prstDash val="solid"/>
                      <a:miter/>
                      <a:headEnd type="none" w="lg" len="sm"/>
                      <a:tailEnd type="none" w="lg" len="sm"/>
                    </a:ln>
                    <a:scene3d>
                      <a:camera prst="perspectiveFront"/>
                      <a:lightRig rig="threePt" dir="t"/>
                    </a:scene3d>
                    <a:sp3d>
                      <a:bevelB w="139700" prst="softRound"/>
                    </a:sp3d>
                  </p:spPr>
                  <p:txBody>
                    <a:bodyPr rtlCol="0" anchor="ct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err="1">
                        <a:ln>
                          <a:noFill/>
                        </a:ln>
                        <a:solidFill>
                          <a:srgbClr val="353535"/>
                        </a:solidFill>
                        <a:effectLst/>
                        <a:uLnTx/>
                        <a:uFillTx/>
                        <a:latin typeface="Segoe UI Semilight"/>
                        <a:ea typeface="+mn-ea"/>
                        <a:cs typeface="+mn-cs"/>
                      </a:endParaRPr>
                    </a:p>
                  </p:txBody>
                </p:sp>
                <p:sp>
                  <p:nvSpPr>
                    <p:cNvPr id="65" name="Oval 64">
                      <a:extLst>
                        <a:ext uri="{FF2B5EF4-FFF2-40B4-BE49-F238E27FC236}">
                          <a16:creationId xmlns:a16="http://schemas.microsoft.com/office/drawing/2014/main" id="{FAA76769-6C7F-4EFD-80CD-938150816245}"/>
                        </a:ext>
                      </a:extLst>
                    </p:cNvPr>
                    <p:cNvSpPr/>
                    <p:nvPr/>
                  </p:nvSpPr>
                  <p:spPr bwMode="auto">
                    <a:xfrm>
                      <a:off x="4832006" y="2365829"/>
                      <a:ext cx="2772460" cy="2772460"/>
                    </a:xfrm>
                    <a:prstGeom prst="ellipse">
                      <a:avLst/>
                    </a:prstGeom>
                    <a:no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grpSp>
        <p:sp>
          <p:nvSpPr>
            <p:cNvPr id="45" name="TextBox 44">
              <a:extLst>
                <a:ext uri="{FF2B5EF4-FFF2-40B4-BE49-F238E27FC236}">
                  <a16:creationId xmlns:a16="http://schemas.microsoft.com/office/drawing/2014/main" id="{D0AB3097-7F52-4090-A03C-59B390B2CF56}"/>
                </a:ext>
              </a:extLst>
            </p:cNvPr>
            <p:cNvSpPr txBox="1"/>
            <p:nvPr/>
          </p:nvSpPr>
          <p:spPr>
            <a:xfrm>
              <a:off x="7521544" y="5409641"/>
              <a:ext cx="1500988" cy="646331"/>
            </a:xfrm>
            <a:prstGeom prst="rect">
              <a:avLst/>
            </a:prstGeom>
            <a:noFill/>
          </p:spPr>
          <p:txBody>
            <a:bodyPr wrap="none"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Automation </a:t>
              </a:r>
              <a:br>
                <a:rPr kumimoji="0" lang="en-US" sz="1765"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765"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account</a:t>
              </a:r>
            </a:p>
          </p:txBody>
        </p:sp>
        <p:grpSp>
          <p:nvGrpSpPr>
            <p:cNvPr id="99" name="Group 98">
              <a:extLst>
                <a:ext uri="{FF2B5EF4-FFF2-40B4-BE49-F238E27FC236}">
                  <a16:creationId xmlns:a16="http://schemas.microsoft.com/office/drawing/2014/main" id="{2020D30B-2453-44D8-9AC8-2965F471CA5C}"/>
                </a:ext>
              </a:extLst>
            </p:cNvPr>
            <p:cNvGrpSpPr/>
            <p:nvPr/>
          </p:nvGrpSpPr>
          <p:grpSpPr>
            <a:xfrm>
              <a:off x="6627942" y="5348137"/>
              <a:ext cx="769338" cy="769338"/>
              <a:chOff x="6627942" y="5348137"/>
              <a:chExt cx="769338" cy="769338"/>
            </a:xfrm>
          </p:grpSpPr>
          <p:sp>
            <p:nvSpPr>
              <p:cNvPr id="46" name="Oval 45">
                <a:extLst>
                  <a:ext uri="{FF2B5EF4-FFF2-40B4-BE49-F238E27FC236}">
                    <a16:creationId xmlns:a16="http://schemas.microsoft.com/office/drawing/2014/main" id="{11168EB4-F4B7-4081-A08D-8DD6EBF085E5}"/>
                  </a:ext>
                </a:extLst>
              </p:cNvPr>
              <p:cNvSpPr/>
              <p:nvPr/>
            </p:nvSpPr>
            <p:spPr bwMode="auto">
              <a:xfrm>
                <a:off x="6627942" y="5348137"/>
                <a:ext cx="769338" cy="769338"/>
              </a:xfrm>
              <a:prstGeom prst="ellipse">
                <a:avLst/>
              </a:prstGeom>
              <a:solidFill>
                <a:schemeClr val="tx1"/>
              </a:solidFill>
              <a:ln w="1270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48" name="Graphic 47">
                <a:extLst>
                  <a:ext uri="{FF2B5EF4-FFF2-40B4-BE49-F238E27FC236}">
                    <a16:creationId xmlns:a16="http://schemas.microsoft.com/office/drawing/2014/main" id="{89C7325A-7057-4326-8A51-64AC953D88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8195" y="5518390"/>
                <a:ext cx="428832" cy="428832"/>
              </a:xfrm>
              <a:prstGeom prst="rect">
                <a:avLst/>
              </a:prstGeom>
            </p:spPr>
          </p:pic>
        </p:grpSp>
        <p:sp>
          <p:nvSpPr>
            <p:cNvPr id="50" name="TextBox 49">
              <a:extLst>
                <a:ext uri="{FF2B5EF4-FFF2-40B4-BE49-F238E27FC236}">
                  <a16:creationId xmlns:a16="http://schemas.microsoft.com/office/drawing/2014/main" id="{3627074D-E1DB-40CB-9EF5-5DF5A297DCB0}"/>
                </a:ext>
              </a:extLst>
            </p:cNvPr>
            <p:cNvSpPr txBox="1"/>
            <p:nvPr/>
          </p:nvSpPr>
          <p:spPr>
            <a:xfrm>
              <a:off x="2935329" y="5409641"/>
              <a:ext cx="1898732" cy="648303"/>
            </a:xfrm>
            <a:prstGeom prst="rect">
              <a:avLst/>
            </a:prstGeom>
            <a:noFill/>
          </p:spPr>
          <p:txBody>
            <a:bodyPr wrap="none" rtlCol="0">
              <a:spAutoFit/>
            </a:bodyPr>
            <a:lstStyle/>
            <a:p>
              <a:pPr marL="0" marR="0" lvl="0" indent="0" algn="r" defTabSz="914225"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Change tracking</a:t>
              </a:r>
              <a:br>
                <a:rPr kumimoji="0" lang="en-US" sz="1765"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765"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 and inventory</a:t>
              </a:r>
            </a:p>
          </p:txBody>
        </p:sp>
        <p:grpSp>
          <p:nvGrpSpPr>
            <p:cNvPr id="100" name="Group 99">
              <a:extLst>
                <a:ext uri="{FF2B5EF4-FFF2-40B4-BE49-F238E27FC236}">
                  <a16:creationId xmlns:a16="http://schemas.microsoft.com/office/drawing/2014/main" id="{9CFE6451-B763-414A-BF30-65B1CE385BBC}"/>
                </a:ext>
              </a:extLst>
            </p:cNvPr>
            <p:cNvGrpSpPr/>
            <p:nvPr/>
          </p:nvGrpSpPr>
          <p:grpSpPr>
            <a:xfrm>
              <a:off x="4961067" y="5348137"/>
              <a:ext cx="769338" cy="769338"/>
              <a:chOff x="4961067" y="5348137"/>
              <a:chExt cx="769338" cy="769338"/>
            </a:xfrm>
          </p:grpSpPr>
          <p:sp>
            <p:nvSpPr>
              <p:cNvPr id="49" name="Oval 48">
                <a:extLst>
                  <a:ext uri="{FF2B5EF4-FFF2-40B4-BE49-F238E27FC236}">
                    <a16:creationId xmlns:a16="http://schemas.microsoft.com/office/drawing/2014/main" id="{0DB6B290-6C25-4D3C-876C-70262199086E}"/>
                  </a:ext>
                </a:extLst>
              </p:cNvPr>
              <p:cNvSpPr/>
              <p:nvPr/>
            </p:nvSpPr>
            <p:spPr bwMode="auto">
              <a:xfrm>
                <a:off x="4961067" y="5348137"/>
                <a:ext cx="769338" cy="769338"/>
              </a:xfrm>
              <a:prstGeom prst="ellipse">
                <a:avLst/>
              </a:prstGeom>
              <a:solidFill>
                <a:schemeClr val="tx1"/>
              </a:solidFill>
              <a:ln w="1270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52" name="Graphic 51">
                <a:extLst>
                  <a:ext uri="{FF2B5EF4-FFF2-40B4-BE49-F238E27FC236}">
                    <a16:creationId xmlns:a16="http://schemas.microsoft.com/office/drawing/2014/main" id="{06DF041E-94AC-4F4C-9C04-19C622FE4F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46730" y="5528558"/>
                <a:ext cx="408496" cy="408496"/>
              </a:xfrm>
              <a:prstGeom prst="rect">
                <a:avLst/>
              </a:prstGeom>
            </p:spPr>
          </p:pic>
        </p:grpSp>
        <p:grpSp>
          <p:nvGrpSpPr>
            <p:cNvPr id="43" name="Group 42">
              <a:extLst>
                <a:ext uri="{FF2B5EF4-FFF2-40B4-BE49-F238E27FC236}">
                  <a16:creationId xmlns:a16="http://schemas.microsoft.com/office/drawing/2014/main" id="{3EB96E53-9F30-4C7A-961F-F9FD3CE02CB7}"/>
                </a:ext>
              </a:extLst>
            </p:cNvPr>
            <p:cNvGrpSpPr/>
            <p:nvPr/>
          </p:nvGrpSpPr>
          <p:grpSpPr>
            <a:xfrm>
              <a:off x="6637467" y="1387990"/>
              <a:ext cx="769338" cy="769338"/>
              <a:chOff x="6637467" y="1387990"/>
              <a:chExt cx="769338" cy="769338"/>
            </a:xfrm>
          </p:grpSpPr>
          <p:sp>
            <p:nvSpPr>
              <p:cNvPr id="34" name="Oval 33">
                <a:extLst>
                  <a:ext uri="{FF2B5EF4-FFF2-40B4-BE49-F238E27FC236}">
                    <a16:creationId xmlns:a16="http://schemas.microsoft.com/office/drawing/2014/main" id="{A7F49C35-519B-4573-B96D-D9BCF2A54607}"/>
                  </a:ext>
                </a:extLst>
              </p:cNvPr>
              <p:cNvSpPr/>
              <p:nvPr/>
            </p:nvSpPr>
            <p:spPr bwMode="auto">
              <a:xfrm>
                <a:off x="6637467" y="1387990"/>
                <a:ext cx="769338" cy="769338"/>
              </a:xfrm>
              <a:prstGeom prst="ellipse">
                <a:avLst/>
              </a:prstGeom>
              <a:solidFill>
                <a:schemeClr val="tx1"/>
              </a:solidFill>
              <a:ln w="1270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36" name="Graphic 35">
                <a:extLst>
                  <a:ext uri="{FF2B5EF4-FFF2-40B4-BE49-F238E27FC236}">
                    <a16:creationId xmlns:a16="http://schemas.microsoft.com/office/drawing/2014/main" id="{49D6B342-33CE-4870-9F15-D3A8FE8B05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90229" y="1540752"/>
                <a:ext cx="463815" cy="463815"/>
              </a:xfrm>
              <a:prstGeom prst="rect">
                <a:avLst/>
              </a:prstGeom>
            </p:spPr>
          </p:pic>
        </p:grpSp>
        <p:grpSp>
          <p:nvGrpSpPr>
            <p:cNvPr id="39" name="Group 38">
              <a:extLst>
                <a:ext uri="{FF2B5EF4-FFF2-40B4-BE49-F238E27FC236}">
                  <a16:creationId xmlns:a16="http://schemas.microsoft.com/office/drawing/2014/main" id="{45084D2C-D8F5-4DB4-B93F-6CD3648014C4}"/>
                </a:ext>
              </a:extLst>
            </p:cNvPr>
            <p:cNvGrpSpPr/>
            <p:nvPr/>
          </p:nvGrpSpPr>
          <p:grpSpPr>
            <a:xfrm>
              <a:off x="5015555" y="1387990"/>
              <a:ext cx="769338" cy="769338"/>
              <a:chOff x="5015555" y="1387990"/>
              <a:chExt cx="769338" cy="769338"/>
            </a:xfrm>
          </p:grpSpPr>
          <p:sp>
            <p:nvSpPr>
              <p:cNvPr id="59" name="Oval 58">
                <a:extLst>
                  <a:ext uri="{FF2B5EF4-FFF2-40B4-BE49-F238E27FC236}">
                    <a16:creationId xmlns:a16="http://schemas.microsoft.com/office/drawing/2014/main" id="{1E6FBEAC-8F4F-4510-AAE1-AC8927EC3021}"/>
                  </a:ext>
                </a:extLst>
              </p:cNvPr>
              <p:cNvSpPr/>
              <p:nvPr/>
            </p:nvSpPr>
            <p:spPr bwMode="auto">
              <a:xfrm>
                <a:off x="5015555" y="1387990"/>
                <a:ext cx="769338" cy="769338"/>
              </a:xfrm>
              <a:prstGeom prst="ellipse">
                <a:avLst/>
              </a:prstGeom>
              <a:solidFill>
                <a:schemeClr val="tx1"/>
              </a:solidFill>
              <a:ln w="1270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4" name="Graphic 63">
                <a:extLst>
                  <a:ext uri="{FF2B5EF4-FFF2-40B4-BE49-F238E27FC236}">
                    <a16:creationId xmlns:a16="http://schemas.microsoft.com/office/drawing/2014/main" id="{9AE66FC9-90A8-4720-9E20-3C51AE91F3A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05379" y="1577814"/>
                <a:ext cx="389690" cy="389690"/>
              </a:xfrm>
              <a:prstGeom prst="rect">
                <a:avLst/>
              </a:prstGeom>
            </p:spPr>
          </p:pic>
        </p:grpSp>
        <p:sp>
          <p:nvSpPr>
            <p:cNvPr id="7" name="TextBox 6">
              <a:extLst>
                <a:ext uri="{FF2B5EF4-FFF2-40B4-BE49-F238E27FC236}">
                  <a16:creationId xmlns:a16="http://schemas.microsoft.com/office/drawing/2014/main" id="{43987EF8-3C0D-46B6-B641-3BB7F0273A0B}"/>
                </a:ext>
              </a:extLst>
            </p:cNvPr>
            <p:cNvSpPr txBox="1"/>
            <p:nvPr/>
          </p:nvSpPr>
          <p:spPr>
            <a:xfrm>
              <a:off x="7502113" y="1587993"/>
              <a:ext cx="1744645" cy="369332"/>
            </a:xfrm>
            <a:prstGeom prst="rect">
              <a:avLst/>
            </a:prstGeom>
            <a:noFill/>
          </p:spPr>
          <p:txBody>
            <a:bodyPr wrap="none"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Security center</a:t>
              </a:r>
            </a:p>
          </p:txBody>
        </p:sp>
        <p:sp>
          <p:nvSpPr>
            <p:cNvPr id="37" name="TextBox 36">
              <a:extLst>
                <a:ext uri="{FF2B5EF4-FFF2-40B4-BE49-F238E27FC236}">
                  <a16:creationId xmlns:a16="http://schemas.microsoft.com/office/drawing/2014/main" id="{CEEEE4C6-C416-4720-A3D0-7F85BE0CAFC7}"/>
                </a:ext>
              </a:extLst>
            </p:cNvPr>
            <p:cNvSpPr txBox="1"/>
            <p:nvPr/>
          </p:nvSpPr>
          <p:spPr>
            <a:xfrm>
              <a:off x="8662766" y="2739348"/>
              <a:ext cx="1395126" cy="374846"/>
            </a:xfrm>
            <a:prstGeom prst="rect">
              <a:avLst/>
            </a:prstGeom>
            <a:noFill/>
          </p:spPr>
          <p:txBody>
            <a:bodyPr wrap="none"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Monitoring</a:t>
              </a:r>
            </a:p>
          </p:txBody>
        </p:sp>
        <p:grpSp>
          <p:nvGrpSpPr>
            <p:cNvPr id="97" name="Group 96">
              <a:extLst>
                <a:ext uri="{FF2B5EF4-FFF2-40B4-BE49-F238E27FC236}">
                  <a16:creationId xmlns:a16="http://schemas.microsoft.com/office/drawing/2014/main" id="{7ED9C7AC-6761-4639-A3C4-8BFFAF06CE4D}"/>
                </a:ext>
              </a:extLst>
            </p:cNvPr>
            <p:cNvGrpSpPr/>
            <p:nvPr/>
          </p:nvGrpSpPr>
          <p:grpSpPr>
            <a:xfrm>
              <a:off x="7789992" y="2542102"/>
              <a:ext cx="769338" cy="769338"/>
              <a:chOff x="7789992" y="2542102"/>
              <a:chExt cx="769338" cy="769338"/>
            </a:xfrm>
          </p:grpSpPr>
          <p:sp>
            <p:nvSpPr>
              <p:cNvPr id="38" name="Oval 37">
                <a:extLst>
                  <a:ext uri="{FF2B5EF4-FFF2-40B4-BE49-F238E27FC236}">
                    <a16:creationId xmlns:a16="http://schemas.microsoft.com/office/drawing/2014/main" id="{FA8DC7D4-BF16-4D5C-B65B-68BB32DD8CF6}"/>
                  </a:ext>
                </a:extLst>
              </p:cNvPr>
              <p:cNvSpPr/>
              <p:nvPr/>
            </p:nvSpPr>
            <p:spPr bwMode="auto">
              <a:xfrm>
                <a:off x="7789992" y="2542102"/>
                <a:ext cx="769338" cy="769338"/>
              </a:xfrm>
              <a:prstGeom prst="ellipse">
                <a:avLst/>
              </a:prstGeom>
              <a:solidFill>
                <a:schemeClr val="tx1"/>
              </a:solidFill>
              <a:ln w="1270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40" name="Graphic 39">
                <a:extLst>
                  <a:ext uri="{FF2B5EF4-FFF2-40B4-BE49-F238E27FC236}">
                    <a16:creationId xmlns:a16="http://schemas.microsoft.com/office/drawing/2014/main" id="{E3842DC1-3C40-4E66-85BE-5C488F8E24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63647" y="2715757"/>
                <a:ext cx="422029" cy="422029"/>
              </a:xfrm>
              <a:prstGeom prst="rect">
                <a:avLst/>
              </a:prstGeom>
            </p:spPr>
          </p:pic>
        </p:grpSp>
        <p:sp>
          <p:nvSpPr>
            <p:cNvPr id="41" name="TextBox 40">
              <a:extLst>
                <a:ext uri="{FF2B5EF4-FFF2-40B4-BE49-F238E27FC236}">
                  <a16:creationId xmlns:a16="http://schemas.microsoft.com/office/drawing/2014/main" id="{296320D9-B200-4447-8754-0C265C1D9B89}"/>
                </a:ext>
              </a:extLst>
            </p:cNvPr>
            <p:cNvSpPr txBox="1"/>
            <p:nvPr/>
          </p:nvSpPr>
          <p:spPr>
            <a:xfrm>
              <a:off x="8694897" y="4245582"/>
              <a:ext cx="1574470" cy="646331"/>
            </a:xfrm>
            <a:prstGeom prst="rect">
              <a:avLst/>
            </a:prstGeom>
            <a:noFill/>
          </p:spPr>
          <p:txBody>
            <a:bodyPr wrap="none"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Update </a:t>
              </a:r>
              <a:br>
                <a:rPr kumimoji="0" lang="en-US" sz="1765"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765"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management</a:t>
              </a:r>
            </a:p>
          </p:txBody>
        </p:sp>
        <p:grpSp>
          <p:nvGrpSpPr>
            <p:cNvPr id="98" name="Group 97">
              <a:extLst>
                <a:ext uri="{FF2B5EF4-FFF2-40B4-BE49-F238E27FC236}">
                  <a16:creationId xmlns:a16="http://schemas.microsoft.com/office/drawing/2014/main" id="{2EA9BB35-3BA7-4AAC-ADFD-667C8638F99B}"/>
                </a:ext>
              </a:extLst>
            </p:cNvPr>
            <p:cNvGrpSpPr/>
            <p:nvPr/>
          </p:nvGrpSpPr>
          <p:grpSpPr>
            <a:xfrm>
              <a:off x="7818567" y="4184078"/>
              <a:ext cx="769338" cy="769338"/>
              <a:chOff x="7818567" y="4177330"/>
              <a:chExt cx="769338" cy="769338"/>
            </a:xfrm>
          </p:grpSpPr>
          <p:sp>
            <p:nvSpPr>
              <p:cNvPr id="42" name="Oval 41">
                <a:extLst>
                  <a:ext uri="{FF2B5EF4-FFF2-40B4-BE49-F238E27FC236}">
                    <a16:creationId xmlns:a16="http://schemas.microsoft.com/office/drawing/2014/main" id="{3C7E8E6C-34C4-4918-89DB-D03C2378EB9C}"/>
                  </a:ext>
                </a:extLst>
              </p:cNvPr>
              <p:cNvSpPr/>
              <p:nvPr/>
            </p:nvSpPr>
            <p:spPr bwMode="auto">
              <a:xfrm>
                <a:off x="7818567" y="4177330"/>
                <a:ext cx="769338" cy="769338"/>
              </a:xfrm>
              <a:prstGeom prst="ellipse">
                <a:avLst/>
              </a:prstGeom>
              <a:solidFill>
                <a:schemeClr val="tx1"/>
              </a:solidFill>
              <a:ln w="1270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44" name="Graphic 43">
                <a:extLst>
                  <a:ext uri="{FF2B5EF4-FFF2-40B4-BE49-F238E27FC236}">
                    <a16:creationId xmlns:a16="http://schemas.microsoft.com/office/drawing/2014/main" id="{B19B30C5-5E19-4ED9-AE79-1EA657AA68F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031925" y="4385757"/>
                <a:ext cx="375474" cy="375474"/>
              </a:xfrm>
              <a:prstGeom prst="rect">
                <a:avLst/>
              </a:prstGeom>
            </p:spPr>
          </p:pic>
        </p:grpSp>
        <p:sp>
          <p:nvSpPr>
            <p:cNvPr id="54" name="TextBox 53">
              <a:extLst>
                <a:ext uri="{FF2B5EF4-FFF2-40B4-BE49-F238E27FC236}">
                  <a16:creationId xmlns:a16="http://schemas.microsoft.com/office/drawing/2014/main" id="{24EF5BD5-1D13-4AA9-9658-47083D7E349E}"/>
                </a:ext>
              </a:extLst>
            </p:cNvPr>
            <p:cNvSpPr txBox="1"/>
            <p:nvPr/>
          </p:nvSpPr>
          <p:spPr>
            <a:xfrm>
              <a:off x="2081097" y="4245582"/>
              <a:ext cx="1636987" cy="646331"/>
            </a:xfrm>
            <a:prstGeom prst="rect">
              <a:avLst/>
            </a:prstGeom>
            <a:noFill/>
          </p:spPr>
          <p:txBody>
            <a:bodyPr wrap="none" rtlCol="0">
              <a:spAutoFit/>
            </a:bodyPr>
            <a:lstStyle/>
            <a:p>
              <a:pPr marL="0" marR="0" lvl="0" indent="0" algn="r" defTabSz="914225"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Configuration</a:t>
              </a:r>
              <a:br>
                <a:rPr kumimoji="0" lang="en-US" sz="1765"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765"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management</a:t>
              </a:r>
            </a:p>
          </p:txBody>
        </p:sp>
        <p:grpSp>
          <p:nvGrpSpPr>
            <p:cNvPr id="101" name="Group 100">
              <a:extLst>
                <a:ext uri="{FF2B5EF4-FFF2-40B4-BE49-F238E27FC236}">
                  <a16:creationId xmlns:a16="http://schemas.microsoft.com/office/drawing/2014/main" id="{9160CE69-52C2-49FB-85B4-F3C8AB7FE4D4}"/>
                </a:ext>
              </a:extLst>
            </p:cNvPr>
            <p:cNvGrpSpPr/>
            <p:nvPr/>
          </p:nvGrpSpPr>
          <p:grpSpPr>
            <a:xfrm>
              <a:off x="3830358" y="4184078"/>
              <a:ext cx="769338" cy="769338"/>
              <a:chOff x="3830358" y="4177330"/>
              <a:chExt cx="769338" cy="769338"/>
            </a:xfrm>
          </p:grpSpPr>
          <p:sp>
            <p:nvSpPr>
              <p:cNvPr id="53" name="Oval 52">
                <a:extLst>
                  <a:ext uri="{FF2B5EF4-FFF2-40B4-BE49-F238E27FC236}">
                    <a16:creationId xmlns:a16="http://schemas.microsoft.com/office/drawing/2014/main" id="{629BBC45-032A-40B7-90BE-6B9065A145E0}"/>
                  </a:ext>
                </a:extLst>
              </p:cNvPr>
              <p:cNvSpPr/>
              <p:nvPr/>
            </p:nvSpPr>
            <p:spPr bwMode="auto">
              <a:xfrm>
                <a:off x="3830358" y="4177330"/>
                <a:ext cx="769338" cy="769338"/>
              </a:xfrm>
              <a:prstGeom prst="ellipse">
                <a:avLst/>
              </a:prstGeom>
              <a:solidFill>
                <a:schemeClr val="tx1"/>
              </a:solidFill>
              <a:ln w="1270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56" name="Graphic 55">
                <a:extLst>
                  <a:ext uri="{FF2B5EF4-FFF2-40B4-BE49-F238E27FC236}">
                    <a16:creationId xmlns:a16="http://schemas.microsoft.com/office/drawing/2014/main" id="{AC89152D-9CB5-4921-8A37-F9751C59679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18575" y="4365226"/>
                <a:ext cx="393547" cy="393547"/>
              </a:xfrm>
              <a:prstGeom prst="rect">
                <a:avLst/>
              </a:prstGeom>
            </p:spPr>
          </p:pic>
        </p:grpSp>
        <p:sp>
          <p:nvSpPr>
            <p:cNvPr id="58" name="TextBox 57">
              <a:extLst>
                <a:ext uri="{FF2B5EF4-FFF2-40B4-BE49-F238E27FC236}">
                  <a16:creationId xmlns:a16="http://schemas.microsoft.com/office/drawing/2014/main" id="{1D0EA4FA-1231-444F-AFAC-96ADA87D839C}"/>
                </a:ext>
              </a:extLst>
            </p:cNvPr>
            <p:cNvSpPr txBox="1"/>
            <p:nvPr/>
          </p:nvSpPr>
          <p:spPr>
            <a:xfrm>
              <a:off x="2217216" y="2742105"/>
              <a:ext cx="1544589" cy="369332"/>
            </a:xfrm>
            <a:prstGeom prst="rect">
              <a:avLst/>
            </a:prstGeom>
            <a:noFill/>
          </p:spPr>
          <p:txBody>
            <a:bodyPr wrap="none" rtlCol="0">
              <a:spAutoFit/>
            </a:bodyPr>
            <a:lstStyle/>
            <a:p>
              <a:pPr marL="0" marR="0" lvl="0" indent="0" algn="r" defTabSz="914225"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Log analytics</a:t>
              </a:r>
            </a:p>
          </p:txBody>
        </p:sp>
        <p:sp>
          <p:nvSpPr>
            <p:cNvPr id="60" name="TextBox 59">
              <a:extLst>
                <a:ext uri="{FF2B5EF4-FFF2-40B4-BE49-F238E27FC236}">
                  <a16:creationId xmlns:a16="http://schemas.microsoft.com/office/drawing/2014/main" id="{68C66229-0612-4DAA-B88F-30C57AA09D3E}"/>
                </a:ext>
              </a:extLst>
            </p:cNvPr>
            <p:cNvSpPr txBox="1"/>
            <p:nvPr/>
          </p:nvSpPr>
          <p:spPr>
            <a:xfrm>
              <a:off x="3964651" y="1587993"/>
              <a:ext cx="949298" cy="369332"/>
            </a:xfrm>
            <a:prstGeom prst="rect">
              <a:avLst/>
            </a:prstGeom>
            <a:noFill/>
          </p:spPr>
          <p:txBody>
            <a:bodyPr wrap="none" rtlCol="0">
              <a:spAutoFit/>
            </a:bodyPr>
            <a:lstStyle/>
            <a:p>
              <a:pPr marL="0" marR="0" lvl="0" indent="0" algn="r" defTabSz="914225"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Backup</a:t>
              </a:r>
            </a:p>
          </p:txBody>
        </p:sp>
        <p:grpSp>
          <p:nvGrpSpPr>
            <p:cNvPr id="35" name="Group 34">
              <a:extLst>
                <a:ext uri="{FF2B5EF4-FFF2-40B4-BE49-F238E27FC236}">
                  <a16:creationId xmlns:a16="http://schemas.microsoft.com/office/drawing/2014/main" id="{3D74BF7B-06E5-4CCD-AEAD-988F5F3DE102}"/>
                </a:ext>
              </a:extLst>
            </p:cNvPr>
            <p:cNvGrpSpPr/>
            <p:nvPr/>
          </p:nvGrpSpPr>
          <p:grpSpPr>
            <a:xfrm>
              <a:off x="3859855" y="2542102"/>
              <a:ext cx="769338" cy="769338"/>
              <a:chOff x="3859855" y="2542102"/>
              <a:chExt cx="769338" cy="769338"/>
            </a:xfrm>
          </p:grpSpPr>
          <p:sp>
            <p:nvSpPr>
              <p:cNvPr id="57" name="Oval 56">
                <a:extLst>
                  <a:ext uri="{FF2B5EF4-FFF2-40B4-BE49-F238E27FC236}">
                    <a16:creationId xmlns:a16="http://schemas.microsoft.com/office/drawing/2014/main" id="{0E2546F5-1BBB-47CE-9D9D-5BD1734DEBCA}"/>
                  </a:ext>
                </a:extLst>
              </p:cNvPr>
              <p:cNvSpPr/>
              <p:nvPr/>
            </p:nvSpPr>
            <p:spPr bwMode="auto">
              <a:xfrm>
                <a:off x="3859855" y="2542102"/>
                <a:ext cx="769338" cy="769338"/>
              </a:xfrm>
              <a:prstGeom prst="ellipse">
                <a:avLst/>
              </a:prstGeom>
              <a:solidFill>
                <a:schemeClr val="tx1"/>
              </a:solidFill>
              <a:ln w="1270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62" name="Graphic 61">
                <a:extLst>
                  <a:ext uri="{FF2B5EF4-FFF2-40B4-BE49-F238E27FC236}">
                    <a16:creationId xmlns:a16="http://schemas.microsoft.com/office/drawing/2014/main" id="{98FDEFD0-DE9F-4F31-9EEF-0B09F952458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059580" y="2741827"/>
                <a:ext cx="369888" cy="369888"/>
              </a:xfrm>
              <a:prstGeom prst="rect">
                <a:avLst/>
              </a:prstGeom>
            </p:spPr>
          </p:pic>
        </p:grpSp>
        <p:sp>
          <p:nvSpPr>
            <p:cNvPr id="69" name="TextBox 68">
              <a:extLst>
                <a:ext uri="{FF2B5EF4-FFF2-40B4-BE49-F238E27FC236}">
                  <a16:creationId xmlns:a16="http://schemas.microsoft.com/office/drawing/2014/main" id="{BDE7D668-6E1C-45C0-BD05-BC1A6EE3145A}"/>
                </a:ext>
              </a:extLst>
            </p:cNvPr>
            <p:cNvSpPr txBox="1"/>
            <p:nvPr/>
          </p:nvSpPr>
          <p:spPr>
            <a:xfrm>
              <a:off x="5443308" y="3963787"/>
              <a:ext cx="1554656" cy="664797"/>
            </a:xfrm>
            <a:prstGeom prst="rect">
              <a:avLst/>
            </a:prstGeom>
            <a:noFill/>
          </p:spPr>
          <p:txBody>
            <a:bodyPr wrap="none" lIns="179285" tIns="143428" rIns="179285" bIns="143428" rtlCol="0">
              <a:sp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176" b="0" i="0" u="none" strike="noStrike" kern="1200" cap="none" spc="0" normalizeH="0" baseline="0" noProof="0" err="1">
                  <a:ln>
                    <a:noFill/>
                  </a:ln>
                  <a:solidFill>
                    <a:srgbClr val="FFFFFF"/>
                  </a:solidFill>
                  <a:effectLst/>
                  <a:uLnTx/>
                  <a:uFillTx/>
                  <a:latin typeface="Segoe UI Semibold"/>
                  <a:ea typeface="+mn-ea"/>
                  <a:cs typeface="Segoe UI" pitchFamily="34" charset="0"/>
                </a:rPr>
                <a:t>Automanage</a:t>
              </a:r>
              <a:r>
                <a:rPr kumimoji="0" lang="en-US" sz="1176" b="0" i="0" u="none" strike="noStrike" kern="1200" cap="none" spc="0" normalizeH="0" baseline="0" noProof="0">
                  <a:ln>
                    <a:noFill/>
                  </a:ln>
                  <a:solidFill>
                    <a:srgbClr val="FFFFFF"/>
                  </a:solidFill>
                  <a:effectLst/>
                  <a:uLnTx/>
                  <a:uFillTx/>
                  <a:latin typeface="Segoe UI Semibold"/>
                  <a:ea typeface="+mn-ea"/>
                  <a:cs typeface="Segoe UI" pitchFamily="34" charset="0"/>
                </a:rPr>
                <a:t> for </a:t>
              </a:r>
              <a:br>
                <a:rPr kumimoji="0" lang="en-US" sz="1176" b="0" i="0" u="none" strike="noStrike" kern="1200" cap="none" spc="0" normalizeH="0" baseline="0" noProof="0">
                  <a:ln>
                    <a:noFill/>
                  </a:ln>
                  <a:solidFill>
                    <a:srgbClr val="FFFFFF"/>
                  </a:solidFill>
                  <a:effectLst/>
                  <a:uLnTx/>
                  <a:uFillTx/>
                  <a:latin typeface="Segoe UI Semibold"/>
                  <a:ea typeface="+mn-ea"/>
                  <a:cs typeface="Segoe UI" pitchFamily="34" charset="0"/>
                </a:rPr>
              </a:br>
              <a:r>
                <a:rPr kumimoji="0" lang="en-US" sz="1176" b="0" i="0" u="none" strike="noStrike" kern="1200" cap="none" spc="0" normalizeH="0" baseline="0" noProof="0">
                  <a:ln>
                    <a:noFill/>
                  </a:ln>
                  <a:solidFill>
                    <a:srgbClr val="FFFFFF"/>
                  </a:solidFill>
                  <a:effectLst/>
                  <a:uLnTx/>
                  <a:uFillTx/>
                  <a:latin typeface="Segoe UI Semibold"/>
                  <a:ea typeface="+mn-ea"/>
                  <a:cs typeface="Segoe UI" pitchFamily="34" charset="0"/>
                </a:rPr>
                <a:t>virtual machines</a:t>
              </a:r>
            </a:p>
          </p:txBody>
        </p:sp>
        <p:grpSp>
          <p:nvGrpSpPr>
            <p:cNvPr id="11" name="Group 10">
              <a:extLst>
                <a:ext uri="{FF2B5EF4-FFF2-40B4-BE49-F238E27FC236}">
                  <a16:creationId xmlns:a16="http://schemas.microsoft.com/office/drawing/2014/main" id="{909CF272-80F6-4CAF-8FDB-0942DC9DA5ED}"/>
                </a:ext>
              </a:extLst>
            </p:cNvPr>
            <p:cNvGrpSpPr/>
            <p:nvPr/>
          </p:nvGrpSpPr>
          <p:grpSpPr>
            <a:xfrm>
              <a:off x="5720143" y="2954715"/>
              <a:ext cx="1021914" cy="1020655"/>
              <a:chOff x="5720143" y="2954715"/>
              <a:chExt cx="1021914" cy="1020655"/>
            </a:xfrm>
          </p:grpSpPr>
          <p:pic>
            <p:nvPicPr>
              <p:cNvPr id="22" name="Graphic 21">
                <a:extLst>
                  <a:ext uri="{FF2B5EF4-FFF2-40B4-BE49-F238E27FC236}">
                    <a16:creationId xmlns:a16="http://schemas.microsoft.com/office/drawing/2014/main" id="{1B50B9FD-9066-4339-9501-951C4171951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721402" y="2954715"/>
                <a:ext cx="1020655" cy="1020655"/>
              </a:xfrm>
              <a:prstGeom prst="rect">
                <a:avLst/>
              </a:prstGeom>
            </p:spPr>
          </p:pic>
          <p:sp>
            <p:nvSpPr>
              <p:cNvPr id="10" name="Rectangle: Rounded Corners 9">
                <a:extLst>
                  <a:ext uri="{FF2B5EF4-FFF2-40B4-BE49-F238E27FC236}">
                    <a16:creationId xmlns:a16="http://schemas.microsoft.com/office/drawing/2014/main" id="{44A7D5EA-DD9B-4499-9A31-4B1BC9046E61}"/>
                  </a:ext>
                </a:extLst>
              </p:cNvPr>
              <p:cNvSpPr/>
              <p:nvPr/>
            </p:nvSpPr>
            <p:spPr bwMode="auto">
              <a:xfrm>
                <a:off x="5720143" y="2964832"/>
                <a:ext cx="1019648" cy="682608"/>
              </a:xfrm>
              <a:prstGeom prst="roundRect">
                <a:avLst>
                  <a:gd name="adj" fmla="val 2155"/>
                </a:avLst>
              </a:prstGeom>
              <a:solidFill>
                <a:srgbClr val="3B91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9" name="Group 8">
                <a:extLst>
                  <a:ext uri="{FF2B5EF4-FFF2-40B4-BE49-F238E27FC236}">
                    <a16:creationId xmlns:a16="http://schemas.microsoft.com/office/drawing/2014/main" id="{40CDD8CE-A0ED-47DA-8140-7363F5B9DEAC}"/>
                  </a:ext>
                </a:extLst>
              </p:cNvPr>
              <p:cNvGrpSpPr/>
              <p:nvPr/>
            </p:nvGrpSpPr>
            <p:grpSpPr>
              <a:xfrm>
                <a:off x="5998716" y="3105936"/>
                <a:ext cx="439040" cy="438933"/>
                <a:chOff x="2916213" y="2009130"/>
                <a:chExt cx="439040" cy="438933"/>
              </a:xfrm>
            </p:grpSpPr>
            <p:sp>
              <p:nvSpPr>
                <p:cNvPr id="3" name="History_E81C" title="Icon of a clock with an arrow around it pointing counterclockwise">
                  <a:extLst>
                    <a:ext uri="{FF2B5EF4-FFF2-40B4-BE49-F238E27FC236}">
                      <a16:creationId xmlns:a16="http://schemas.microsoft.com/office/drawing/2014/main" id="{399C08B1-4290-430D-AA35-EBC9FA246C23}"/>
                    </a:ext>
                  </a:extLst>
                </p:cNvPr>
                <p:cNvSpPr>
                  <a:spLocks noChangeAspect="1" noEditPoints="1"/>
                </p:cNvSpPr>
                <p:nvPr/>
              </p:nvSpPr>
              <p:spPr bwMode="auto">
                <a:xfrm rot="16846822" flipH="1">
                  <a:off x="2916266" y="2009077"/>
                  <a:ext cx="438933" cy="439040"/>
                </a:xfrm>
                <a:custGeom>
                  <a:avLst/>
                  <a:gdLst>
                    <a:gd name="T0" fmla="*/ 2500 w 3750"/>
                    <a:gd name="T1" fmla="*/ 2750 h 3750"/>
                    <a:gd name="T2" fmla="*/ 1750 w 3750"/>
                    <a:gd name="T3" fmla="*/ 2000 h 3750"/>
                    <a:gd name="T4" fmla="*/ 1750 w 3750"/>
                    <a:gd name="T5" fmla="*/ 875 h 3750"/>
                    <a:gd name="T6" fmla="*/ 0 w 3750"/>
                    <a:gd name="T7" fmla="*/ 375 h 3750"/>
                    <a:gd name="T8" fmla="*/ 0 w 3750"/>
                    <a:gd name="T9" fmla="*/ 1250 h 3750"/>
                    <a:gd name="T10" fmla="*/ 875 w 3750"/>
                    <a:gd name="T11" fmla="*/ 1250 h 3750"/>
                    <a:gd name="T12" fmla="*/ 69 w 3750"/>
                    <a:gd name="T13" fmla="*/ 2375 h 3750"/>
                    <a:gd name="T14" fmla="*/ 1875 w 3750"/>
                    <a:gd name="T15" fmla="*/ 3750 h 3750"/>
                    <a:gd name="T16" fmla="*/ 3750 w 3750"/>
                    <a:gd name="T17" fmla="*/ 1875 h 3750"/>
                    <a:gd name="T18" fmla="*/ 1875 w 3750"/>
                    <a:gd name="T19" fmla="*/ 0 h 3750"/>
                    <a:gd name="T20" fmla="*/ 109 w 3750"/>
                    <a:gd name="T21" fmla="*/ 1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0" h="3750">
                      <a:moveTo>
                        <a:pt x="2500" y="2750"/>
                      </a:moveTo>
                      <a:cubicBezTo>
                        <a:pt x="1750" y="2000"/>
                        <a:pt x="1750" y="2000"/>
                        <a:pt x="1750" y="2000"/>
                      </a:cubicBezTo>
                      <a:cubicBezTo>
                        <a:pt x="1750" y="875"/>
                        <a:pt x="1750" y="875"/>
                        <a:pt x="1750" y="875"/>
                      </a:cubicBezTo>
                      <a:moveTo>
                        <a:pt x="0" y="375"/>
                      </a:moveTo>
                      <a:cubicBezTo>
                        <a:pt x="0" y="1250"/>
                        <a:pt x="0" y="1250"/>
                        <a:pt x="0" y="1250"/>
                      </a:cubicBezTo>
                      <a:cubicBezTo>
                        <a:pt x="875" y="1250"/>
                        <a:pt x="875" y="1250"/>
                        <a:pt x="875" y="1250"/>
                      </a:cubicBezTo>
                      <a:moveTo>
                        <a:pt x="69" y="2375"/>
                      </a:moveTo>
                      <a:cubicBezTo>
                        <a:pt x="289" y="3167"/>
                        <a:pt x="1013" y="3750"/>
                        <a:pt x="1875" y="3750"/>
                      </a:cubicBezTo>
                      <a:cubicBezTo>
                        <a:pt x="2911" y="3750"/>
                        <a:pt x="3750" y="2911"/>
                        <a:pt x="3750" y="1875"/>
                      </a:cubicBezTo>
                      <a:cubicBezTo>
                        <a:pt x="3750" y="839"/>
                        <a:pt x="2911" y="0"/>
                        <a:pt x="1875" y="0"/>
                      </a:cubicBezTo>
                      <a:cubicBezTo>
                        <a:pt x="1059" y="0"/>
                        <a:pt x="367" y="522"/>
                        <a:pt x="109" y="1250"/>
                      </a:cubicBezTo>
                    </a:path>
                  </a:pathLst>
                </a:custGeom>
                <a:noFill/>
                <a:ln w="285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8" name="Oval 7">
                  <a:extLst>
                    <a:ext uri="{FF2B5EF4-FFF2-40B4-BE49-F238E27FC236}">
                      <a16:creationId xmlns:a16="http://schemas.microsoft.com/office/drawing/2014/main" id="{B9CC335B-FB2B-4AE3-831B-D812386B7455}"/>
                    </a:ext>
                  </a:extLst>
                </p:cNvPr>
                <p:cNvSpPr/>
                <p:nvPr/>
              </p:nvSpPr>
              <p:spPr bwMode="auto">
                <a:xfrm>
                  <a:off x="2991474" y="2129180"/>
                  <a:ext cx="290551" cy="215875"/>
                </a:xfrm>
                <a:prstGeom prst="ellipse">
                  <a:avLst/>
                </a:prstGeom>
                <a:solidFill>
                  <a:srgbClr val="3B91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 name="Group 5">
                  <a:extLst>
                    <a:ext uri="{FF2B5EF4-FFF2-40B4-BE49-F238E27FC236}">
                      <a16:creationId xmlns:a16="http://schemas.microsoft.com/office/drawing/2014/main" id="{D8472498-F64C-4224-809D-FB496B84170F}"/>
                    </a:ext>
                  </a:extLst>
                </p:cNvPr>
                <p:cNvGrpSpPr/>
                <p:nvPr/>
              </p:nvGrpSpPr>
              <p:grpSpPr>
                <a:xfrm>
                  <a:off x="2998695" y="2093701"/>
                  <a:ext cx="274074" cy="269792"/>
                  <a:chOff x="10821297" y="1783844"/>
                  <a:chExt cx="205980" cy="202762"/>
                </a:xfrm>
              </p:grpSpPr>
              <p:sp>
                <p:nvSpPr>
                  <p:cNvPr id="86" name="Freeform: Shape 85">
                    <a:extLst>
                      <a:ext uri="{FF2B5EF4-FFF2-40B4-BE49-F238E27FC236}">
                        <a16:creationId xmlns:a16="http://schemas.microsoft.com/office/drawing/2014/main" id="{7D10D08F-79A8-444F-88CA-43641C84A8E0}"/>
                      </a:ext>
                    </a:extLst>
                  </p:cNvPr>
                  <p:cNvSpPr/>
                  <p:nvPr/>
                </p:nvSpPr>
                <p:spPr>
                  <a:xfrm>
                    <a:off x="10821297" y="1783844"/>
                    <a:ext cx="205980" cy="202762"/>
                  </a:xfrm>
                  <a:custGeom>
                    <a:avLst/>
                    <a:gdLst>
                      <a:gd name="connsiteX0" fmla="*/ 23495 w 205980"/>
                      <a:gd name="connsiteY0" fmla="*/ 160600 h 202762"/>
                      <a:gd name="connsiteX1" fmla="*/ 27357 w 205980"/>
                      <a:gd name="connsiteY1" fmla="*/ 165106 h 202762"/>
                      <a:gd name="connsiteX2" fmla="*/ 31219 w 205980"/>
                      <a:gd name="connsiteY2" fmla="*/ 169612 h 202762"/>
                      <a:gd name="connsiteX3" fmla="*/ 35081 w 205980"/>
                      <a:gd name="connsiteY3" fmla="*/ 174118 h 202762"/>
                      <a:gd name="connsiteX4" fmla="*/ 62438 w 205980"/>
                      <a:gd name="connsiteY4" fmla="*/ 160279 h 202762"/>
                      <a:gd name="connsiteX5" fmla="*/ 82070 w 205980"/>
                      <a:gd name="connsiteY5" fmla="*/ 169934 h 202762"/>
                      <a:gd name="connsiteX6" fmla="*/ 87542 w 205980"/>
                      <a:gd name="connsiteY6" fmla="*/ 200187 h 202762"/>
                      <a:gd name="connsiteX7" fmla="*/ 93657 w 205980"/>
                      <a:gd name="connsiteY7" fmla="*/ 200509 h 202762"/>
                      <a:gd name="connsiteX8" fmla="*/ 99772 w 205980"/>
                      <a:gd name="connsiteY8" fmla="*/ 200831 h 202762"/>
                      <a:gd name="connsiteX9" fmla="*/ 105887 w 205980"/>
                      <a:gd name="connsiteY9" fmla="*/ 201153 h 202762"/>
                      <a:gd name="connsiteX10" fmla="*/ 115220 w 205980"/>
                      <a:gd name="connsiteY10" fmla="*/ 171865 h 202762"/>
                      <a:gd name="connsiteX11" fmla="*/ 135818 w 205980"/>
                      <a:gd name="connsiteY11" fmla="*/ 164784 h 202762"/>
                      <a:gd name="connsiteX12" fmla="*/ 160922 w 205980"/>
                      <a:gd name="connsiteY12" fmla="*/ 182164 h 202762"/>
                      <a:gd name="connsiteX13" fmla="*/ 165428 w 205980"/>
                      <a:gd name="connsiteY13" fmla="*/ 178302 h 202762"/>
                      <a:gd name="connsiteX14" fmla="*/ 169934 w 205980"/>
                      <a:gd name="connsiteY14" fmla="*/ 174440 h 202762"/>
                      <a:gd name="connsiteX15" fmla="*/ 174440 w 205980"/>
                      <a:gd name="connsiteY15" fmla="*/ 170578 h 202762"/>
                      <a:gd name="connsiteX16" fmla="*/ 160279 w 205980"/>
                      <a:gd name="connsiteY16" fmla="*/ 143221 h 202762"/>
                      <a:gd name="connsiteX17" fmla="*/ 169934 w 205980"/>
                      <a:gd name="connsiteY17" fmla="*/ 123910 h 202762"/>
                      <a:gd name="connsiteX18" fmla="*/ 200187 w 205980"/>
                      <a:gd name="connsiteY18" fmla="*/ 118439 h 202762"/>
                      <a:gd name="connsiteX19" fmla="*/ 200509 w 205980"/>
                      <a:gd name="connsiteY19" fmla="*/ 112324 h 202762"/>
                      <a:gd name="connsiteX20" fmla="*/ 200831 w 205980"/>
                      <a:gd name="connsiteY20" fmla="*/ 106209 h 202762"/>
                      <a:gd name="connsiteX21" fmla="*/ 201153 w 205980"/>
                      <a:gd name="connsiteY21" fmla="*/ 100094 h 202762"/>
                      <a:gd name="connsiteX22" fmla="*/ 172509 w 205980"/>
                      <a:gd name="connsiteY22" fmla="*/ 90760 h 202762"/>
                      <a:gd name="connsiteX23" fmla="*/ 165428 w 205980"/>
                      <a:gd name="connsiteY23" fmla="*/ 70162 h 202762"/>
                      <a:gd name="connsiteX24" fmla="*/ 182808 w 205980"/>
                      <a:gd name="connsiteY24" fmla="*/ 45058 h 202762"/>
                      <a:gd name="connsiteX25" fmla="*/ 178946 w 205980"/>
                      <a:gd name="connsiteY25" fmla="*/ 40552 h 202762"/>
                      <a:gd name="connsiteX26" fmla="*/ 175083 w 205980"/>
                      <a:gd name="connsiteY26" fmla="*/ 36047 h 202762"/>
                      <a:gd name="connsiteX27" fmla="*/ 171221 w 205980"/>
                      <a:gd name="connsiteY27" fmla="*/ 31541 h 202762"/>
                      <a:gd name="connsiteX28" fmla="*/ 144186 w 205980"/>
                      <a:gd name="connsiteY28" fmla="*/ 45380 h 202762"/>
                      <a:gd name="connsiteX29" fmla="*/ 124554 w 205980"/>
                      <a:gd name="connsiteY29" fmla="*/ 35725 h 202762"/>
                      <a:gd name="connsiteX30" fmla="*/ 119082 w 205980"/>
                      <a:gd name="connsiteY30" fmla="*/ 5793 h 202762"/>
                      <a:gd name="connsiteX31" fmla="*/ 112967 w 205980"/>
                      <a:gd name="connsiteY31" fmla="*/ 5471 h 202762"/>
                      <a:gd name="connsiteX32" fmla="*/ 106852 w 205980"/>
                      <a:gd name="connsiteY32" fmla="*/ 5150 h 202762"/>
                      <a:gd name="connsiteX33" fmla="*/ 100737 w 205980"/>
                      <a:gd name="connsiteY33" fmla="*/ 4828 h 202762"/>
                      <a:gd name="connsiteX34" fmla="*/ 91404 w 205980"/>
                      <a:gd name="connsiteY34" fmla="*/ 33794 h 202762"/>
                      <a:gd name="connsiteX35" fmla="*/ 70484 w 205980"/>
                      <a:gd name="connsiteY35" fmla="*/ 40874 h 202762"/>
                      <a:gd name="connsiteX36" fmla="*/ 45380 w 205980"/>
                      <a:gd name="connsiteY36" fmla="*/ 23495 h 202762"/>
                      <a:gd name="connsiteX37" fmla="*/ 40874 w 205980"/>
                      <a:gd name="connsiteY37" fmla="*/ 27357 h 202762"/>
                      <a:gd name="connsiteX38" fmla="*/ 36368 w 205980"/>
                      <a:gd name="connsiteY38" fmla="*/ 31219 h 202762"/>
                      <a:gd name="connsiteX39" fmla="*/ 31863 w 205980"/>
                      <a:gd name="connsiteY39" fmla="*/ 35081 h 202762"/>
                      <a:gd name="connsiteX40" fmla="*/ 45702 w 205980"/>
                      <a:gd name="connsiteY40" fmla="*/ 62116 h 202762"/>
                      <a:gd name="connsiteX41" fmla="*/ 36047 w 205980"/>
                      <a:gd name="connsiteY41" fmla="*/ 81748 h 202762"/>
                      <a:gd name="connsiteX42" fmla="*/ 6115 w 205980"/>
                      <a:gd name="connsiteY42" fmla="*/ 87220 h 202762"/>
                      <a:gd name="connsiteX43" fmla="*/ 5793 w 205980"/>
                      <a:gd name="connsiteY43" fmla="*/ 93335 h 202762"/>
                      <a:gd name="connsiteX44" fmla="*/ 5150 w 205980"/>
                      <a:gd name="connsiteY44" fmla="*/ 99450 h 202762"/>
                      <a:gd name="connsiteX45" fmla="*/ 4828 w 205980"/>
                      <a:gd name="connsiteY45" fmla="*/ 105565 h 202762"/>
                      <a:gd name="connsiteX46" fmla="*/ 33794 w 205980"/>
                      <a:gd name="connsiteY46" fmla="*/ 114898 h 202762"/>
                      <a:gd name="connsiteX47" fmla="*/ 40874 w 205980"/>
                      <a:gd name="connsiteY47" fmla="*/ 135497 h 202762"/>
                      <a:gd name="connsiteX48" fmla="*/ 23495 w 205980"/>
                      <a:gd name="connsiteY48" fmla="*/ 160600 h 20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5980" h="202762">
                        <a:moveTo>
                          <a:pt x="23495" y="160600"/>
                        </a:moveTo>
                        <a:lnTo>
                          <a:pt x="27357" y="165106"/>
                        </a:lnTo>
                        <a:lnTo>
                          <a:pt x="31219" y="169612"/>
                        </a:lnTo>
                        <a:lnTo>
                          <a:pt x="35081" y="174118"/>
                        </a:lnTo>
                        <a:lnTo>
                          <a:pt x="62438" y="160279"/>
                        </a:lnTo>
                        <a:cubicBezTo>
                          <a:pt x="68553" y="164463"/>
                          <a:pt x="74990" y="167681"/>
                          <a:pt x="82070" y="169934"/>
                        </a:cubicBezTo>
                        <a:lnTo>
                          <a:pt x="87542" y="200187"/>
                        </a:lnTo>
                        <a:lnTo>
                          <a:pt x="93657" y="200509"/>
                        </a:lnTo>
                        <a:lnTo>
                          <a:pt x="99772" y="200831"/>
                        </a:lnTo>
                        <a:lnTo>
                          <a:pt x="105887" y="201153"/>
                        </a:lnTo>
                        <a:lnTo>
                          <a:pt x="115220" y="171865"/>
                        </a:lnTo>
                        <a:cubicBezTo>
                          <a:pt x="122301" y="170578"/>
                          <a:pt x="129060" y="168325"/>
                          <a:pt x="135818" y="164784"/>
                        </a:cubicBezTo>
                        <a:lnTo>
                          <a:pt x="160922" y="182164"/>
                        </a:lnTo>
                        <a:lnTo>
                          <a:pt x="165428" y="178302"/>
                        </a:lnTo>
                        <a:lnTo>
                          <a:pt x="169934" y="174440"/>
                        </a:lnTo>
                        <a:lnTo>
                          <a:pt x="174440" y="170578"/>
                        </a:lnTo>
                        <a:lnTo>
                          <a:pt x="160279" y="143221"/>
                        </a:lnTo>
                        <a:cubicBezTo>
                          <a:pt x="164463" y="137106"/>
                          <a:pt x="167681" y="130669"/>
                          <a:pt x="169934" y="123910"/>
                        </a:cubicBezTo>
                        <a:lnTo>
                          <a:pt x="200187" y="118439"/>
                        </a:lnTo>
                        <a:lnTo>
                          <a:pt x="200509" y="112324"/>
                        </a:lnTo>
                        <a:lnTo>
                          <a:pt x="200831" y="106209"/>
                        </a:lnTo>
                        <a:lnTo>
                          <a:pt x="201153" y="100094"/>
                        </a:lnTo>
                        <a:lnTo>
                          <a:pt x="172509" y="90760"/>
                        </a:lnTo>
                        <a:cubicBezTo>
                          <a:pt x="171221" y="83680"/>
                          <a:pt x="168968" y="76599"/>
                          <a:pt x="165428" y="70162"/>
                        </a:cubicBezTo>
                        <a:lnTo>
                          <a:pt x="182808" y="45058"/>
                        </a:lnTo>
                        <a:lnTo>
                          <a:pt x="178946" y="40552"/>
                        </a:lnTo>
                        <a:lnTo>
                          <a:pt x="175083" y="36047"/>
                        </a:lnTo>
                        <a:lnTo>
                          <a:pt x="171221" y="31541"/>
                        </a:lnTo>
                        <a:lnTo>
                          <a:pt x="144186" y="45380"/>
                        </a:lnTo>
                        <a:cubicBezTo>
                          <a:pt x="138071" y="41196"/>
                          <a:pt x="131634" y="37978"/>
                          <a:pt x="124554" y="35725"/>
                        </a:cubicBezTo>
                        <a:lnTo>
                          <a:pt x="119082" y="5793"/>
                        </a:lnTo>
                        <a:lnTo>
                          <a:pt x="112967" y="5471"/>
                        </a:lnTo>
                        <a:lnTo>
                          <a:pt x="106852" y="5150"/>
                        </a:lnTo>
                        <a:lnTo>
                          <a:pt x="100737" y="4828"/>
                        </a:lnTo>
                        <a:lnTo>
                          <a:pt x="91404" y="33794"/>
                        </a:lnTo>
                        <a:cubicBezTo>
                          <a:pt x="84323" y="35081"/>
                          <a:pt x="77243" y="37334"/>
                          <a:pt x="70484" y="40874"/>
                        </a:cubicBezTo>
                        <a:lnTo>
                          <a:pt x="45380" y="23495"/>
                        </a:lnTo>
                        <a:lnTo>
                          <a:pt x="40874" y="27357"/>
                        </a:lnTo>
                        <a:lnTo>
                          <a:pt x="36368" y="31219"/>
                        </a:lnTo>
                        <a:lnTo>
                          <a:pt x="31863" y="35081"/>
                        </a:lnTo>
                        <a:lnTo>
                          <a:pt x="45702" y="62116"/>
                        </a:lnTo>
                        <a:cubicBezTo>
                          <a:pt x="41518" y="68231"/>
                          <a:pt x="38299" y="74990"/>
                          <a:pt x="36047" y="81748"/>
                        </a:cubicBezTo>
                        <a:lnTo>
                          <a:pt x="6115" y="87220"/>
                        </a:lnTo>
                        <a:lnTo>
                          <a:pt x="5793" y="93335"/>
                        </a:lnTo>
                        <a:lnTo>
                          <a:pt x="5150" y="99450"/>
                        </a:lnTo>
                        <a:lnTo>
                          <a:pt x="4828" y="105565"/>
                        </a:lnTo>
                        <a:lnTo>
                          <a:pt x="33794" y="114898"/>
                        </a:lnTo>
                        <a:cubicBezTo>
                          <a:pt x="35081" y="121979"/>
                          <a:pt x="37334" y="129060"/>
                          <a:pt x="40874" y="135497"/>
                        </a:cubicBezTo>
                        <a:lnTo>
                          <a:pt x="23495" y="160600"/>
                        </a:lnTo>
                        <a:close/>
                      </a:path>
                    </a:pathLst>
                  </a:custGeom>
                  <a:solidFill>
                    <a:schemeClr val="bg1"/>
                  </a:solidFill>
                  <a:ln w="19050" cap="flat">
                    <a:solidFill>
                      <a:schemeClr val="bg1"/>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7" name="Freeform: Shape 86">
                    <a:extLst>
                      <a:ext uri="{FF2B5EF4-FFF2-40B4-BE49-F238E27FC236}">
                        <a16:creationId xmlns:a16="http://schemas.microsoft.com/office/drawing/2014/main" id="{E50C0507-B66B-4263-B8D2-B323C3926C83}"/>
                      </a:ext>
                    </a:extLst>
                  </p:cNvPr>
                  <p:cNvSpPr/>
                  <p:nvPr/>
                </p:nvSpPr>
                <p:spPr>
                  <a:xfrm>
                    <a:off x="10880517" y="1842419"/>
                    <a:ext cx="86898" cy="86898"/>
                  </a:xfrm>
                  <a:custGeom>
                    <a:avLst/>
                    <a:gdLst>
                      <a:gd name="connsiteX0" fmla="*/ 83358 w 86898"/>
                      <a:gd name="connsiteY0" fmla="*/ 44093 h 86898"/>
                      <a:gd name="connsiteX1" fmla="*/ 44093 w 86898"/>
                      <a:gd name="connsiteY1" fmla="*/ 83358 h 86898"/>
                      <a:gd name="connsiteX2" fmla="*/ 4828 w 86898"/>
                      <a:gd name="connsiteY2" fmla="*/ 44093 h 86898"/>
                      <a:gd name="connsiteX3" fmla="*/ 44093 w 86898"/>
                      <a:gd name="connsiteY3" fmla="*/ 4828 h 86898"/>
                      <a:gd name="connsiteX4" fmla="*/ 83358 w 86898"/>
                      <a:gd name="connsiteY4" fmla="*/ 44093 h 8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98" h="86898">
                        <a:moveTo>
                          <a:pt x="83358" y="44093"/>
                        </a:moveTo>
                        <a:cubicBezTo>
                          <a:pt x="83358" y="65778"/>
                          <a:pt x="65778" y="83358"/>
                          <a:pt x="44093" y="83358"/>
                        </a:cubicBezTo>
                        <a:cubicBezTo>
                          <a:pt x="22407" y="83358"/>
                          <a:pt x="4828" y="65778"/>
                          <a:pt x="4828" y="44093"/>
                        </a:cubicBezTo>
                        <a:cubicBezTo>
                          <a:pt x="4828" y="22407"/>
                          <a:pt x="22407" y="4828"/>
                          <a:pt x="44093" y="4828"/>
                        </a:cubicBezTo>
                        <a:cubicBezTo>
                          <a:pt x="65778" y="4828"/>
                          <a:pt x="83358" y="22407"/>
                          <a:pt x="83358" y="44093"/>
                        </a:cubicBezTo>
                        <a:close/>
                      </a:path>
                    </a:pathLst>
                  </a:custGeom>
                  <a:solidFill>
                    <a:srgbClr val="3B91E5"/>
                  </a:solidFill>
                  <a:ln w="19050" cap="flat">
                    <a:solidFill>
                      <a:srgbClr val="527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grpSp>
        <p:grpSp>
          <p:nvGrpSpPr>
            <p:cNvPr id="102" name="Group 101">
              <a:extLst>
                <a:ext uri="{FF2B5EF4-FFF2-40B4-BE49-F238E27FC236}">
                  <a16:creationId xmlns:a16="http://schemas.microsoft.com/office/drawing/2014/main" id="{502E3122-F023-45E6-815A-EB961C356626}"/>
                </a:ext>
              </a:extLst>
            </p:cNvPr>
            <p:cNvGrpSpPr/>
            <p:nvPr/>
          </p:nvGrpSpPr>
          <p:grpSpPr>
            <a:xfrm>
              <a:off x="4583629" y="2394074"/>
              <a:ext cx="3292676" cy="2726931"/>
              <a:chOff x="4583629" y="2394074"/>
              <a:chExt cx="3292676" cy="2726931"/>
            </a:xfrm>
          </p:grpSpPr>
          <p:cxnSp>
            <p:nvCxnSpPr>
              <p:cNvPr id="4" name="Straight Arrow Connector 3">
                <a:extLst>
                  <a:ext uri="{FF2B5EF4-FFF2-40B4-BE49-F238E27FC236}">
                    <a16:creationId xmlns:a16="http://schemas.microsoft.com/office/drawing/2014/main" id="{34133EA7-A7D7-4FEE-8B4D-522E67463D6E}"/>
                  </a:ext>
                  <a:ext uri="{C183D7F6-B498-43B3-948B-1728B52AA6E4}">
                    <adec:decorative xmlns:adec="http://schemas.microsoft.com/office/drawing/2017/decorative" val="1"/>
                  </a:ext>
                </a:extLst>
              </p:cNvPr>
              <p:cNvCxnSpPr>
                <a:cxnSpLocks/>
              </p:cNvCxnSpPr>
              <p:nvPr/>
            </p:nvCxnSpPr>
            <p:spPr>
              <a:xfrm>
                <a:off x="5679644" y="2394074"/>
                <a:ext cx="135584" cy="321683"/>
              </a:xfrm>
              <a:prstGeom prst="straightConnector1">
                <a:avLst/>
              </a:prstGeom>
              <a:ln w="12700">
                <a:solidFill>
                  <a:schemeClr val="bg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2CB4B07-642E-4694-ABDD-18382BED6984}"/>
                  </a:ext>
                  <a:ext uri="{C183D7F6-B498-43B3-948B-1728B52AA6E4}">
                    <adec:decorative xmlns:adec="http://schemas.microsoft.com/office/drawing/2017/decorative" val="1"/>
                  </a:ext>
                </a:extLst>
              </p:cNvPr>
              <p:cNvCxnSpPr>
                <a:cxnSpLocks/>
              </p:cNvCxnSpPr>
              <p:nvPr/>
            </p:nvCxnSpPr>
            <p:spPr>
              <a:xfrm>
                <a:off x="4583629" y="3068749"/>
                <a:ext cx="615422" cy="265174"/>
              </a:xfrm>
              <a:prstGeom prst="straightConnector1">
                <a:avLst/>
              </a:prstGeom>
              <a:ln w="12700">
                <a:solidFill>
                  <a:schemeClr val="bg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DD0BEE51-DDFF-4CC0-AB4D-9DBB9D364F11}"/>
                  </a:ext>
                  <a:ext uri="{C183D7F6-B498-43B3-948B-1728B52AA6E4}">
                    <adec:decorative xmlns:adec="http://schemas.microsoft.com/office/drawing/2017/decorative" val="1"/>
                  </a:ext>
                </a:extLst>
              </p:cNvPr>
              <p:cNvCxnSpPr>
                <a:cxnSpLocks/>
              </p:cNvCxnSpPr>
              <p:nvPr/>
            </p:nvCxnSpPr>
            <p:spPr>
              <a:xfrm flipH="1">
                <a:off x="6659299" y="2394074"/>
                <a:ext cx="135584" cy="321683"/>
              </a:xfrm>
              <a:prstGeom prst="straightConnector1">
                <a:avLst/>
              </a:prstGeom>
              <a:ln w="12700">
                <a:solidFill>
                  <a:schemeClr val="bg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C9CF0406-C04B-4E56-847E-0D4C54166638}"/>
                  </a:ext>
                  <a:ext uri="{C183D7F6-B498-43B3-948B-1728B52AA6E4}">
                    <adec:decorative xmlns:adec="http://schemas.microsoft.com/office/drawing/2017/decorative" val="1"/>
                  </a:ext>
                </a:extLst>
              </p:cNvPr>
              <p:cNvCxnSpPr>
                <a:cxnSpLocks/>
              </p:cNvCxnSpPr>
              <p:nvPr/>
            </p:nvCxnSpPr>
            <p:spPr>
              <a:xfrm flipH="1">
                <a:off x="7260883" y="3068749"/>
                <a:ext cx="615422" cy="265174"/>
              </a:xfrm>
              <a:prstGeom prst="straightConnector1">
                <a:avLst/>
              </a:prstGeom>
              <a:ln w="12700">
                <a:solidFill>
                  <a:schemeClr val="bg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3CB916B7-B3F4-4287-A283-B398BEE3EBBE}"/>
                  </a:ext>
                  <a:ext uri="{C183D7F6-B498-43B3-948B-1728B52AA6E4}">
                    <adec:decorative xmlns:adec="http://schemas.microsoft.com/office/drawing/2017/decorative" val="1"/>
                  </a:ext>
                </a:extLst>
              </p:cNvPr>
              <p:cNvCxnSpPr>
                <a:cxnSpLocks/>
              </p:cNvCxnSpPr>
              <p:nvPr/>
            </p:nvCxnSpPr>
            <p:spPr>
              <a:xfrm flipV="1">
                <a:off x="4583629" y="4173806"/>
                <a:ext cx="615422" cy="265174"/>
              </a:xfrm>
              <a:prstGeom prst="straightConnector1">
                <a:avLst/>
              </a:prstGeom>
              <a:ln w="12700">
                <a:solidFill>
                  <a:schemeClr val="bg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0F011D90-764D-483A-9818-73897D87FAD2}"/>
                  </a:ext>
                  <a:ext uri="{C183D7F6-B498-43B3-948B-1728B52AA6E4}">
                    <adec:decorative xmlns:adec="http://schemas.microsoft.com/office/drawing/2017/decorative" val="1"/>
                  </a:ext>
                </a:extLst>
              </p:cNvPr>
              <p:cNvCxnSpPr>
                <a:cxnSpLocks/>
              </p:cNvCxnSpPr>
              <p:nvPr/>
            </p:nvCxnSpPr>
            <p:spPr>
              <a:xfrm flipH="1" flipV="1">
                <a:off x="7233714" y="4173806"/>
                <a:ext cx="615422" cy="265174"/>
              </a:xfrm>
              <a:prstGeom prst="straightConnector1">
                <a:avLst/>
              </a:prstGeom>
              <a:ln w="12700">
                <a:solidFill>
                  <a:schemeClr val="bg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8B74E9A3-C4AB-487E-ABE3-66BF734FFC1F}"/>
                  </a:ext>
                  <a:ext uri="{C183D7F6-B498-43B3-948B-1728B52AA6E4}">
                    <adec:decorative xmlns:adec="http://schemas.microsoft.com/office/drawing/2017/decorative" val="1"/>
                  </a:ext>
                </a:extLst>
              </p:cNvPr>
              <p:cNvCxnSpPr>
                <a:cxnSpLocks/>
              </p:cNvCxnSpPr>
              <p:nvPr/>
            </p:nvCxnSpPr>
            <p:spPr>
              <a:xfrm flipV="1">
                <a:off x="5679644" y="4799322"/>
                <a:ext cx="135584" cy="321683"/>
              </a:xfrm>
              <a:prstGeom prst="straightConnector1">
                <a:avLst/>
              </a:prstGeom>
              <a:ln w="12700">
                <a:solidFill>
                  <a:schemeClr val="bg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236C195E-825F-450B-8158-01BBFA8C2292}"/>
                  </a:ext>
                  <a:ext uri="{C183D7F6-B498-43B3-948B-1728B52AA6E4}">
                    <adec:decorative xmlns:adec="http://schemas.microsoft.com/office/drawing/2017/decorative" val="1"/>
                  </a:ext>
                </a:extLst>
              </p:cNvPr>
              <p:cNvCxnSpPr>
                <a:cxnSpLocks/>
              </p:cNvCxnSpPr>
              <p:nvPr/>
            </p:nvCxnSpPr>
            <p:spPr>
              <a:xfrm flipH="1" flipV="1">
                <a:off x="6659299" y="4799322"/>
                <a:ext cx="135584" cy="321683"/>
              </a:xfrm>
              <a:prstGeom prst="straightConnector1">
                <a:avLst/>
              </a:prstGeom>
              <a:ln w="12700">
                <a:solidFill>
                  <a:schemeClr val="bg2"/>
                </a:solidFill>
                <a:headEnd type="none"/>
                <a:tailEnd type="arrow"/>
              </a:ln>
            </p:spPr>
            <p:style>
              <a:lnRef idx="1">
                <a:schemeClr val="accent1"/>
              </a:lnRef>
              <a:fillRef idx="0">
                <a:schemeClr val="accent1"/>
              </a:fillRef>
              <a:effectRef idx="0">
                <a:schemeClr val="accent1"/>
              </a:effectRef>
              <a:fontRef idx="minor">
                <a:schemeClr val="tx1"/>
              </a:fontRef>
            </p:style>
          </p:cxnSp>
        </p:grpSp>
      </p:grpSp>
      <p:sp>
        <p:nvSpPr>
          <p:cNvPr id="5" name="TextBox 4">
            <a:extLst>
              <a:ext uri="{FF2B5EF4-FFF2-40B4-BE49-F238E27FC236}">
                <a16:creationId xmlns:a16="http://schemas.microsoft.com/office/drawing/2014/main" id="{D836C717-0BF5-47F9-914E-48483B313F6F}"/>
              </a:ext>
            </a:extLst>
          </p:cNvPr>
          <p:cNvSpPr txBox="1"/>
          <p:nvPr/>
        </p:nvSpPr>
        <p:spPr>
          <a:xfrm>
            <a:off x="178764" y="2505601"/>
            <a:ext cx="3974162" cy="3096232"/>
          </a:xfrm>
          <a:prstGeom prst="rect">
            <a:avLst/>
          </a:prstGeom>
          <a:noFill/>
        </p:spPr>
        <p:txBody>
          <a:bodyPr wrap="square" lIns="182880" tIns="146304" rIns="182880" bIns="146304" rtlCol="0">
            <a:spAutoFit/>
          </a:bodyPr>
          <a:lstStyle/>
          <a:p>
            <a:pPr marL="342900" marR="0" lvl="0" indent="-342900" algn="l" defTabSz="91446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Exception only management </a:t>
            </a:r>
            <a:br>
              <a:rPr kumimoji="0" lang="en-US" sz="1800" b="0" i="0" u="none" strike="noStrike" kern="1200" cap="none" spc="0" normalizeH="0" baseline="0" noProof="0" dirty="0">
                <a:ln>
                  <a:noFill/>
                </a:ln>
                <a:solidFill>
                  <a:srgbClr val="FFFFFF"/>
                </a:solidFill>
                <a:effectLst/>
                <a:uLnTx/>
                <a:uFillTx/>
                <a:latin typeface="Segoe UI"/>
                <a:ea typeface="+mn-ea"/>
                <a:cs typeface="+mn-cs"/>
              </a:rPr>
            </a:br>
            <a:r>
              <a:rPr kumimoji="0" lang="en-US" sz="1800" b="0" i="0" u="none" strike="noStrike" kern="1200" cap="none" spc="0" normalizeH="0" baseline="0" noProof="0" dirty="0">
                <a:ln>
                  <a:noFill/>
                </a:ln>
                <a:solidFill>
                  <a:srgbClr val="FFFFFF"/>
                </a:solidFill>
                <a:effectLst/>
                <a:uLnTx/>
                <a:uFillTx/>
                <a:latin typeface="Segoe UI"/>
                <a:ea typeface="+mn-ea"/>
                <a:cs typeface="+mn-cs"/>
              </a:rPr>
              <a:t>of Windows Server VMs </a:t>
            </a:r>
          </a:p>
          <a:p>
            <a:pPr marL="342900" marR="0" lvl="0" indent="-342900" algn="l" defTabSz="91446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a:p>
            <a:pPr marL="342900" marR="0" lvl="0" indent="-342900" algn="l" defTabSz="91446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Ease of service discoverability once enrolled in Azure </a:t>
            </a:r>
            <a:r>
              <a:rPr kumimoji="0" lang="en-US" sz="1800" b="0" i="0" u="none" strike="noStrike" kern="1200" cap="none" spc="0" normalizeH="0" baseline="0" noProof="0" dirty="0" err="1">
                <a:ln>
                  <a:noFill/>
                </a:ln>
                <a:solidFill>
                  <a:srgbClr val="FFFFFF"/>
                </a:solidFill>
                <a:effectLst/>
                <a:uLnTx/>
                <a:uFillTx/>
                <a:latin typeface="Segoe UI"/>
                <a:ea typeface="+mn-ea"/>
                <a:cs typeface="+mn-cs"/>
              </a:rPr>
              <a:t>Automanage</a:t>
            </a: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a:p>
            <a:pPr marL="342900" marR="0" lvl="0" indent="-342900" algn="l" defTabSz="91446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a:p>
            <a:pPr marL="342900" marR="0" lvl="0" indent="-342900" algn="l" defTabSz="91446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Security patches applied without reboot to protect against critical security threats</a:t>
            </a:r>
            <a:endParaRPr kumimoji="0" lang="en-US" sz="24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2982931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4.16667E-6 -2.22222E-6 L -4.16667E-6 0.03102 " pathEditMode="relative" rAng="0" ptsTypes="AA">
                                      <p:cBhvr>
                                        <p:cTn id="9" dur="500" spd="-100000" fill="hold"/>
                                        <p:tgtEl>
                                          <p:spTgt spid="5"/>
                                        </p:tgtEl>
                                        <p:attrNameLst>
                                          <p:attrName>ppt_x</p:attrName>
                                          <p:attrName>ppt_y</p:attrName>
                                        </p:attrNameLst>
                                      </p:cBhvr>
                                      <p:rCtr x="0" y="1551"/>
                                    </p:animMotion>
                                  </p:childTnLst>
                                </p:cTn>
                              </p:par>
                              <p:par>
                                <p:cTn id="10" presetID="10" presetClass="entr" presetSubtype="0" fill="hold" nodeType="with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6AFF4C-7C8D-4756-A99A-80A44F805B1A}"/>
              </a:ext>
            </a:extLst>
          </p:cNvPr>
          <p:cNvSpPr>
            <a:spLocks noGrp="1"/>
          </p:cNvSpPr>
          <p:nvPr>
            <p:ph type="title"/>
          </p:nvPr>
        </p:nvSpPr>
        <p:spPr>
          <a:xfrm>
            <a:off x="455995" y="620428"/>
            <a:ext cx="11306469" cy="380169"/>
          </a:xfrm>
        </p:spPr>
        <p:txBody>
          <a:bodyPr/>
          <a:lstStyle/>
          <a:p>
            <a:pPr defTabSz="914192">
              <a:lnSpc>
                <a:spcPct val="90000"/>
              </a:lnSpc>
              <a:defRPr/>
            </a:pPr>
            <a:r>
              <a:rPr lang="en-US" dirty="0">
                <a:solidFill>
                  <a:schemeClr val="accent5"/>
                </a:solidFill>
              </a:rPr>
              <a:t>Azure Automanage for Windows Server</a:t>
            </a:r>
          </a:p>
        </p:txBody>
      </p:sp>
      <p:grpSp>
        <p:nvGrpSpPr>
          <p:cNvPr id="3" name="Group 2" descr="screenshot">
            <a:extLst>
              <a:ext uri="{FF2B5EF4-FFF2-40B4-BE49-F238E27FC236}">
                <a16:creationId xmlns:a16="http://schemas.microsoft.com/office/drawing/2014/main" id="{80AE3781-4474-43F4-A2F1-72B97DA14B91}"/>
              </a:ext>
            </a:extLst>
          </p:cNvPr>
          <p:cNvGrpSpPr/>
          <p:nvPr/>
        </p:nvGrpSpPr>
        <p:grpSpPr>
          <a:xfrm>
            <a:off x="4393831" y="1215226"/>
            <a:ext cx="7586451" cy="5244076"/>
            <a:chOff x="4393831" y="1215226"/>
            <a:chExt cx="7586451" cy="5244076"/>
          </a:xfrm>
        </p:grpSpPr>
        <p:pic>
          <p:nvPicPr>
            <p:cNvPr id="2" name="Picture 1" descr="A screenshot of a computer screen&#10;&#10;Description automatically generated">
              <a:extLst>
                <a:ext uri="{FF2B5EF4-FFF2-40B4-BE49-F238E27FC236}">
                  <a16:creationId xmlns:a16="http://schemas.microsoft.com/office/drawing/2014/main" id="{2D587A3E-6225-4BBE-B67C-71551ECA18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3831" y="1215226"/>
              <a:ext cx="7586451" cy="5244076"/>
            </a:xfrm>
            <a:prstGeom prst="rect">
              <a:avLst/>
            </a:prstGeom>
          </p:spPr>
        </p:pic>
        <p:pic>
          <p:nvPicPr>
            <p:cNvPr id="6" name="Picture 5">
              <a:extLst>
                <a:ext uri="{FF2B5EF4-FFF2-40B4-BE49-F238E27FC236}">
                  <a16:creationId xmlns:a16="http://schemas.microsoft.com/office/drawing/2014/main" id="{D4DD2770-397D-4CE4-9E40-495C5B3D2EE4}"/>
                </a:ext>
              </a:extLst>
            </p:cNvPr>
            <p:cNvPicPr>
              <a:picLocks noChangeAspect="1"/>
            </p:cNvPicPr>
            <p:nvPr/>
          </p:nvPicPr>
          <p:blipFill>
            <a:blip r:embed="rId3"/>
            <a:stretch>
              <a:fillRect/>
            </a:stretch>
          </p:blipFill>
          <p:spPr>
            <a:xfrm>
              <a:off x="4905983" y="1962350"/>
              <a:ext cx="6599750" cy="3680424"/>
            </a:xfrm>
            <a:prstGeom prst="rect">
              <a:avLst/>
            </a:prstGeom>
          </p:spPr>
        </p:pic>
      </p:grpSp>
      <p:sp>
        <p:nvSpPr>
          <p:cNvPr id="8" name="TextBox 7">
            <a:extLst>
              <a:ext uri="{FF2B5EF4-FFF2-40B4-BE49-F238E27FC236}">
                <a16:creationId xmlns:a16="http://schemas.microsoft.com/office/drawing/2014/main" id="{6F104D30-5426-4577-B15A-4EC2F4567710}"/>
              </a:ext>
            </a:extLst>
          </p:cNvPr>
          <p:cNvSpPr txBox="1"/>
          <p:nvPr/>
        </p:nvSpPr>
        <p:spPr>
          <a:xfrm>
            <a:off x="338417" y="2392212"/>
            <a:ext cx="3934691" cy="2837700"/>
          </a:xfrm>
          <a:prstGeom prst="rect">
            <a:avLst/>
          </a:prstGeom>
          <a:noFill/>
        </p:spPr>
        <p:txBody>
          <a:bodyPr wrap="square">
            <a:spAutoFit/>
          </a:bodyPr>
          <a:lstStyle/>
          <a:p>
            <a:pPr marL="285750" marR="0" lvl="1" indent="-285750" algn="l" defTabSz="91446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gradFill>
                  <a:gsLst>
                    <a:gs pos="1250">
                      <a:srgbClr val="FFFFFF"/>
                    </a:gs>
                    <a:gs pos="99000">
                      <a:srgbClr val="FFFFFF"/>
                    </a:gs>
                  </a:gsLst>
                  <a:lin ang="5400000" scaled="0"/>
                </a:gradFill>
                <a:effectLst/>
                <a:uLnTx/>
                <a:uFillTx/>
                <a:latin typeface="Segoe UI"/>
                <a:ea typeface="+mn-ea"/>
                <a:cs typeface="+mn-cs"/>
              </a:rPr>
              <a:t>Automatically apply security patches to new Windows Server VMs to protect against critical threat</a:t>
            </a:r>
          </a:p>
          <a:p>
            <a:pPr marL="285750" marR="0" lvl="1" indent="-285750" algn="l" defTabSz="91446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gradFill>
                <a:gsLst>
                  <a:gs pos="1250">
                    <a:srgbClr val="FFFFFF"/>
                  </a:gs>
                  <a:gs pos="99000">
                    <a:srgbClr val="FFFFFF"/>
                  </a:gs>
                </a:gsLst>
                <a:lin ang="5400000" scaled="0"/>
              </a:gradFill>
              <a:effectLst/>
              <a:uLnTx/>
              <a:uFillTx/>
              <a:latin typeface="Segoe UI"/>
              <a:ea typeface="+mn-ea"/>
              <a:cs typeface="+mn-cs"/>
            </a:endParaRPr>
          </a:p>
          <a:p>
            <a:pPr marL="285750" marR="0" lvl="1" indent="-285750" algn="l" defTabSz="91446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gradFill>
                  <a:gsLst>
                    <a:gs pos="1250">
                      <a:srgbClr val="FFFFFF"/>
                    </a:gs>
                    <a:gs pos="99000">
                      <a:srgbClr val="FFFFFF"/>
                    </a:gs>
                  </a:gsLst>
                  <a:lin ang="5400000" scaled="0"/>
                </a:gradFill>
                <a:effectLst/>
                <a:uLnTx/>
                <a:uFillTx/>
                <a:latin typeface="Segoe UI"/>
                <a:ea typeface="+mn-ea"/>
                <a:cs typeface="+mn-cs"/>
              </a:rPr>
              <a:t>Maintain high-availability for apps </a:t>
            </a:r>
            <a:br>
              <a:rPr kumimoji="0" lang="en-US" sz="1600" b="0" i="0" u="none" strike="noStrike" kern="1200" cap="none" spc="0" normalizeH="0" baseline="0" noProof="0" dirty="0">
                <a:ln>
                  <a:noFill/>
                </a:ln>
                <a:gradFill>
                  <a:gsLst>
                    <a:gs pos="1250">
                      <a:srgbClr val="FFFFFF"/>
                    </a:gs>
                    <a:gs pos="99000">
                      <a:srgbClr val="FFFFFF"/>
                    </a:gs>
                  </a:gsLst>
                  <a:lin ang="5400000" scaled="0"/>
                </a:gradFill>
                <a:effectLst/>
                <a:uLnTx/>
                <a:uFillTx/>
                <a:latin typeface="Segoe UI"/>
                <a:ea typeface="+mn-ea"/>
                <a:cs typeface="+mn-cs"/>
              </a:rPr>
            </a:br>
            <a:r>
              <a:rPr kumimoji="0" lang="en-US" sz="1600" b="0" i="0" u="none" strike="noStrike" kern="1200" cap="none" spc="0" normalizeH="0" baseline="0" noProof="0" dirty="0">
                <a:ln>
                  <a:noFill/>
                </a:ln>
                <a:gradFill>
                  <a:gsLst>
                    <a:gs pos="1250">
                      <a:srgbClr val="FFFFFF"/>
                    </a:gs>
                    <a:gs pos="99000">
                      <a:srgbClr val="FFFFFF"/>
                    </a:gs>
                  </a:gsLst>
                  <a:lin ang="5400000" scaled="0"/>
                </a:gradFill>
                <a:effectLst/>
                <a:uLnTx/>
                <a:uFillTx/>
                <a:latin typeface="Segoe UI"/>
                <a:ea typeface="+mn-ea"/>
                <a:cs typeface="+mn-cs"/>
              </a:rPr>
              <a:t>and services running on Windows Server VMs while keeping your environment protected</a:t>
            </a:r>
          </a:p>
          <a:p>
            <a:pPr marL="285750" marR="0" lvl="1" indent="-285750" algn="l" defTabSz="91446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gradFill>
                <a:gsLst>
                  <a:gs pos="1250">
                    <a:srgbClr val="FFFFFF"/>
                  </a:gs>
                  <a:gs pos="99000">
                    <a:srgbClr val="FFFFFF"/>
                  </a:gs>
                </a:gsLst>
                <a:lin ang="5400000" scaled="0"/>
              </a:gradFill>
              <a:effectLst/>
              <a:uLnTx/>
              <a:uFillTx/>
              <a:latin typeface="Segoe UI"/>
              <a:ea typeface="+mn-ea"/>
              <a:cs typeface="+mn-cs"/>
            </a:endParaRPr>
          </a:p>
          <a:p>
            <a:pPr marL="285750" marR="0" lvl="1" indent="-285750" algn="l" defTabSz="91446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gradFill>
                  <a:gsLst>
                    <a:gs pos="1250">
                      <a:srgbClr val="FFFFFF"/>
                    </a:gs>
                    <a:gs pos="99000">
                      <a:srgbClr val="FFFFFF"/>
                    </a:gs>
                  </a:gsLst>
                  <a:lin ang="5400000" scaled="0"/>
                </a:gradFill>
                <a:effectLst/>
                <a:uLnTx/>
                <a:uFillTx/>
                <a:latin typeface="Segoe UI"/>
                <a:ea typeface="+mn-ea"/>
                <a:cs typeface="+mn-cs"/>
              </a:rPr>
              <a:t>Automatic enrollment for ease </a:t>
            </a:r>
            <a:br>
              <a:rPr kumimoji="0" lang="en-US" sz="1600" b="0" i="0" u="none" strike="noStrike" kern="1200" cap="none" spc="0" normalizeH="0" baseline="0" noProof="0" dirty="0">
                <a:ln>
                  <a:noFill/>
                </a:ln>
                <a:gradFill>
                  <a:gsLst>
                    <a:gs pos="1250">
                      <a:srgbClr val="FFFFFF"/>
                    </a:gs>
                    <a:gs pos="99000">
                      <a:srgbClr val="FFFFFF"/>
                    </a:gs>
                  </a:gsLst>
                  <a:lin ang="5400000" scaled="0"/>
                </a:gradFill>
                <a:effectLst/>
                <a:uLnTx/>
                <a:uFillTx/>
                <a:latin typeface="Segoe UI"/>
                <a:ea typeface="+mn-ea"/>
                <a:cs typeface="+mn-cs"/>
              </a:rPr>
            </a:br>
            <a:r>
              <a:rPr kumimoji="0" lang="en-US" sz="1600" b="0" i="0" u="none" strike="noStrike" kern="1200" cap="none" spc="0" normalizeH="0" baseline="0" noProof="0" dirty="0">
                <a:ln>
                  <a:noFill/>
                </a:ln>
                <a:gradFill>
                  <a:gsLst>
                    <a:gs pos="1250">
                      <a:srgbClr val="FFFFFF"/>
                    </a:gs>
                    <a:gs pos="99000">
                      <a:srgbClr val="FFFFFF"/>
                    </a:gs>
                  </a:gsLst>
                  <a:lin ang="5400000" scaled="0"/>
                </a:gradFill>
                <a:effectLst/>
                <a:uLnTx/>
                <a:uFillTx/>
                <a:latin typeface="Segoe UI"/>
                <a:ea typeface="+mn-ea"/>
                <a:cs typeface="+mn-cs"/>
              </a:rPr>
              <a:t>of service discoverability</a:t>
            </a:r>
          </a:p>
        </p:txBody>
      </p:sp>
    </p:spTree>
    <p:extLst>
      <p:ext uri="{BB962C8B-B14F-4D97-AF65-F5344CB8AC3E}">
        <p14:creationId xmlns:p14="http://schemas.microsoft.com/office/powerpoint/2010/main" val="2226219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0"/>
                                  </p:stCondLst>
                                  <p:childTnLst>
                                    <p:animMotion origin="layout" path="M -4.16667E-6 -2.22222E-6 L -4.16667E-6 0.03102 " pathEditMode="relative" rAng="0" ptsTypes="AA">
                                      <p:cBhvr>
                                        <p:cTn id="9" dur="500" spd="-100000" fill="hold"/>
                                        <p:tgtEl>
                                          <p:spTgt spid="8"/>
                                        </p:tgtEl>
                                        <p:attrNameLst>
                                          <p:attrName>ppt_x</p:attrName>
                                          <p:attrName>ppt_y</p:attrName>
                                        </p:attrNameLst>
                                      </p:cBhvr>
                                      <p:rCtr x="0" y="1551"/>
                                    </p:animMotion>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nodeType="withEffect">
                                  <p:stCondLst>
                                    <p:cond delay="0"/>
                                  </p:stCondLst>
                                  <p:childTnLst>
                                    <p:animMotion origin="layout" path="M -4.58333E-6 -7.40741E-7 L 0.02318 -0.00116 " pathEditMode="relative" rAng="0" ptsTypes="AA">
                                      <p:cBhvr>
                                        <p:cTn id="14" dur="500" spd="-100000" fill="hold"/>
                                        <p:tgtEl>
                                          <p:spTgt spid="3"/>
                                        </p:tgtEl>
                                        <p:attrNameLst>
                                          <p:attrName>ppt_x</p:attrName>
                                          <p:attrName>ppt_y</p:attrName>
                                        </p:attrNameLst>
                                      </p:cBhvr>
                                      <p:rCtr x="1159"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We need Dev and IT to work together</a:t>
            </a:r>
          </a:p>
        </p:txBody>
      </p:sp>
      <p:grpSp>
        <p:nvGrpSpPr>
          <p:cNvPr id="7" name="Group 6">
            <a:extLst>
              <a:ext uri="{FF2B5EF4-FFF2-40B4-BE49-F238E27FC236}">
                <a16:creationId xmlns:a16="http://schemas.microsoft.com/office/drawing/2014/main" id="{4220026F-83F9-4F2A-85F6-8A499CBB3CD5}"/>
              </a:ext>
              <a:ext uri="{C183D7F6-B498-43B3-948B-1728B52AA6E4}">
                <adec:decorative xmlns:adec="http://schemas.microsoft.com/office/drawing/2017/decorative" val="1"/>
              </a:ext>
            </a:extLst>
          </p:cNvPr>
          <p:cNvGrpSpPr/>
          <p:nvPr/>
        </p:nvGrpSpPr>
        <p:grpSpPr>
          <a:xfrm>
            <a:off x="432415" y="1798320"/>
            <a:ext cx="10725136" cy="2926080"/>
            <a:chOff x="432415" y="1798320"/>
            <a:chExt cx="10725136" cy="2926080"/>
          </a:xfrm>
        </p:grpSpPr>
        <p:sp>
          <p:nvSpPr>
            <p:cNvPr id="27" name="Rectangular Callout 37">
              <a:extLst>
                <a:ext uri="{FF2B5EF4-FFF2-40B4-BE49-F238E27FC236}">
                  <a16:creationId xmlns:a16="http://schemas.microsoft.com/office/drawing/2014/main" id="{2A843BC1-E1C7-4008-95BD-06B9BEBB3E87}"/>
                </a:ext>
              </a:extLst>
            </p:cNvPr>
            <p:cNvSpPr/>
            <p:nvPr/>
          </p:nvSpPr>
          <p:spPr bwMode="auto">
            <a:xfrm>
              <a:off x="8330499" y="2880360"/>
              <a:ext cx="2827052" cy="1844040"/>
            </a:xfrm>
            <a:prstGeom prst="wedgeRectCallout">
              <a:avLst>
                <a:gd name="adj1" fmla="val 7705"/>
                <a:gd name="adj2" fmla="val 67852"/>
              </a:avLst>
            </a:prstGeom>
            <a:noFill/>
            <a:ln w="19050" cap="rnd">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solidFill>
                    <a:schemeClr val="tx1"/>
                  </a:solidFill>
                  <a:latin typeface="Segoe UI" charset="0"/>
                  <a:cs typeface="Segoe UI" charset="0"/>
                </a:rPr>
                <a:t>“How do scale applications and maintain both a traditional and modern environment?”</a:t>
              </a:r>
            </a:p>
          </p:txBody>
        </p:sp>
        <p:sp>
          <p:nvSpPr>
            <p:cNvPr id="28" name="Rectangular Callout 2">
              <a:extLst>
                <a:ext uri="{FF2B5EF4-FFF2-40B4-BE49-F238E27FC236}">
                  <a16:creationId xmlns:a16="http://schemas.microsoft.com/office/drawing/2014/main" id="{E7144B18-F3DD-433D-9BFE-5099FF6543AD}"/>
                </a:ext>
              </a:extLst>
            </p:cNvPr>
            <p:cNvSpPr/>
            <p:nvPr/>
          </p:nvSpPr>
          <p:spPr bwMode="auto">
            <a:xfrm>
              <a:off x="432415" y="1798320"/>
              <a:ext cx="3289762" cy="1783080"/>
            </a:xfrm>
            <a:prstGeom prst="wedgeRectCallout">
              <a:avLst>
                <a:gd name="adj1" fmla="val 33331"/>
                <a:gd name="adj2" fmla="val 65387"/>
              </a:avLst>
            </a:prstGeom>
            <a:noFill/>
            <a:ln w="19050" cap="rnd">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solidFill>
                    <a:schemeClr val="tx1"/>
                  </a:solidFill>
                  <a:latin typeface="Segoe UI" charset="0"/>
                  <a:cs typeface="Segoe UI" charset="0"/>
                </a:rPr>
                <a:t>“How do I create</a:t>
              </a:r>
              <a:br>
                <a:rPr lang="en-US" sz="2000" dirty="0">
                  <a:solidFill>
                    <a:schemeClr val="tx1"/>
                  </a:solidFill>
                  <a:latin typeface="Segoe UI" charset="0"/>
                  <a:cs typeface="Segoe UI" charset="0"/>
                </a:rPr>
              </a:br>
              <a:r>
                <a:rPr lang="en-US" sz="2000" dirty="0">
                  <a:solidFill>
                    <a:schemeClr val="tx1"/>
                  </a:solidFill>
                  <a:latin typeface="Segoe UI" charset="0"/>
                  <a:cs typeface="Segoe UI" charset="0"/>
                </a:rPr>
                <a:t>applications fast without worrying about the production environment?”</a:t>
              </a:r>
            </a:p>
          </p:txBody>
        </p:sp>
        <p:sp>
          <p:nvSpPr>
            <p:cNvPr id="30" name="Rectangular Callout 37">
              <a:extLst>
                <a:ext uri="{FF2B5EF4-FFF2-40B4-BE49-F238E27FC236}">
                  <a16:creationId xmlns:a16="http://schemas.microsoft.com/office/drawing/2014/main" id="{74DD1101-F3CC-41CF-A0F0-51766CA5D556}"/>
                </a:ext>
              </a:extLst>
            </p:cNvPr>
            <p:cNvSpPr/>
            <p:nvPr/>
          </p:nvSpPr>
          <p:spPr bwMode="auto">
            <a:xfrm>
              <a:off x="4287928" y="1798320"/>
              <a:ext cx="2983423" cy="1783080"/>
            </a:xfrm>
            <a:prstGeom prst="wedgeRectCallout">
              <a:avLst>
                <a:gd name="adj1" fmla="val 7705"/>
                <a:gd name="adj2" fmla="val 67852"/>
              </a:avLst>
            </a:prstGeom>
            <a:noFill/>
            <a:ln w="19050" cap="rnd">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solidFill>
                    <a:schemeClr val="tx1"/>
                  </a:solidFill>
                  <a:latin typeface="Segoe UI" charset="0"/>
                  <a:cs typeface="Segoe UI" charset="0"/>
                </a:rPr>
                <a:t>“How can I make</a:t>
              </a:r>
              <a:br>
                <a:rPr lang="en-US" sz="2000" dirty="0">
                  <a:solidFill>
                    <a:schemeClr val="tx1"/>
                  </a:solidFill>
                  <a:latin typeface="Segoe UI" charset="0"/>
                  <a:cs typeface="Segoe UI" charset="0"/>
                </a:rPr>
              </a:br>
              <a:r>
                <a:rPr lang="en-US" sz="2000" dirty="0">
                  <a:solidFill>
                    <a:schemeClr val="tx1"/>
                  </a:solidFill>
                  <a:latin typeface="Segoe UI" charset="0"/>
                  <a:cs typeface="Segoe UI" charset="0"/>
                </a:rPr>
                <a:t>sure my new apps run</a:t>
              </a:r>
              <a:br>
                <a:rPr lang="en-US" sz="2000" dirty="0">
                  <a:solidFill>
                    <a:schemeClr val="tx1"/>
                  </a:solidFill>
                  <a:latin typeface="Segoe UI" charset="0"/>
                  <a:cs typeface="Segoe UI" charset="0"/>
                </a:rPr>
              </a:br>
              <a:r>
                <a:rPr lang="en-US" sz="2000" dirty="0">
                  <a:solidFill>
                    <a:schemeClr val="tx1"/>
                  </a:solidFill>
                  <a:latin typeface="Segoe UI" charset="0"/>
                  <a:cs typeface="Segoe UI" charset="0"/>
                </a:rPr>
                <a:t>as expected on</a:t>
              </a:r>
              <a:br>
                <a:rPr lang="en-US" sz="2000" dirty="0">
                  <a:solidFill>
                    <a:schemeClr val="tx1"/>
                  </a:solidFill>
                  <a:latin typeface="Segoe UI" charset="0"/>
                  <a:cs typeface="Segoe UI" charset="0"/>
                </a:rPr>
              </a:br>
              <a:r>
                <a:rPr lang="en-US" sz="2000" dirty="0">
                  <a:solidFill>
                    <a:schemeClr val="tx1"/>
                  </a:solidFill>
                  <a:latin typeface="Segoe UI" charset="0"/>
                  <a:cs typeface="Segoe UI" charset="0"/>
                </a:rPr>
                <a:t>production servers?”</a:t>
              </a:r>
            </a:p>
          </p:txBody>
        </p:sp>
        <p:grpSp>
          <p:nvGrpSpPr>
            <p:cNvPr id="2" name="Group 1">
              <a:extLst>
                <a:ext uri="{FF2B5EF4-FFF2-40B4-BE49-F238E27FC236}">
                  <a16:creationId xmlns:a16="http://schemas.microsoft.com/office/drawing/2014/main" id="{8F553002-85F8-2841-B930-0F40E8708153}"/>
                </a:ext>
              </a:extLst>
            </p:cNvPr>
            <p:cNvGrpSpPr/>
            <p:nvPr/>
          </p:nvGrpSpPr>
          <p:grpSpPr>
            <a:xfrm>
              <a:off x="3372927" y="3729520"/>
              <a:ext cx="2720079" cy="627864"/>
              <a:chOff x="3372927" y="3729520"/>
              <a:chExt cx="2720079" cy="627864"/>
            </a:xfrm>
          </p:grpSpPr>
          <p:sp>
            <p:nvSpPr>
              <p:cNvPr id="5" name="TextBox 4">
                <a:extLst>
                  <a:ext uri="{FF2B5EF4-FFF2-40B4-BE49-F238E27FC236}">
                    <a16:creationId xmlns:a16="http://schemas.microsoft.com/office/drawing/2014/main" id="{999FE45D-232B-2445-A78C-A14F6D1B2D94}"/>
                  </a:ext>
                </a:extLst>
              </p:cNvPr>
              <p:cNvSpPr txBox="1"/>
              <p:nvPr/>
            </p:nvSpPr>
            <p:spPr>
              <a:xfrm>
                <a:off x="4066982" y="3729520"/>
                <a:ext cx="2026024" cy="627864"/>
              </a:xfrm>
              <a:prstGeom prst="rect">
                <a:avLst/>
              </a:prstGeom>
              <a:noFill/>
              <a:ln>
                <a:noFill/>
              </a:ln>
            </p:spPr>
            <p:txBody>
              <a:bodyPr wrap="square" lIns="182880" tIns="146304" rIns="182880" bIns="146304" rtlCol="0">
                <a:spAutoFit/>
              </a:bodyPr>
              <a:lstStyle/>
              <a:p>
                <a:pPr>
                  <a:lnSpc>
                    <a:spcPct val="90000"/>
                  </a:lnSpc>
                  <a:spcAft>
                    <a:spcPts val="600"/>
                  </a:spcAft>
                </a:pPr>
                <a:r>
                  <a:rPr lang="en-US" sz="2400" dirty="0">
                    <a:gradFill>
                      <a:gsLst>
                        <a:gs pos="1250">
                          <a:schemeClr val="bg1"/>
                        </a:gs>
                        <a:gs pos="100000">
                          <a:schemeClr val="bg1"/>
                        </a:gs>
                      </a:gsLst>
                      <a:lin ang="5400000" scaled="0"/>
                    </a:gradFill>
                  </a:rPr>
                  <a:t>Developers</a:t>
                </a:r>
              </a:p>
            </p:txBody>
          </p:sp>
          <p:pic>
            <p:nvPicPr>
              <p:cNvPr id="9" name="Picture 8">
                <a:extLst>
                  <a:ext uri="{FF2B5EF4-FFF2-40B4-BE49-F238E27FC236}">
                    <a16:creationId xmlns:a16="http://schemas.microsoft.com/office/drawing/2014/main" id="{BA64AE32-5CFB-7A41-98AE-666D404DE726}"/>
                  </a:ext>
                </a:extLst>
              </p:cNvPr>
              <p:cNvPicPr>
                <a:picLocks noChangeAspect="1"/>
              </p:cNvPicPr>
              <p:nvPr/>
            </p:nvPicPr>
            <p:blipFill>
              <a:blip r:embed="rId3"/>
              <a:stretch>
                <a:fillRect/>
              </a:stretch>
            </p:blipFill>
            <p:spPr>
              <a:xfrm>
                <a:off x="3372927" y="3776108"/>
                <a:ext cx="698500" cy="457200"/>
              </a:xfrm>
              <a:prstGeom prst="rect">
                <a:avLst/>
              </a:prstGeom>
              <a:ln>
                <a:noFill/>
              </a:ln>
            </p:spPr>
          </p:pic>
        </p:grpSp>
      </p:grpSp>
      <p:grpSp>
        <p:nvGrpSpPr>
          <p:cNvPr id="12" name="Group 11">
            <a:extLst>
              <a:ext uri="{FF2B5EF4-FFF2-40B4-BE49-F238E27FC236}">
                <a16:creationId xmlns:a16="http://schemas.microsoft.com/office/drawing/2014/main" id="{28D99375-72CC-8B4C-AB11-E023CA10BFD4}"/>
              </a:ext>
              <a:ext uri="{C183D7F6-B498-43B3-948B-1728B52AA6E4}">
                <adec:decorative xmlns:adec="http://schemas.microsoft.com/office/drawing/2017/decorative" val="1"/>
              </a:ext>
            </a:extLst>
          </p:cNvPr>
          <p:cNvGrpSpPr/>
          <p:nvPr/>
        </p:nvGrpSpPr>
        <p:grpSpPr>
          <a:xfrm>
            <a:off x="432414" y="5326419"/>
            <a:ext cx="11305162" cy="627864"/>
            <a:chOff x="432414" y="5326419"/>
            <a:chExt cx="11305162" cy="627864"/>
          </a:xfrm>
        </p:grpSpPr>
        <p:grpSp>
          <p:nvGrpSpPr>
            <p:cNvPr id="8" name="Group 7">
              <a:extLst>
                <a:ext uri="{FF2B5EF4-FFF2-40B4-BE49-F238E27FC236}">
                  <a16:creationId xmlns:a16="http://schemas.microsoft.com/office/drawing/2014/main" id="{22DC6B08-B4EF-FF41-A448-EC3A9395539F}"/>
                </a:ext>
              </a:extLst>
            </p:cNvPr>
            <p:cNvGrpSpPr/>
            <p:nvPr/>
          </p:nvGrpSpPr>
          <p:grpSpPr>
            <a:xfrm>
              <a:off x="432414" y="5326419"/>
              <a:ext cx="11305162" cy="627864"/>
              <a:chOff x="432414" y="5326419"/>
              <a:chExt cx="11305162" cy="627864"/>
            </a:xfrm>
          </p:grpSpPr>
          <p:sp>
            <p:nvSpPr>
              <p:cNvPr id="14" name="TextBox 13">
                <a:extLst>
                  <a:ext uri="{FF2B5EF4-FFF2-40B4-BE49-F238E27FC236}">
                    <a16:creationId xmlns:a16="http://schemas.microsoft.com/office/drawing/2014/main" id="{649A403A-7431-9D45-AF11-5DEF508AAC01}"/>
                  </a:ext>
                </a:extLst>
              </p:cNvPr>
              <p:cNvSpPr txBox="1"/>
              <p:nvPr/>
            </p:nvSpPr>
            <p:spPr>
              <a:xfrm>
                <a:off x="9422792" y="5326419"/>
                <a:ext cx="808424"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t>IT</a:t>
                </a:r>
              </a:p>
            </p:txBody>
          </p:sp>
          <p:cxnSp>
            <p:nvCxnSpPr>
              <p:cNvPr id="17" name="Straight Connector 16">
                <a:extLst>
                  <a:ext uri="{FF2B5EF4-FFF2-40B4-BE49-F238E27FC236}">
                    <a16:creationId xmlns:a16="http://schemas.microsoft.com/office/drawing/2014/main" id="{173B3792-180E-ED4B-930A-45A7C65635BA}"/>
                  </a:ext>
                </a:extLst>
              </p:cNvPr>
              <p:cNvCxnSpPr>
                <a:cxnSpLocks/>
              </p:cNvCxnSpPr>
              <p:nvPr/>
            </p:nvCxnSpPr>
            <p:spPr>
              <a:xfrm flipH="1">
                <a:off x="432414" y="5640351"/>
                <a:ext cx="7767468" cy="0"/>
              </a:xfrm>
              <a:prstGeom prst="line">
                <a:avLst/>
              </a:prstGeom>
              <a:ln w="1905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3A4DE1E-5DE1-D249-A588-87CAF94035B9}"/>
                  </a:ext>
                </a:extLst>
              </p:cNvPr>
              <p:cNvCxnSpPr>
                <a:cxnSpLocks/>
              </p:cNvCxnSpPr>
              <p:nvPr/>
            </p:nvCxnSpPr>
            <p:spPr>
              <a:xfrm flipH="1">
                <a:off x="10160998" y="5640351"/>
                <a:ext cx="1576578" cy="0"/>
              </a:xfrm>
              <a:prstGeom prst="line">
                <a:avLst/>
              </a:prstGeom>
              <a:ln w="1905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52D0D87-6C2D-9A41-8F83-2A4BF81C5934}"/>
                  </a:ext>
                </a:extLst>
              </p:cNvPr>
              <p:cNvCxnSpPr/>
              <p:nvPr/>
            </p:nvCxnSpPr>
            <p:spPr>
              <a:xfrm>
                <a:off x="8199882" y="5358358"/>
                <a:ext cx="0" cy="533400"/>
              </a:xfrm>
              <a:prstGeom prst="line">
                <a:avLst/>
              </a:prstGeom>
              <a:ln w="1905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4FFED3-3C24-664F-9765-883B25F73204}"/>
                  </a:ext>
                </a:extLst>
              </p:cNvPr>
              <p:cNvCxnSpPr/>
              <p:nvPr/>
            </p:nvCxnSpPr>
            <p:spPr>
              <a:xfrm>
                <a:off x="10165842" y="5358358"/>
                <a:ext cx="0" cy="533400"/>
              </a:xfrm>
              <a:prstGeom prst="line">
                <a:avLst/>
              </a:prstGeom>
              <a:ln w="190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C00F4EEA-BE60-844C-9E9A-790BDD465D0E}"/>
                </a:ext>
              </a:extLst>
            </p:cNvPr>
            <p:cNvPicPr>
              <a:picLocks noChangeAspect="1"/>
            </p:cNvPicPr>
            <p:nvPr/>
          </p:nvPicPr>
          <p:blipFill>
            <a:blip r:embed="rId4"/>
            <a:stretch>
              <a:fillRect/>
            </a:stretch>
          </p:blipFill>
          <p:spPr>
            <a:xfrm>
              <a:off x="8520022" y="5373651"/>
              <a:ext cx="800100" cy="533400"/>
            </a:xfrm>
            <a:prstGeom prst="rect">
              <a:avLst/>
            </a:prstGeom>
          </p:spPr>
        </p:pic>
      </p:grpSp>
    </p:spTree>
    <p:extLst>
      <p:ext uri="{BB962C8B-B14F-4D97-AF65-F5344CB8AC3E}">
        <p14:creationId xmlns:p14="http://schemas.microsoft.com/office/powerpoint/2010/main" val="39810856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decel="100000" fill="hold" nodeType="withEffect">
                                  <p:stCondLst>
                                    <p:cond delay="0"/>
                                  </p:stCondLst>
                                  <p:childTnLst>
                                    <p:animMotion origin="layout" path="M -2.29167E-6 -3.7037E-6 L -2.29167E-6 -0.03009 " pathEditMode="relative" rAng="0" ptsTypes="AA">
                                      <p:cBhvr>
                                        <p:cTn id="9" dur="500" spd="-100000" fill="hold"/>
                                        <p:tgtEl>
                                          <p:spTgt spid="12"/>
                                        </p:tgtEl>
                                        <p:attrNameLst>
                                          <p:attrName>ppt_x</p:attrName>
                                          <p:attrName>ppt_y</p:attrName>
                                        </p:attrNameLst>
                                      </p:cBhvr>
                                      <p:rCtr x="0" y="-1505"/>
                                    </p:animMotion>
                                  </p:childTnLst>
                                </p:cTn>
                              </p:par>
                              <p:par>
                                <p:cTn id="10" presetID="10"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nodeType="withEffect">
                                  <p:stCondLst>
                                    <p:cond delay="250"/>
                                  </p:stCondLst>
                                  <p:childTnLst>
                                    <p:animMotion origin="layout" path="M -1.04167E-6 -4.07407E-6 L -1.04167E-6 0.05903 " pathEditMode="relative" rAng="0" ptsTypes="AA">
                                      <p:cBhvr>
                                        <p:cTn id="14" dur="500" spd="-100000" fill="hold"/>
                                        <p:tgtEl>
                                          <p:spTgt spid="7"/>
                                        </p:tgtEl>
                                        <p:attrNameLst>
                                          <p:attrName>ppt_x</p:attrName>
                                          <p:attrName>ppt_y</p:attrName>
                                        </p:attrNameLst>
                                      </p:cBhvr>
                                      <p:rCtr x="0" y="29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CD38AB-7AF2-4392-98D0-A6C6025097CD}"/>
              </a:ext>
              <a:ext uri="{C183D7F6-B498-43B3-948B-1728B52AA6E4}">
                <adec:decorative xmlns:adec="http://schemas.microsoft.com/office/drawing/2017/decorative" val="1"/>
              </a:ext>
            </a:extLst>
          </p:cNvPr>
          <p:cNvGrpSpPr/>
          <p:nvPr/>
        </p:nvGrpSpPr>
        <p:grpSpPr>
          <a:xfrm>
            <a:off x="53313" y="1945"/>
            <a:ext cx="12191135" cy="6856055"/>
            <a:chOff x="-883" y="40640"/>
            <a:chExt cx="12437355" cy="6994525"/>
          </a:xfrm>
        </p:grpSpPr>
        <p:pic>
          <p:nvPicPr>
            <p:cNvPr id="37" name="Picture 36">
              <a:extLst>
                <a:ext uri="{FF2B5EF4-FFF2-40B4-BE49-F238E27FC236}">
                  <a16:creationId xmlns:a16="http://schemas.microsoft.com/office/drawing/2014/main" id="{31CF712A-299D-41C0-BA71-F065376370D8}"/>
                </a:ext>
              </a:extLst>
            </p:cNvPr>
            <p:cNvPicPr>
              <a:picLocks noChangeAspect="1"/>
            </p:cNvPicPr>
            <p:nvPr/>
          </p:nvPicPr>
          <p:blipFill>
            <a:blip r:embed="rId3"/>
            <a:stretch>
              <a:fillRect/>
            </a:stretch>
          </p:blipFill>
          <p:spPr>
            <a:xfrm>
              <a:off x="-1" y="40640"/>
              <a:ext cx="12436473" cy="6994525"/>
            </a:xfrm>
            <a:prstGeom prst="rect">
              <a:avLst/>
            </a:prstGeom>
          </p:spPr>
        </p:pic>
        <p:sp>
          <p:nvSpPr>
            <p:cNvPr id="38" name="Rectangle 37">
              <a:extLst>
                <a:ext uri="{FF2B5EF4-FFF2-40B4-BE49-F238E27FC236}">
                  <a16:creationId xmlns:a16="http://schemas.microsoft.com/office/drawing/2014/main" id="{BE0F3E31-BAD2-4700-8995-63FC81386EEF}"/>
                </a:ext>
                <a:ext uri="{C183D7F6-B498-43B3-948B-1728B52AA6E4}">
                  <adec:decorative xmlns:adec="http://schemas.microsoft.com/office/drawing/2017/decorative" val="1"/>
                </a:ext>
              </a:extLst>
            </p:cNvPr>
            <p:cNvSpPr/>
            <p:nvPr/>
          </p:nvSpPr>
          <p:spPr bwMode="auto">
            <a:xfrm>
              <a:off x="1553" y="40640"/>
              <a:ext cx="12433365" cy="6994525"/>
            </a:xfrm>
            <a:prstGeom prst="rect">
              <a:avLst/>
            </a:prstGeom>
            <a:gradFill flip="none" rotWithShape="1">
              <a:gsLst>
                <a:gs pos="0">
                  <a:srgbClr val="000000">
                    <a:alpha val="73000"/>
                  </a:srgbClr>
                </a:gs>
                <a:gs pos="100000">
                  <a:srgbClr val="000000">
                    <a:alpha val="58000"/>
                  </a:srgbClr>
                </a:gs>
                <a:gs pos="58000">
                  <a:srgbClr val="000000">
                    <a:alpha val="83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9" tIns="146263" rIns="182829" bIns="146263" numCol="1" spcCol="0" rtlCol="0" fromWordArt="0" anchor="t" anchorCtr="0" forceAA="0" compatLnSpc="1">
              <a:prstTxWarp prst="textNoShape">
                <a:avLst/>
              </a:prstTxWarp>
              <a:noAutofit/>
            </a:bodyPr>
            <a:lstStyle/>
            <a:p>
              <a:pPr marL="0" marR="0" lvl="0" indent="0" algn="l" defTabSz="932150" rtl="0" eaLnBrk="1" fontAlgn="base" latinLnBrk="0" hangingPunct="1">
                <a:lnSpc>
                  <a:spcPct val="100000"/>
                </a:lnSpc>
                <a:spcBef>
                  <a:spcPct val="0"/>
                </a:spcBef>
                <a:spcAft>
                  <a:spcPct val="0"/>
                </a:spcAft>
                <a:buClrTx/>
                <a:buSzTx/>
                <a:buFontTx/>
                <a:buNone/>
                <a:tabLst/>
                <a:defRPr/>
              </a:pPr>
              <a:endParaRPr kumimoji="0" lang="en-US" sz="1999"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9" name="Rectangle 38">
              <a:extLst>
                <a:ext uri="{FF2B5EF4-FFF2-40B4-BE49-F238E27FC236}">
                  <a16:creationId xmlns:a16="http://schemas.microsoft.com/office/drawing/2014/main" id="{96F541D4-66E0-4E62-A309-13C287F6407D}"/>
                </a:ext>
                <a:ext uri="{C183D7F6-B498-43B3-948B-1728B52AA6E4}">
                  <adec:decorative xmlns:adec="http://schemas.microsoft.com/office/drawing/2017/decorative" val="1"/>
                </a:ext>
              </a:extLst>
            </p:cNvPr>
            <p:cNvSpPr/>
            <p:nvPr/>
          </p:nvSpPr>
          <p:spPr bwMode="auto">
            <a:xfrm flipH="1">
              <a:off x="-883" y="40640"/>
              <a:ext cx="1361794" cy="6994525"/>
            </a:xfrm>
            <a:prstGeom prst="rect">
              <a:avLst/>
            </a:prstGeom>
            <a:gradFill flip="none" rotWithShape="1">
              <a:gsLst>
                <a:gs pos="0">
                  <a:srgbClr val="000000">
                    <a:alpha val="0"/>
                  </a:srgbClr>
                </a:gs>
                <a:gs pos="100000">
                  <a:srgbClr val="000000"/>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9" tIns="146263" rIns="182829" bIns="146263" numCol="1" spcCol="0" rtlCol="0" fromWordArt="0" anchor="t" anchorCtr="0" forceAA="0" compatLnSpc="1">
              <a:prstTxWarp prst="textNoShape">
                <a:avLst/>
              </a:prstTxWarp>
              <a:noAutofit/>
            </a:bodyPr>
            <a:lstStyle/>
            <a:p>
              <a:pPr marL="0" marR="0" lvl="0" indent="0" algn="l" defTabSz="932150" rtl="0" eaLnBrk="1" fontAlgn="base" latinLnBrk="0" hangingPunct="1">
                <a:lnSpc>
                  <a:spcPct val="100000"/>
                </a:lnSpc>
                <a:spcBef>
                  <a:spcPct val="0"/>
                </a:spcBef>
                <a:spcAft>
                  <a:spcPct val="0"/>
                </a:spcAft>
                <a:buClrTx/>
                <a:buSzTx/>
                <a:buFontTx/>
                <a:buNone/>
                <a:tabLst/>
                <a:defRPr/>
              </a:pPr>
              <a:endParaRPr kumimoji="0" lang="en-US" sz="1999"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 name="Title 2">
            <a:extLst>
              <a:ext uri="{FF2B5EF4-FFF2-40B4-BE49-F238E27FC236}">
                <a16:creationId xmlns:a16="http://schemas.microsoft.com/office/drawing/2014/main" id="{E9C2D0A1-E4CB-4C3B-BDE7-43B5CEF78EC0}"/>
              </a:ext>
            </a:extLst>
          </p:cNvPr>
          <p:cNvSpPr>
            <a:spLocks noGrp="1"/>
          </p:cNvSpPr>
          <p:nvPr>
            <p:ph type="title"/>
          </p:nvPr>
        </p:nvSpPr>
        <p:spPr>
          <a:xfrm>
            <a:off x="7771220" y="2559307"/>
            <a:ext cx="3428557" cy="997196"/>
          </a:xfrm>
        </p:spPr>
        <p:txBody>
          <a:bodyPr/>
          <a:lstStyle/>
          <a:p>
            <a:pPr>
              <a:lnSpc>
                <a:spcPct val="90000"/>
              </a:lnSpc>
            </a:pPr>
            <a:r>
              <a:rPr lang="en-US" sz="3600" dirty="0"/>
              <a:t>Windows Server </a:t>
            </a:r>
            <a:r>
              <a:rPr lang="en-US" sz="3600" dirty="0">
                <a:solidFill>
                  <a:schemeClr val="accent5"/>
                </a:solidFill>
              </a:rPr>
              <a:t>Anywhere</a:t>
            </a:r>
          </a:p>
        </p:txBody>
      </p:sp>
      <p:sp>
        <p:nvSpPr>
          <p:cNvPr id="19" name="Freeform: Shape 18" descr="Venn Diagram center">
            <a:extLst>
              <a:ext uri="{FF2B5EF4-FFF2-40B4-BE49-F238E27FC236}">
                <a16:creationId xmlns:a16="http://schemas.microsoft.com/office/drawing/2014/main" id="{ACF8476A-7E9F-4C21-B1D4-01E323EEFAAC}"/>
              </a:ext>
            </a:extLst>
          </p:cNvPr>
          <p:cNvSpPr/>
          <p:nvPr/>
        </p:nvSpPr>
        <p:spPr bwMode="auto">
          <a:xfrm flipH="1">
            <a:off x="2706501" y="1942319"/>
            <a:ext cx="2574456" cy="3125764"/>
          </a:xfrm>
          <a:custGeom>
            <a:avLst/>
            <a:gdLst>
              <a:gd name="connsiteX0" fmla="*/ 2092450 w 2444332"/>
              <a:gd name="connsiteY0" fmla="*/ 0 h 2967775"/>
              <a:gd name="connsiteX1" fmla="*/ 2254527 w 2444332"/>
              <a:gd name="connsiteY1" fmla="*/ 8184 h 2967775"/>
              <a:gd name="connsiteX2" fmla="*/ 2279897 w 2444332"/>
              <a:gd name="connsiteY2" fmla="*/ 60849 h 2967775"/>
              <a:gd name="connsiteX3" fmla="*/ 2444332 w 2444332"/>
              <a:gd name="connsiteY3" fmla="*/ 875325 h 2967775"/>
              <a:gd name="connsiteX4" fmla="*/ 351882 w 2444332"/>
              <a:gd name="connsiteY4" fmla="*/ 2967775 h 2967775"/>
              <a:gd name="connsiteX5" fmla="*/ 189805 w 2444332"/>
              <a:gd name="connsiteY5" fmla="*/ 2959591 h 2967775"/>
              <a:gd name="connsiteX6" fmla="*/ 164435 w 2444332"/>
              <a:gd name="connsiteY6" fmla="*/ 2906926 h 2967775"/>
              <a:gd name="connsiteX7" fmla="*/ 0 w 2444332"/>
              <a:gd name="connsiteY7" fmla="*/ 2092450 h 2967775"/>
              <a:gd name="connsiteX8" fmla="*/ 2092450 w 2444332"/>
              <a:gd name="connsiteY8" fmla="*/ 0 h 296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4332" h="2967775">
                <a:moveTo>
                  <a:pt x="2092450" y="0"/>
                </a:moveTo>
                <a:lnTo>
                  <a:pt x="2254527" y="8184"/>
                </a:lnTo>
                <a:lnTo>
                  <a:pt x="2279897" y="60849"/>
                </a:lnTo>
                <a:cubicBezTo>
                  <a:pt x="2385781" y="311187"/>
                  <a:pt x="2444332" y="586418"/>
                  <a:pt x="2444332" y="875325"/>
                </a:cubicBezTo>
                <a:cubicBezTo>
                  <a:pt x="2444332" y="2030953"/>
                  <a:pt x="1507510" y="2967775"/>
                  <a:pt x="351882" y="2967775"/>
                </a:cubicBezTo>
                <a:lnTo>
                  <a:pt x="189805" y="2959591"/>
                </a:lnTo>
                <a:lnTo>
                  <a:pt x="164435" y="2906926"/>
                </a:lnTo>
                <a:cubicBezTo>
                  <a:pt x="58552" y="2656589"/>
                  <a:pt x="0" y="2381357"/>
                  <a:pt x="0" y="2092450"/>
                </a:cubicBezTo>
                <a:cubicBezTo>
                  <a:pt x="0" y="936822"/>
                  <a:pt x="936822" y="0"/>
                  <a:pt x="2092450" y="0"/>
                </a:cubicBezTo>
                <a:close/>
              </a:path>
            </a:pathLst>
          </a:custGeom>
          <a:solidFill>
            <a:schemeClr val="accent2">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Freeform: Shape 17" descr="Venn Diagram right">
            <a:extLst>
              <a:ext uri="{FF2B5EF4-FFF2-40B4-BE49-F238E27FC236}">
                <a16:creationId xmlns:a16="http://schemas.microsoft.com/office/drawing/2014/main" id="{1437B1B4-7ECF-474E-9BDF-F7AA63C0FF41}"/>
              </a:ext>
            </a:extLst>
          </p:cNvPr>
          <p:cNvSpPr/>
          <p:nvPr/>
        </p:nvSpPr>
        <p:spPr bwMode="auto">
          <a:xfrm flipH="1">
            <a:off x="2906410" y="660400"/>
            <a:ext cx="4207773" cy="4399062"/>
          </a:xfrm>
          <a:custGeom>
            <a:avLst/>
            <a:gdLst>
              <a:gd name="connsiteX0" fmla="*/ 2092450 w 3995095"/>
              <a:gd name="connsiteY0" fmla="*/ 0 h 4176716"/>
              <a:gd name="connsiteX1" fmla="*/ 3932353 w 3995095"/>
              <a:gd name="connsiteY1" fmla="*/ 1095064 h 4176716"/>
              <a:gd name="connsiteX2" fmla="*/ 3995095 w 3995095"/>
              <a:gd name="connsiteY2" fmla="*/ 1225309 h 4176716"/>
              <a:gd name="connsiteX3" fmla="*/ 3833018 w 3995095"/>
              <a:gd name="connsiteY3" fmla="*/ 1217125 h 4176716"/>
              <a:gd name="connsiteX4" fmla="*/ 1740568 w 3995095"/>
              <a:gd name="connsiteY4" fmla="*/ 3309575 h 4176716"/>
              <a:gd name="connsiteX5" fmla="*/ 1905003 w 3995095"/>
              <a:gd name="connsiteY5" fmla="*/ 4124051 h 4176716"/>
              <a:gd name="connsiteX6" fmla="*/ 1930373 w 3995095"/>
              <a:gd name="connsiteY6" fmla="*/ 4176716 h 4176716"/>
              <a:gd name="connsiteX7" fmla="*/ 1878509 w 3995095"/>
              <a:gd name="connsiteY7" fmla="*/ 4174097 h 4176716"/>
              <a:gd name="connsiteX8" fmla="*/ 0 w 3995095"/>
              <a:gd name="connsiteY8" fmla="*/ 2092450 h 4176716"/>
              <a:gd name="connsiteX9" fmla="*/ 2092450 w 3995095"/>
              <a:gd name="connsiteY9" fmla="*/ 0 h 417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5095" h="4176716">
                <a:moveTo>
                  <a:pt x="2092450" y="0"/>
                </a:moveTo>
                <a:cubicBezTo>
                  <a:pt x="2886944" y="0"/>
                  <a:pt x="3578019" y="442795"/>
                  <a:pt x="3932353" y="1095064"/>
                </a:cubicBezTo>
                <a:lnTo>
                  <a:pt x="3995095" y="1225309"/>
                </a:lnTo>
                <a:lnTo>
                  <a:pt x="3833018" y="1217125"/>
                </a:lnTo>
                <a:cubicBezTo>
                  <a:pt x="2677390" y="1217125"/>
                  <a:pt x="1740568" y="2153947"/>
                  <a:pt x="1740568" y="3309575"/>
                </a:cubicBezTo>
                <a:cubicBezTo>
                  <a:pt x="1740568" y="3598482"/>
                  <a:pt x="1799120" y="3873714"/>
                  <a:pt x="1905003" y="4124051"/>
                </a:cubicBezTo>
                <a:lnTo>
                  <a:pt x="1930373" y="4176716"/>
                </a:lnTo>
                <a:lnTo>
                  <a:pt x="1878509" y="4174097"/>
                </a:lnTo>
                <a:cubicBezTo>
                  <a:pt x="823378" y="4066943"/>
                  <a:pt x="0" y="3175851"/>
                  <a:pt x="0" y="2092450"/>
                </a:cubicBezTo>
                <a:cubicBezTo>
                  <a:pt x="0" y="936822"/>
                  <a:pt x="936822" y="0"/>
                  <a:pt x="2092450" y="0"/>
                </a:cubicBezTo>
                <a:close/>
              </a:path>
            </a:pathLst>
          </a:custGeom>
          <a:solidFill>
            <a:schemeClr val="tx2">
              <a:lumMod val="50000"/>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Freeform: Shape 16" descr="Venn Diagram Left">
            <a:extLst>
              <a:ext uri="{FF2B5EF4-FFF2-40B4-BE49-F238E27FC236}">
                <a16:creationId xmlns:a16="http://schemas.microsoft.com/office/drawing/2014/main" id="{A1D4E400-1D5A-48EF-9DB5-5E00974195F6}"/>
              </a:ext>
            </a:extLst>
          </p:cNvPr>
          <p:cNvSpPr/>
          <p:nvPr/>
        </p:nvSpPr>
        <p:spPr bwMode="auto">
          <a:xfrm flipH="1">
            <a:off x="873273" y="1950938"/>
            <a:ext cx="4207773" cy="4399062"/>
          </a:xfrm>
          <a:custGeom>
            <a:avLst/>
            <a:gdLst>
              <a:gd name="connsiteX0" fmla="*/ 2064722 w 3995095"/>
              <a:gd name="connsiteY0" fmla="*/ 0 h 4176716"/>
              <a:gd name="connsiteX1" fmla="*/ 2116586 w 3995095"/>
              <a:gd name="connsiteY1" fmla="*/ 2619 h 4176716"/>
              <a:gd name="connsiteX2" fmla="*/ 3995095 w 3995095"/>
              <a:gd name="connsiteY2" fmla="*/ 2084266 h 4176716"/>
              <a:gd name="connsiteX3" fmla="*/ 1902645 w 3995095"/>
              <a:gd name="connsiteY3" fmla="*/ 4176716 h 4176716"/>
              <a:gd name="connsiteX4" fmla="*/ 62742 w 3995095"/>
              <a:gd name="connsiteY4" fmla="*/ 3081652 h 4176716"/>
              <a:gd name="connsiteX5" fmla="*/ 0 w 3995095"/>
              <a:gd name="connsiteY5" fmla="*/ 2951407 h 4176716"/>
              <a:gd name="connsiteX6" fmla="*/ 162077 w 3995095"/>
              <a:gd name="connsiteY6" fmla="*/ 2959591 h 4176716"/>
              <a:gd name="connsiteX7" fmla="*/ 2254527 w 3995095"/>
              <a:gd name="connsiteY7" fmla="*/ 867141 h 4176716"/>
              <a:gd name="connsiteX8" fmla="*/ 2090092 w 3995095"/>
              <a:gd name="connsiteY8" fmla="*/ 52665 h 4176716"/>
              <a:gd name="connsiteX9" fmla="*/ 2064722 w 3995095"/>
              <a:gd name="connsiteY9" fmla="*/ 0 h 417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5095" h="4176716">
                <a:moveTo>
                  <a:pt x="2064722" y="0"/>
                </a:moveTo>
                <a:lnTo>
                  <a:pt x="2116586" y="2619"/>
                </a:lnTo>
                <a:cubicBezTo>
                  <a:pt x="3171716" y="109774"/>
                  <a:pt x="3995095" y="1000865"/>
                  <a:pt x="3995095" y="2084266"/>
                </a:cubicBezTo>
                <a:cubicBezTo>
                  <a:pt x="3995095" y="3239894"/>
                  <a:pt x="3058273" y="4176716"/>
                  <a:pt x="1902645" y="4176716"/>
                </a:cubicBezTo>
                <a:cubicBezTo>
                  <a:pt x="1108151" y="4176716"/>
                  <a:pt x="417077" y="3733921"/>
                  <a:pt x="62742" y="3081652"/>
                </a:cubicBezTo>
                <a:lnTo>
                  <a:pt x="0" y="2951407"/>
                </a:lnTo>
                <a:lnTo>
                  <a:pt x="162077" y="2959591"/>
                </a:lnTo>
                <a:cubicBezTo>
                  <a:pt x="1317705" y="2959591"/>
                  <a:pt x="2254527" y="2022769"/>
                  <a:pt x="2254527" y="867141"/>
                </a:cubicBezTo>
                <a:cubicBezTo>
                  <a:pt x="2254527" y="578234"/>
                  <a:pt x="2195976" y="303003"/>
                  <a:pt x="2090092" y="52665"/>
                </a:cubicBezTo>
                <a:lnTo>
                  <a:pt x="2064722" y="0"/>
                </a:lnTo>
                <a:close/>
              </a:path>
            </a:pathLst>
          </a:custGeom>
          <a:solidFill>
            <a:schemeClr val="accent4">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 name="Group 4" descr="Hybrid icon">
            <a:extLst>
              <a:ext uri="{FF2B5EF4-FFF2-40B4-BE49-F238E27FC236}">
                <a16:creationId xmlns:a16="http://schemas.microsoft.com/office/drawing/2014/main" id="{5D741B55-77A8-45F9-930E-F41F0D195BBE}"/>
              </a:ext>
            </a:extLst>
          </p:cNvPr>
          <p:cNvGrpSpPr/>
          <p:nvPr/>
        </p:nvGrpSpPr>
        <p:grpSpPr>
          <a:xfrm>
            <a:off x="3475234" y="2724973"/>
            <a:ext cx="1358884" cy="1718148"/>
            <a:chOff x="3475234" y="2724973"/>
            <a:chExt cx="1358884" cy="1718148"/>
          </a:xfrm>
        </p:grpSpPr>
        <p:sp>
          <p:nvSpPr>
            <p:cNvPr id="7" name="Rectangle 6">
              <a:extLst>
                <a:ext uri="{FF2B5EF4-FFF2-40B4-BE49-F238E27FC236}">
                  <a16:creationId xmlns:a16="http://schemas.microsoft.com/office/drawing/2014/main" id="{67CC8F0B-FEDE-4A21-91A7-377F4291ED77}"/>
                </a:ext>
              </a:extLst>
            </p:cNvPr>
            <p:cNvSpPr/>
            <p:nvPr/>
          </p:nvSpPr>
          <p:spPr bwMode="auto">
            <a:xfrm>
              <a:off x="3475234" y="3405954"/>
              <a:ext cx="1358884" cy="10371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0" bIns="146284" numCol="1" spcCol="0" rtlCol="0" fromWordArt="0" anchor="t" anchorCtr="0" forceAA="0" compatLnSpc="1">
              <a:prstTxWarp prst="textNoShape">
                <a:avLst/>
              </a:prstTxWarp>
              <a:spAutoFit/>
            </a:bodyPr>
            <a:lstStyle/>
            <a:p>
              <a:pPr marL="0" marR="0" lvl="1" indent="0" algn="ctr" defTabSz="914016" rtl="0" eaLnBrk="1" fontAlgn="base" latinLnBrk="0" hangingPunct="1">
                <a:lnSpc>
                  <a:spcPct val="90000"/>
                </a:lnSpc>
                <a:spcBef>
                  <a:spcPct val="0"/>
                </a:spcBef>
                <a:spcAft>
                  <a:spcPts val="600"/>
                </a:spcAft>
                <a:buClr>
                  <a:srgbClr val="FFFFFF"/>
                </a:buClr>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Hybrid</a:t>
              </a:r>
            </a:p>
            <a:p>
              <a:pPr marL="0" marR="0" lvl="1" indent="0" algn="ctr" defTabSz="914016" rtl="0" eaLnBrk="1" fontAlgn="base" latinLnBrk="0" hangingPunct="1">
                <a:lnSpc>
                  <a:spcPct val="90000"/>
                </a:lnSpc>
                <a:spcBef>
                  <a:spcPct val="0"/>
                </a:spcBef>
                <a:spcAft>
                  <a:spcPts val="600"/>
                </a:spcAft>
                <a:buClr>
                  <a:srgbClr val="FFFFFF"/>
                </a:buClr>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Extend to Azure with Azure Arc</a:t>
              </a:r>
            </a:p>
          </p:txBody>
        </p:sp>
        <p:pic>
          <p:nvPicPr>
            <p:cNvPr id="10" name="Graphic 9" descr="Hybrid icon">
              <a:extLst>
                <a:ext uri="{FF2B5EF4-FFF2-40B4-BE49-F238E27FC236}">
                  <a16:creationId xmlns:a16="http://schemas.microsoft.com/office/drawing/2014/main" id="{E8F15B3D-4700-4647-A4F8-D2B04A70D1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821744" y="2724973"/>
              <a:ext cx="665865" cy="665865"/>
            </a:xfrm>
            <a:prstGeom prst="rect">
              <a:avLst/>
            </a:prstGeom>
          </p:spPr>
        </p:pic>
      </p:grpSp>
      <p:grpSp>
        <p:nvGrpSpPr>
          <p:cNvPr id="9" name="Group 8" descr="Azure icon">
            <a:extLst>
              <a:ext uri="{FF2B5EF4-FFF2-40B4-BE49-F238E27FC236}">
                <a16:creationId xmlns:a16="http://schemas.microsoft.com/office/drawing/2014/main" id="{08D240D9-9A8A-41EF-ADA2-E4BE0AF975C1}"/>
              </a:ext>
            </a:extLst>
          </p:cNvPr>
          <p:cNvGrpSpPr/>
          <p:nvPr/>
        </p:nvGrpSpPr>
        <p:grpSpPr>
          <a:xfrm>
            <a:off x="5115855" y="1600420"/>
            <a:ext cx="1566746" cy="1674334"/>
            <a:chOff x="5115855" y="1600420"/>
            <a:chExt cx="1566746" cy="1674334"/>
          </a:xfrm>
        </p:grpSpPr>
        <p:sp>
          <p:nvSpPr>
            <p:cNvPr id="8" name="Rectangle 7">
              <a:extLst>
                <a:ext uri="{FF2B5EF4-FFF2-40B4-BE49-F238E27FC236}">
                  <a16:creationId xmlns:a16="http://schemas.microsoft.com/office/drawing/2014/main" id="{85B457AA-84DD-4A04-B921-16BEFC44F0D8}"/>
                </a:ext>
              </a:extLst>
            </p:cNvPr>
            <p:cNvSpPr/>
            <p:nvPr/>
          </p:nvSpPr>
          <p:spPr bwMode="auto">
            <a:xfrm>
              <a:off x="5115855" y="2237587"/>
              <a:ext cx="1566746" cy="10371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0" bIns="146284" numCol="1" spcCol="0" rtlCol="0" fromWordArt="0" anchor="t" anchorCtr="0" forceAA="0" compatLnSpc="1">
              <a:prstTxWarp prst="textNoShape">
                <a:avLst/>
              </a:prstTxWarp>
              <a:spAutoFit/>
            </a:bodyPr>
            <a:lstStyle/>
            <a:p>
              <a:pPr marL="0" marR="0" lvl="1" indent="0" algn="ctr" defTabSz="914016" rtl="0" eaLnBrk="1" fontAlgn="base" latinLnBrk="0" hangingPunct="1">
                <a:lnSpc>
                  <a:spcPct val="90000"/>
                </a:lnSpc>
                <a:spcBef>
                  <a:spcPct val="0"/>
                </a:spcBef>
                <a:spcAft>
                  <a:spcPts val="600"/>
                </a:spcAft>
                <a:buClr>
                  <a:srgbClr val="FFFFFF"/>
                </a:buClr>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Azure</a:t>
              </a:r>
            </a:p>
            <a:p>
              <a:pPr marL="0" marR="0" lvl="1" indent="0" algn="ctr" defTabSz="914016" rtl="0" eaLnBrk="1" fontAlgn="base" latinLnBrk="0" hangingPunct="1">
                <a:lnSpc>
                  <a:spcPct val="90000"/>
                </a:lnSpc>
                <a:spcBef>
                  <a:spcPct val="0"/>
                </a:spcBef>
                <a:spcAft>
                  <a:spcPts val="600"/>
                </a:spcAft>
                <a:buClr>
                  <a:srgbClr val="FFFFFF"/>
                </a:buClr>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Best cloud for </a:t>
              </a:r>
              <a:br>
                <a:rPr kumimoji="0" lang="en-US" sz="12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br>
              <a:r>
                <a:rPr kumimoji="0" lang="en-US" sz="12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Windows Server </a:t>
              </a:r>
            </a:p>
          </p:txBody>
        </p:sp>
        <p:pic>
          <p:nvPicPr>
            <p:cNvPr id="48" name="Graphic 47" descr="Cloud icon">
              <a:extLst>
                <a:ext uri="{FF2B5EF4-FFF2-40B4-BE49-F238E27FC236}">
                  <a16:creationId xmlns:a16="http://schemas.microsoft.com/office/drawing/2014/main" id="{1C94F5FC-E2BC-4D70-B28B-7F7A549462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566296" y="1600420"/>
              <a:ext cx="665865" cy="665865"/>
            </a:xfrm>
            <a:prstGeom prst="rect">
              <a:avLst/>
            </a:prstGeom>
          </p:spPr>
        </p:pic>
      </p:grpSp>
      <p:grpSp>
        <p:nvGrpSpPr>
          <p:cNvPr id="4" name="Group 3" descr="On-premises icon">
            <a:extLst>
              <a:ext uri="{FF2B5EF4-FFF2-40B4-BE49-F238E27FC236}">
                <a16:creationId xmlns:a16="http://schemas.microsoft.com/office/drawing/2014/main" id="{986D8B73-8923-43B5-A814-C987255E59BD}"/>
              </a:ext>
            </a:extLst>
          </p:cNvPr>
          <p:cNvGrpSpPr/>
          <p:nvPr/>
        </p:nvGrpSpPr>
        <p:grpSpPr>
          <a:xfrm>
            <a:off x="1321320" y="3794475"/>
            <a:ext cx="2034333" cy="1542940"/>
            <a:chOff x="1321320" y="3794475"/>
            <a:chExt cx="2034333" cy="1542940"/>
          </a:xfrm>
        </p:grpSpPr>
        <p:sp>
          <p:nvSpPr>
            <p:cNvPr id="6" name="Rectangle 5">
              <a:extLst>
                <a:ext uri="{FF2B5EF4-FFF2-40B4-BE49-F238E27FC236}">
                  <a16:creationId xmlns:a16="http://schemas.microsoft.com/office/drawing/2014/main" id="{5C5359B0-221A-49DB-A20C-FF9E779ACC72}"/>
                </a:ext>
              </a:extLst>
            </p:cNvPr>
            <p:cNvSpPr/>
            <p:nvPr/>
          </p:nvSpPr>
          <p:spPr bwMode="auto">
            <a:xfrm>
              <a:off x="1321320" y="4474419"/>
              <a:ext cx="2034333" cy="8629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0" bIns="146284" numCol="1" spcCol="0" rtlCol="0" fromWordArt="0" anchor="t" anchorCtr="0" forceAA="0" compatLnSpc="1">
              <a:prstTxWarp prst="textNoShape">
                <a:avLst/>
              </a:prstTxWarp>
              <a:noAutofit/>
            </a:bodyPr>
            <a:lstStyle/>
            <a:p>
              <a:pPr marL="0" marR="0" lvl="1" indent="0" algn="ctr" defTabSz="914016" rtl="0" eaLnBrk="1" fontAlgn="base" latinLnBrk="0" hangingPunct="1">
                <a:lnSpc>
                  <a:spcPct val="90000"/>
                </a:lnSpc>
                <a:spcBef>
                  <a:spcPct val="0"/>
                </a:spcBef>
                <a:spcAft>
                  <a:spcPts val="600"/>
                </a:spcAft>
                <a:buClr>
                  <a:srgbClr val="FFFFFF"/>
                </a:buClr>
                <a:buSzTx/>
                <a:buFontTx/>
                <a:buNone/>
                <a:tabLst/>
                <a:defRPr/>
              </a:pPr>
              <a:r>
                <a:rPr kumimoji="0" lang="en-US" sz="2400" b="0" i="0" u="none" strike="noStrike" kern="1200" cap="none" spc="0" normalizeH="0" baseline="0" noProof="0" dirty="0">
                  <a:ln>
                    <a:noFill/>
                  </a:ln>
                  <a:solidFill>
                    <a:srgbClr val="FFFFFF"/>
                  </a:solidFill>
                  <a:effectLst/>
                  <a:uLnTx/>
                  <a:uFillTx/>
                  <a:latin typeface="Segoe UI Semibold"/>
                  <a:cs typeface="Segoe UI Semibold"/>
                </a:rPr>
                <a:t>On-premises</a:t>
              </a:r>
            </a:p>
            <a:p>
              <a:pPr marL="0" marR="0" lvl="1" indent="0" algn="ctr" defTabSz="914016" rtl="0" eaLnBrk="1" fontAlgn="base" latinLnBrk="0" hangingPunct="1">
                <a:lnSpc>
                  <a:spcPct val="90000"/>
                </a:lnSpc>
                <a:spcBef>
                  <a:spcPct val="0"/>
                </a:spcBef>
                <a:spcAft>
                  <a:spcPts val="600"/>
                </a:spcAft>
                <a:buClr>
                  <a:srgbClr val="FFFFFF"/>
                </a:buClr>
                <a:buSzTx/>
                <a:buFontTx/>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Semibold"/>
                </a:rPr>
                <a:t>Upgrade to </a:t>
              </a:r>
              <a:r>
                <a:rPr lang="en-US" sz="1200" dirty="0">
                  <a:solidFill>
                    <a:srgbClr val="FFFFFF"/>
                  </a:solidFill>
                  <a:latin typeface="Segoe UI"/>
                  <a:cs typeface="Segoe UI Semibold"/>
                </a:rPr>
                <a:t>2022</a:t>
              </a:r>
              <a:endParaRPr lang="en-US" sz="1200" b="0" i="0" u="none" strike="noStrike" kern="1200" cap="none" spc="0" normalizeH="0" baseline="0" noProof="0" dirty="0">
                <a:ln>
                  <a:noFill/>
                </a:ln>
                <a:solidFill>
                  <a:srgbClr val="FFFFFF"/>
                </a:solidFill>
                <a:effectLst/>
                <a:uLnTx/>
                <a:uFillTx/>
                <a:latin typeface="Segoe UI"/>
                <a:cs typeface="Segoe UI Semibold" panose="020B0702040204020203" pitchFamily="34" charset="0"/>
              </a:endParaRPr>
            </a:p>
          </p:txBody>
        </p:sp>
        <p:pic>
          <p:nvPicPr>
            <p:cNvPr id="49" name="Graphic 48" descr="Building icon">
              <a:extLst>
                <a:ext uri="{FF2B5EF4-FFF2-40B4-BE49-F238E27FC236}">
                  <a16:creationId xmlns:a16="http://schemas.microsoft.com/office/drawing/2014/main" id="{A963746A-312A-4407-A63C-C25D4A8846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005554" y="3794475"/>
              <a:ext cx="665865" cy="665865"/>
            </a:xfrm>
            <a:prstGeom prst="rect">
              <a:avLst/>
            </a:prstGeom>
          </p:spPr>
        </p:pic>
      </p:grpSp>
      <p:sp>
        <p:nvSpPr>
          <p:cNvPr id="2" name="TextBox 1">
            <a:extLst>
              <a:ext uri="{FF2B5EF4-FFF2-40B4-BE49-F238E27FC236}">
                <a16:creationId xmlns:a16="http://schemas.microsoft.com/office/drawing/2014/main" id="{633C28F3-0997-4AEB-A4D0-40D29363F08F}"/>
              </a:ext>
            </a:extLst>
          </p:cNvPr>
          <p:cNvSpPr txBox="1"/>
          <p:nvPr/>
        </p:nvSpPr>
        <p:spPr>
          <a:xfrm flipH="1">
            <a:off x="5499375" y="6036068"/>
            <a:ext cx="6636924"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solidFill>
                  <a:srgbClr val="FFFFFF"/>
                </a:solidFill>
                <a:latin typeface="Segoe UI" panose="020B0502040204020203" pitchFamily="34" charset="0"/>
              </a:rPr>
              <a:t>I</a:t>
            </a:r>
            <a:r>
              <a:rPr lang="en-US" sz="2400" b="0" i="0" dirty="0">
                <a:solidFill>
                  <a:srgbClr val="FFFFFF"/>
                </a:solidFill>
                <a:effectLst/>
                <a:latin typeface="Segoe UI" panose="020B0502040204020203" pitchFamily="34" charset="0"/>
              </a:rPr>
              <a:t>n the cloud | </a:t>
            </a:r>
            <a:r>
              <a:rPr lang="en-US" sz="2400" dirty="0">
                <a:solidFill>
                  <a:srgbClr val="FFFFFF"/>
                </a:solidFill>
                <a:latin typeface="Segoe UI" panose="020B0502040204020203" pitchFamily="34" charset="0"/>
              </a:rPr>
              <a:t>I</a:t>
            </a:r>
            <a:r>
              <a:rPr lang="en-US" sz="2400" b="0" i="0" dirty="0">
                <a:solidFill>
                  <a:srgbClr val="FFFFFF"/>
                </a:solidFill>
                <a:effectLst/>
                <a:latin typeface="Segoe UI" panose="020B0502040204020203" pitchFamily="34" charset="0"/>
              </a:rPr>
              <a:t>n your datacenter | At the edge</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965553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50D83785-7D43-472A-A912-77EE27601C1E}"/>
              </a:ext>
            </a:extLst>
          </p:cNvPr>
          <p:cNvSpPr txBox="1">
            <a:spLocks noGrp="1"/>
          </p:cNvSpPr>
          <p:nvPr>
            <p:ph type="title" idx="4294967295"/>
          </p:nvPr>
        </p:nvSpPr>
        <p:spPr>
          <a:xfrm>
            <a:off x="755910" y="2283633"/>
            <a:ext cx="9645389" cy="1409617"/>
          </a:xfrm>
          <a:prstGeom prst="rect">
            <a:avLst/>
          </a:prstGeom>
          <a:noFill/>
          <a:ln>
            <a:noFill/>
            <a:prstDash/>
          </a:ln>
          <a:effectLst/>
        </p:spPr>
        <p:txBody>
          <a:bodyPr rot="0" spcFirstLastPara="0" vertOverflow="overflow" horzOverflow="overflow" vert="horz" wrap="square" lIns="146304" tIns="0" rIns="146304" bIns="91440" numCol="1" spcCol="0" rtlCol="0" fromWordArt="0" anchor="t" anchorCtr="0" forceAA="0" compatLnSpc="1">
            <a:prstTxWarp prst="textNoShape">
              <a:avLst/>
            </a:prstTxWarp>
            <a:spAutoFit/>
          </a:bodyPr>
          <a:lstStyle>
            <a:lvl1pPr marL="0" marR="0" indent="0" algn="l" defTabSz="913841" rtl="0" eaLnBrk="1" fontAlgn="auto" latinLnBrk="0" hangingPunct="1">
              <a:lnSpc>
                <a:spcPct val="90000"/>
              </a:lnSpc>
              <a:spcBef>
                <a:spcPct val="20000"/>
              </a:spcBef>
              <a:spcAft>
                <a:spcPts val="0"/>
              </a:spcAft>
              <a:buClrTx/>
              <a:buSzPct val="90000"/>
              <a:buFontTx/>
              <a:buNone/>
              <a:tabLst/>
              <a:defRPr sz="3600" kern="1200" spc="0" baseline="0">
                <a:solidFill>
                  <a:schemeClr val="bg1"/>
                </a:solidFill>
                <a:latin typeface="Segoe UI Light" panose="020B0502040204020203" pitchFamily="34" charset="0"/>
                <a:ea typeface="+mn-ea"/>
                <a:cs typeface="Segoe UI Light" panose="020B0502040204020203" pitchFamily="34" charset="0"/>
              </a:defRPr>
            </a:lvl1pPr>
            <a:lvl2pPr marL="4572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2pPr>
            <a:lvl3pPr marL="9144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3pPr>
            <a:lvl4pPr marL="13716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4pPr>
            <a:lvl5pPr marL="18288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5pPr>
            <a:lvl6pPr marL="2513061"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6998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0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23"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3841" rtl="0" eaLnBrk="1" fontAlgn="auto" latinLnBrk="0" hangingPunct="1">
              <a:lnSpc>
                <a:spcPct val="90000"/>
              </a:lnSpc>
              <a:spcBef>
                <a:spcPts val="0"/>
              </a:spcBef>
              <a:spcAft>
                <a:spcPts val="1200"/>
              </a:spcAft>
              <a:buClrTx/>
              <a:buSzPct val="90000"/>
              <a:buFontTx/>
              <a:buNone/>
              <a:tabLst/>
              <a:defRPr/>
            </a:pPr>
            <a:r>
              <a:rPr kumimoji="0" lang="en-US" sz="3600" b="0" i="0" u="none" strike="noStrike" kern="1200" cap="none" spc="-50" normalizeH="0" baseline="0" noProof="0" dirty="0">
                <a:ln w="3175">
                  <a:noFill/>
                </a:ln>
                <a:solidFill>
                  <a:srgbClr val="50E6FF"/>
                </a:solidFill>
                <a:effectLst/>
                <a:uLnTx/>
                <a:uFillTx/>
                <a:latin typeface="Segoe UI Semibold"/>
                <a:ea typeface="+mn-ea"/>
                <a:cs typeface="Segoe UI" pitchFamily="34" charset="0"/>
              </a:rPr>
              <a:t>Flexible application platform</a:t>
            </a:r>
          </a:p>
          <a:p>
            <a:pPr marL="0" marR="0" lvl="0" indent="0" algn="l" defTabSz="913841" rtl="0" eaLnBrk="1" fontAlgn="auto" latinLnBrk="0" hangingPunct="1">
              <a:lnSpc>
                <a:spcPct val="90000"/>
              </a:lnSpc>
              <a:spcBef>
                <a:spcPts val="0"/>
              </a:spcBef>
              <a:spcAft>
                <a:spcPts val="1200"/>
              </a:spcAft>
              <a:buClrTx/>
              <a:buSzPct val="90000"/>
              <a:buFontTx/>
              <a:buNone/>
              <a:tabLst/>
              <a:defRPr/>
            </a:pPr>
            <a:r>
              <a:rPr kumimoji="0" lang="en-US" sz="2400" b="1" i="0"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Empower </a:t>
            </a:r>
            <a:r>
              <a:rPr kumimoji="0" lang="en-US" sz="2400" b="0" i="0"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developers and IT pros with application platform to build and deploy diverse applications </a:t>
            </a:r>
          </a:p>
        </p:txBody>
      </p:sp>
      <p:cxnSp>
        <p:nvCxnSpPr>
          <p:cNvPr id="16" name="Straight Connector 15">
            <a:extLst>
              <a:ext uri="{FF2B5EF4-FFF2-40B4-BE49-F238E27FC236}">
                <a16:creationId xmlns:a16="http://schemas.microsoft.com/office/drawing/2014/main" id="{35B2DA41-F53A-4722-B375-B8B36FE87B69}"/>
              </a:ext>
              <a:ext uri="{C183D7F6-B498-43B3-948B-1728B52AA6E4}">
                <adec:decorative xmlns:adec="http://schemas.microsoft.com/office/drawing/2017/decorative" val="1"/>
              </a:ext>
            </a:extLst>
          </p:cNvPr>
          <p:cNvCxnSpPr>
            <a:cxnSpLocks/>
          </p:cNvCxnSpPr>
          <p:nvPr/>
        </p:nvCxnSpPr>
        <p:spPr>
          <a:xfrm flipV="1">
            <a:off x="880929" y="3924650"/>
            <a:ext cx="6854714" cy="1"/>
          </a:xfrm>
          <a:prstGeom prst="line">
            <a:avLst/>
          </a:prstGeom>
          <a:noFill/>
          <a:ln w="9525" cap="rnd" cmpd="sng" algn="ctr">
            <a:solidFill>
              <a:srgbClr val="FFFFFF"/>
            </a:solidFill>
            <a:prstDash val="solid"/>
            <a:headEnd type="none"/>
            <a:tailEnd type="none"/>
          </a:ln>
          <a:effectLst/>
        </p:spPr>
      </p:cxnSp>
      <p:sp>
        <p:nvSpPr>
          <p:cNvPr id="29" name="TextBox 28">
            <a:extLst>
              <a:ext uri="{FF2B5EF4-FFF2-40B4-BE49-F238E27FC236}">
                <a16:creationId xmlns:a16="http://schemas.microsoft.com/office/drawing/2014/main" id="{5828BC39-AA36-4983-839D-46D0F01A56D9}"/>
              </a:ext>
            </a:extLst>
          </p:cNvPr>
          <p:cNvSpPr txBox="1"/>
          <p:nvPr/>
        </p:nvSpPr>
        <p:spPr>
          <a:xfrm>
            <a:off x="755910" y="4220696"/>
            <a:ext cx="10571892" cy="1815882"/>
          </a:xfrm>
          <a:prstGeom prst="rect">
            <a:avLst/>
          </a:prstGeom>
          <a:noFill/>
        </p:spPr>
        <p:txBody>
          <a:bodyPr wrap="square">
            <a:spAutoFit/>
          </a:bodyPr>
          <a:lstStyle/>
          <a:p>
            <a:pPr marL="285750" lvl="0" indent="-285750" algn="l" defTabSz="914367" rtl="0" eaLnBrk="1" latinLnBrk="0" hangingPunct="1">
              <a:buFont typeface="Wingdings" panose="05000000000000000000" pitchFamily="2" charset="2"/>
              <a:buChar char="ü"/>
            </a:pPr>
            <a:r>
              <a:rPr lang="en-US" sz="1600" dirty="0"/>
              <a:t>R</a:t>
            </a:r>
            <a:r>
              <a:rPr lang="en-US" sz="1600" b="0" kern="1200" dirty="0">
                <a:effectLst/>
                <a:latin typeface="+mn-lt"/>
                <a:ea typeface="+mn-ea"/>
                <a:cs typeface="+mn-cs"/>
              </a:rPr>
              <a:t>un business critical workloads such as SQL Server with 48TB of memory, and 2048 logical cores.</a:t>
            </a:r>
          </a:p>
          <a:p>
            <a:pPr marL="285750" lvl="0" indent="-285750" algn="l" defTabSz="914367" rtl="0" eaLnBrk="1" latinLnBrk="0" hangingPunct="1">
              <a:buFont typeface="Wingdings" panose="05000000000000000000" pitchFamily="2" charset="2"/>
              <a:buChar char="ü"/>
            </a:pPr>
            <a:endParaRPr lang="en-US" sz="1600" b="0" kern="1200" dirty="0">
              <a:effectLst/>
              <a:latin typeface="+mn-lt"/>
              <a:ea typeface="+mn-ea"/>
              <a:cs typeface="+mn-cs"/>
            </a:endParaRPr>
          </a:p>
          <a:p>
            <a:pPr marL="285750" lvl="0" indent="-285750">
              <a:buFont typeface="Wingdings" panose="05000000000000000000" pitchFamily="2" charset="2"/>
              <a:buChar char="ü"/>
            </a:pPr>
            <a:r>
              <a:rPr lang="en-US" sz="1600" b="0" kern="1200" dirty="0">
                <a:effectLst/>
                <a:latin typeface="+mn-lt"/>
                <a:ea typeface="+mn-ea"/>
                <a:cs typeface="+mn-cs"/>
              </a:rPr>
              <a:t>Improve container application deployment </a:t>
            </a:r>
            <a:r>
              <a:rPr lang="en-US" sz="1600" b="0" dirty="0">
                <a:latin typeface="+mn-lt"/>
              </a:rPr>
              <a:t>with smaller image size and simplified authentication.</a:t>
            </a:r>
          </a:p>
          <a:p>
            <a:pPr marL="285750" lvl="0" indent="-285750">
              <a:buFont typeface="Wingdings" panose="05000000000000000000" pitchFamily="2" charset="2"/>
              <a:buChar char="ü"/>
            </a:pPr>
            <a:endParaRPr lang="en-US" sz="1600" b="0" kern="1200" dirty="0">
              <a:effectLst/>
              <a:latin typeface="+mn-lt"/>
              <a:ea typeface="+mn-ea"/>
              <a:cs typeface="+mn-cs"/>
            </a:endParaRPr>
          </a:p>
          <a:p>
            <a:pPr marL="285750" lvl="0" indent="-285750">
              <a:buFont typeface="Wingdings" panose="05000000000000000000" pitchFamily="2" charset="2"/>
              <a:buChar char="ü"/>
            </a:pPr>
            <a:r>
              <a:rPr lang="en-US" sz="1600" b="0" kern="1200" dirty="0">
                <a:effectLst/>
                <a:latin typeface="+mn-lt"/>
                <a:ea typeface="+mn-ea"/>
                <a:cs typeface="+mn-cs"/>
              </a:rPr>
              <a:t>Accelerate modernization of .NET applications with the new containerization tool in Windows Admin Center.</a:t>
            </a:r>
          </a:p>
          <a:p>
            <a:pPr marL="285750" indent="-285750">
              <a:buFont typeface="Wingdings" panose="05000000000000000000" pitchFamily="2" charset="2"/>
              <a:buChar char="ü"/>
            </a:pPr>
            <a:endParaRPr lang="en-US" sz="1600" b="0" kern="1200" dirty="0">
              <a:effectLst/>
              <a:latin typeface="+mn-lt"/>
              <a:ea typeface="+mn-ea"/>
              <a:cs typeface="+mn-cs"/>
            </a:endParaRPr>
          </a:p>
          <a:p>
            <a:pPr marL="285750" indent="-285750">
              <a:buFont typeface="Wingdings" panose="05000000000000000000" pitchFamily="2" charset="2"/>
              <a:buChar char="ü"/>
            </a:pPr>
            <a:r>
              <a:rPr lang="en-US" sz="1600" b="0" kern="1200" dirty="0">
                <a:effectLst/>
                <a:latin typeface="+mn-lt"/>
                <a:ea typeface="+mn-ea"/>
                <a:cs typeface="+mn-cs"/>
              </a:rPr>
              <a:t>Scale containerized applications with Kubernetes using improvements in network policy implementation.</a:t>
            </a:r>
          </a:p>
        </p:txBody>
      </p:sp>
      <p:grpSp>
        <p:nvGrpSpPr>
          <p:cNvPr id="17" name="Group 16" descr="Flexible icon">
            <a:extLst>
              <a:ext uri="{FF2B5EF4-FFF2-40B4-BE49-F238E27FC236}">
                <a16:creationId xmlns:a16="http://schemas.microsoft.com/office/drawing/2014/main" id="{61E55340-24F0-431B-A774-C05D85E8DCCA}"/>
              </a:ext>
            </a:extLst>
          </p:cNvPr>
          <p:cNvGrpSpPr/>
          <p:nvPr/>
        </p:nvGrpSpPr>
        <p:grpSpPr>
          <a:xfrm>
            <a:off x="880929" y="821422"/>
            <a:ext cx="1152144" cy="1152144"/>
            <a:chOff x="9604246" y="2157248"/>
            <a:chExt cx="1152144" cy="1152144"/>
          </a:xfrm>
        </p:grpSpPr>
        <p:sp>
          <p:nvSpPr>
            <p:cNvPr id="18" name="Oval 17">
              <a:extLst>
                <a:ext uri="{FF2B5EF4-FFF2-40B4-BE49-F238E27FC236}">
                  <a16:creationId xmlns:a16="http://schemas.microsoft.com/office/drawing/2014/main" id="{B4E1B405-6F58-4F38-9C7A-62FC5FD10247}"/>
                </a:ext>
              </a:extLst>
            </p:cNvPr>
            <p:cNvSpPr/>
            <p:nvPr/>
          </p:nvSpPr>
          <p:spPr>
            <a:xfrm>
              <a:off x="9604246" y="2157248"/>
              <a:ext cx="1152144" cy="1152144"/>
            </a:xfrm>
            <a:prstGeom prst="ellipse">
              <a:avLst/>
            </a:prstGeom>
            <a:solidFill>
              <a:schemeClr val="bg2"/>
            </a:solidFill>
            <a:ln w="38100">
              <a:no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r>
                <a:rPr lang="en-US" sz="1400" b="1" kern="0">
                  <a:solidFill>
                    <a:sysClr val="windowText" lastClr="000000"/>
                  </a:solidFill>
                  <a:latin typeface="Segoe UI"/>
                </a:rPr>
                <a:t> </a:t>
              </a:r>
            </a:p>
          </p:txBody>
        </p:sp>
        <p:sp>
          <p:nvSpPr>
            <p:cNvPr id="19" name="AutoShape 143">
              <a:extLst>
                <a:ext uri="{FF2B5EF4-FFF2-40B4-BE49-F238E27FC236}">
                  <a16:creationId xmlns:a16="http://schemas.microsoft.com/office/drawing/2014/main" id="{4F5B90D6-C5F1-4B90-BBC4-EAE5041F1898}"/>
                </a:ext>
              </a:extLst>
            </p:cNvPr>
            <p:cNvSpPr>
              <a:spLocks noChangeAspect="1" noChangeArrowheads="1" noTextEdit="1"/>
            </p:cNvSpPr>
            <p:nvPr/>
          </p:nvSpPr>
          <p:spPr bwMode="auto">
            <a:xfrm>
              <a:off x="9855368" y="2409184"/>
              <a:ext cx="652586" cy="652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0" name="Rectangle 145">
              <a:extLst>
                <a:ext uri="{FF2B5EF4-FFF2-40B4-BE49-F238E27FC236}">
                  <a16:creationId xmlns:a16="http://schemas.microsoft.com/office/drawing/2014/main" id="{8E97FE25-9DF0-4285-84E4-9955A8F28705}"/>
                </a:ext>
              </a:extLst>
            </p:cNvPr>
            <p:cNvSpPr>
              <a:spLocks noChangeArrowheads="1"/>
            </p:cNvSpPr>
            <p:nvPr/>
          </p:nvSpPr>
          <p:spPr bwMode="auto">
            <a:xfrm>
              <a:off x="9855368" y="2411870"/>
              <a:ext cx="652586" cy="69824"/>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1" name="Rectangle 146">
              <a:extLst>
                <a:ext uri="{FF2B5EF4-FFF2-40B4-BE49-F238E27FC236}">
                  <a16:creationId xmlns:a16="http://schemas.microsoft.com/office/drawing/2014/main" id="{5DD87FE2-BD19-441D-BF5A-E0F809287231}"/>
                </a:ext>
              </a:extLst>
            </p:cNvPr>
            <p:cNvSpPr>
              <a:spLocks noChangeArrowheads="1"/>
            </p:cNvSpPr>
            <p:nvPr/>
          </p:nvSpPr>
          <p:spPr bwMode="auto">
            <a:xfrm>
              <a:off x="9855368" y="2481694"/>
              <a:ext cx="652586" cy="236327"/>
            </a:xfrm>
            <a:prstGeom prst="rect">
              <a:avLst/>
            </a:prstGeom>
            <a:solidFill>
              <a:schemeClr val="accent4">
                <a:lumMod val="5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2" name="Rectangle 147">
              <a:extLst>
                <a:ext uri="{FF2B5EF4-FFF2-40B4-BE49-F238E27FC236}">
                  <a16:creationId xmlns:a16="http://schemas.microsoft.com/office/drawing/2014/main" id="{8120E86C-5304-441D-902E-B15C228FD993}"/>
                </a:ext>
              </a:extLst>
            </p:cNvPr>
            <p:cNvSpPr>
              <a:spLocks noChangeArrowheads="1"/>
            </p:cNvSpPr>
            <p:nvPr/>
          </p:nvSpPr>
          <p:spPr bwMode="auto">
            <a:xfrm>
              <a:off x="9855368" y="2752933"/>
              <a:ext cx="136962" cy="139648"/>
            </a:xfrm>
            <a:prstGeom prst="rect">
              <a:avLst/>
            </a:prstGeom>
            <a:solidFill>
              <a:schemeClr val="accent4">
                <a:lumMod val="5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3" name="Rectangle 148">
              <a:extLst>
                <a:ext uri="{FF2B5EF4-FFF2-40B4-BE49-F238E27FC236}">
                  <a16:creationId xmlns:a16="http://schemas.microsoft.com/office/drawing/2014/main" id="{60CEF6A1-961A-4D5F-9FB6-485E1A9E4A3C}"/>
                </a:ext>
              </a:extLst>
            </p:cNvPr>
            <p:cNvSpPr>
              <a:spLocks noChangeArrowheads="1"/>
            </p:cNvSpPr>
            <p:nvPr/>
          </p:nvSpPr>
          <p:spPr bwMode="auto">
            <a:xfrm>
              <a:off x="10029928" y="2752933"/>
              <a:ext cx="134277" cy="139648"/>
            </a:xfrm>
            <a:prstGeom prst="rect">
              <a:avLst/>
            </a:prstGeom>
            <a:solidFill>
              <a:schemeClr val="accent4">
                <a:lumMod val="5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4" name="Rectangle 149">
              <a:extLst>
                <a:ext uri="{FF2B5EF4-FFF2-40B4-BE49-F238E27FC236}">
                  <a16:creationId xmlns:a16="http://schemas.microsoft.com/office/drawing/2014/main" id="{1F253BB4-8417-4FF0-8747-E61D09DE317F}"/>
                </a:ext>
              </a:extLst>
            </p:cNvPr>
            <p:cNvSpPr>
              <a:spLocks noChangeArrowheads="1"/>
            </p:cNvSpPr>
            <p:nvPr/>
          </p:nvSpPr>
          <p:spPr bwMode="auto">
            <a:xfrm>
              <a:off x="10199117" y="2752933"/>
              <a:ext cx="134277" cy="139648"/>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5" name="Freeform 150">
              <a:extLst>
                <a:ext uri="{FF2B5EF4-FFF2-40B4-BE49-F238E27FC236}">
                  <a16:creationId xmlns:a16="http://schemas.microsoft.com/office/drawing/2014/main" id="{47B99D01-8FB1-4898-80B3-CEFA30606122}"/>
                </a:ext>
              </a:extLst>
            </p:cNvPr>
            <p:cNvSpPr>
              <a:spLocks/>
            </p:cNvSpPr>
            <p:nvPr/>
          </p:nvSpPr>
          <p:spPr bwMode="auto">
            <a:xfrm>
              <a:off x="10368306" y="2752933"/>
              <a:ext cx="139648" cy="139648"/>
            </a:xfrm>
            <a:custGeom>
              <a:avLst/>
              <a:gdLst>
                <a:gd name="T0" fmla="*/ 52 w 52"/>
                <a:gd name="T1" fmla="*/ 0 h 52"/>
                <a:gd name="T2" fmla="*/ 0 w 52"/>
                <a:gd name="T3" fmla="*/ 0 h 52"/>
                <a:gd name="T4" fmla="*/ 0 w 52"/>
                <a:gd name="T5" fmla="*/ 52 h 52"/>
                <a:gd name="T6" fmla="*/ 52 w 52"/>
                <a:gd name="T7" fmla="*/ 52 h 52"/>
                <a:gd name="T8" fmla="*/ 52 w 52"/>
                <a:gd name="T9" fmla="*/ 0 h 52"/>
                <a:gd name="T10" fmla="*/ 52 w 52"/>
                <a:gd name="T11" fmla="*/ 0 h 52"/>
              </a:gdLst>
              <a:ahLst/>
              <a:cxnLst>
                <a:cxn ang="0">
                  <a:pos x="T0" y="T1"/>
                </a:cxn>
                <a:cxn ang="0">
                  <a:pos x="T2" y="T3"/>
                </a:cxn>
                <a:cxn ang="0">
                  <a:pos x="T4" y="T5"/>
                </a:cxn>
                <a:cxn ang="0">
                  <a:pos x="T6" y="T7"/>
                </a:cxn>
                <a:cxn ang="0">
                  <a:pos x="T8" y="T9"/>
                </a:cxn>
                <a:cxn ang="0">
                  <a:pos x="T10" y="T11"/>
                </a:cxn>
              </a:cxnLst>
              <a:rect l="0" t="0" r="r" b="b"/>
              <a:pathLst>
                <a:path w="52" h="52">
                  <a:moveTo>
                    <a:pt x="52" y="0"/>
                  </a:moveTo>
                  <a:lnTo>
                    <a:pt x="0" y="0"/>
                  </a:lnTo>
                  <a:lnTo>
                    <a:pt x="0" y="52"/>
                  </a:lnTo>
                  <a:lnTo>
                    <a:pt x="52" y="52"/>
                  </a:lnTo>
                  <a:lnTo>
                    <a:pt x="52" y="0"/>
                  </a:lnTo>
                  <a:lnTo>
                    <a:pt x="52"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6" name="Rectangle 151">
              <a:extLst>
                <a:ext uri="{FF2B5EF4-FFF2-40B4-BE49-F238E27FC236}">
                  <a16:creationId xmlns:a16="http://schemas.microsoft.com/office/drawing/2014/main" id="{CAE98BBA-D1A9-4E3D-9D52-D1E307839B4F}"/>
                </a:ext>
              </a:extLst>
            </p:cNvPr>
            <p:cNvSpPr>
              <a:spLocks noChangeArrowheads="1"/>
            </p:cNvSpPr>
            <p:nvPr/>
          </p:nvSpPr>
          <p:spPr bwMode="auto">
            <a:xfrm>
              <a:off x="9855368" y="2924808"/>
              <a:ext cx="308837" cy="136962"/>
            </a:xfrm>
            <a:prstGeom prst="rect">
              <a:avLst/>
            </a:prstGeom>
            <a:solidFill>
              <a:schemeClr val="accent4">
                <a:lumMod val="5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7" name="Rectangle 152">
              <a:extLst>
                <a:ext uri="{FF2B5EF4-FFF2-40B4-BE49-F238E27FC236}">
                  <a16:creationId xmlns:a16="http://schemas.microsoft.com/office/drawing/2014/main" id="{594996C9-2B24-4A62-B7D7-9D22DD6377DC}"/>
                </a:ext>
              </a:extLst>
            </p:cNvPr>
            <p:cNvSpPr>
              <a:spLocks noChangeArrowheads="1"/>
            </p:cNvSpPr>
            <p:nvPr/>
          </p:nvSpPr>
          <p:spPr bwMode="auto">
            <a:xfrm>
              <a:off x="10199117" y="2924808"/>
              <a:ext cx="308837" cy="136962"/>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8" name="Freeform 153">
              <a:extLst>
                <a:ext uri="{FF2B5EF4-FFF2-40B4-BE49-F238E27FC236}">
                  <a16:creationId xmlns:a16="http://schemas.microsoft.com/office/drawing/2014/main" id="{35D13B40-3A65-4CAC-AD65-27A51F3867CA}"/>
                </a:ext>
              </a:extLst>
            </p:cNvPr>
            <p:cNvSpPr>
              <a:spLocks/>
            </p:cNvSpPr>
            <p:nvPr/>
          </p:nvSpPr>
          <p:spPr bwMode="auto">
            <a:xfrm>
              <a:off x="9941305" y="2513920"/>
              <a:ext cx="478026" cy="166503"/>
            </a:xfrm>
            <a:custGeom>
              <a:avLst/>
              <a:gdLst>
                <a:gd name="T0" fmla="*/ 178 w 178"/>
                <a:gd name="T1" fmla="*/ 31 h 62"/>
                <a:gd name="T2" fmla="*/ 146 w 178"/>
                <a:gd name="T3" fmla="*/ 0 h 62"/>
                <a:gd name="T4" fmla="*/ 146 w 178"/>
                <a:gd name="T5" fmla="*/ 21 h 62"/>
                <a:gd name="T6" fmla="*/ 0 w 178"/>
                <a:gd name="T7" fmla="*/ 21 h 62"/>
                <a:gd name="T8" fmla="*/ 0 w 178"/>
                <a:gd name="T9" fmla="*/ 43 h 62"/>
                <a:gd name="T10" fmla="*/ 146 w 178"/>
                <a:gd name="T11" fmla="*/ 43 h 62"/>
                <a:gd name="T12" fmla="*/ 146 w 178"/>
                <a:gd name="T13" fmla="*/ 62 h 62"/>
                <a:gd name="T14" fmla="*/ 178 w 178"/>
                <a:gd name="T15" fmla="*/ 3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 h="62">
                  <a:moveTo>
                    <a:pt x="178" y="31"/>
                  </a:moveTo>
                  <a:lnTo>
                    <a:pt x="146" y="0"/>
                  </a:lnTo>
                  <a:lnTo>
                    <a:pt x="146" y="21"/>
                  </a:lnTo>
                  <a:lnTo>
                    <a:pt x="0" y="21"/>
                  </a:lnTo>
                  <a:lnTo>
                    <a:pt x="0" y="43"/>
                  </a:lnTo>
                  <a:lnTo>
                    <a:pt x="146" y="43"/>
                  </a:lnTo>
                  <a:lnTo>
                    <a:pt x="146" y="62"/>
                  </a:lnTo>
                  <a:lnTo>
                    <a:pt x="178" y="31"/>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Tree>
    <p:extLst>
      <p:ext uri="{BB962C8B-B14F-4D97-AF65-F5344CB8AC3E}">
        <p14:creationId xmlns:p14="http://schemas.microsoft.com/office/powerpoint/2010/main" val="1706554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nodeType="withEffect">
                                  <p:stCondLst>
                                    <p:cond delay="0"/>
                                  </p:stCondLst>
                                  <p:childTnLst>
                                    <p:animMotion origin="layout" path="M -1.25E-6 -3.7037E-6 L -1.25E-6 0.03102 " pathEditMode="relative" rAng="0" ptsTypes="AA">
                                      <p:cBhvr>
                                        <p:cTn id="9" dur="500" spd="-100000" fill="hold"/>
                                        <p:tgtEl>
                                          <p:spTgt spid="17"/>
                                        </p:tgtEl>
                                        <p:attrNameLst>
                                          <p:attrName>ppt_x</p:attrName>
                                          <p:attrName>ppt_y</p:attrName>
                                        </p:attrNameLst>
                                      </p:cBhvr>
                                      <p:rCtr x="0" y="1551"/>
                                    </p:animMotion>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42" presetClass="path" presetSubtype="0" decel="100000" fill="hold" grpId="1" nodeType="withEffect">
                                  <p:stCondLst>
                                    <p:cond delay="0"/>
                                  </p:stCondLst>
                                  <p:childTnLst>
                                    <p:animMotion origin="layout" path="M -1.25E-6 -3.7037E-6 L -1.25E-6 0.03102 " pathEditMode="relative" rAng="0" ptsTypes="AA">
                                      <p:cBhvr>
                                        <p:cTn id="14" dur="500" spd="-100000" fill="hold"/>
                                        <p:tgtEl>
                                          <p:spTgt spid="14"/>
                                        </p:tgtEl>
                                        <p:attrNameLst>
                                          <p:attrName>ppt_x</p:attrName>
                                          <p:attrName>ppt_y</p:attrName>
                                        </p:attrNameLst>
                                      </p:cBhvr>
                                      <p:rCtr x="0" y="1551"/>
                                    </p:animMotion>
                                  </p:childTnLst>
                                </p:cTn>
                              </p:par>
                              <p:par>
                                <p:cTn id="15" presetID="10" presetClass="entr" presetSubtype="0" fill="hold" grpId="0" nodeType="withEffect">
                                  <p:stCondLst>
                                    <p:cond delay="15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42" presetClass="path" presetSubtype="0" decel="100000" fill="hold" grpId="1" nodeType="withEffect">
                                  <p:stCondLst>
                                    <p:cond delay="150"/>
                                  </p:stCondLst>
                                  <p:childTnLst>
                                    <p:animMotion origin="layout" path="M -1.25E-6 -3.7037E-6 L -1.25E-6 0.03102 " pathEditMode="relative" rAng="0" ptsTypes="AA">
                                      <p:cBhvr>
                                        <p:cTn id="19" dur="500" spd="-100000" fill="hold"/>
                                        <p:tgtEl>
                                          <p:spTgt spid="29"/>
                                        </p:tgtEl>
                                        <p:attrNameLst>
                                          <p:attrName>ppt_x</p:attrName>
                                          <p:attrName>ppt_y</p:attrName>
                                        </p:attrNameLst>
                                      </p:cBhvr>
                                      <p:rCtr x="0" y="1551"/>
                                    </p:animMotion>
                                  </p:childTnLst>
                                </p:cTn>
                              </p:par>
                              <p:par>
                                <p:cTn id="20" presetID="22" presetClass="entr" presetSubtype="8" fill="hold" nodeType="withEffect">
                                  <p:stCondLst>
                                    <p:cond delay="15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9" grpId="0"/>
      <p:bldP spid="2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8BF99B0C-D8E5-4A33-913D-9AB034C396A4}"/>
              </a:ext>
              <a:ext uri="{C183D7F6-B498-43B3-948B-1728B52AA6E4}">
                <adec:decorative xmlns:adec="http://schemas.microsoft.com/office/drawing/2017/decorative" val="1"/>
              </a:ext>
            </a:extLst>
          </p:cNvPr>
          <p:cNvCxnSpPr>
            <a:cxnSpLocks/>
          </p:cNvCxnSpPr>
          <p:nvPr/>
        </p:nvCxnSpPr>
        <p:spPr>
          <a:xfrm flipV="1">
            <a:off x="4039474" y="1887389"/>
            <a:ext cx="0" cy="3931920"/>
          </a:xfrm>
          <a:prstGeom prst="line">
            <a:avLst/>
          </a:prstGeom>
          <a:ln w="12700">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342E04F-AB3E-44C3-9696-4A9BEDC5B614}"/>
              </a:ext>
              <a:ext uri="{C183D7F6-B498-43B3-948B-1728B52AA6E4}">
                <adec:decorative xmlns:adec="http://schemas.microsoft.com/office/drawing/2017/decorative" val="1"/>
              </a:ext>
            </a:extLst>
          </p:cNvPr>
          <p:cNvCxnSpPr>
            <a:cxnSpLocks/>
          </p:cNvCxnSpPr>
          <p:nvPr/>
        </p:nvCxnSpPr>
        <p:spPr>
          <a:xfrm flipV="1">
            <a:off x="8098527" y="1887389"/>
            <a:ext cx="0" cy="3931920"/>
          </a:xfrm>
          <a:prstGeom prst="line">
            <a:avLst/>
          </a:prstGeom>
          <a:ln w="12700">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79C434B-EC67-4363-8194-4C04BE5C77A5}"/>
              </a:ext>
            </a:extLst>
          </p:cNvPr>
          <p:cNvSpPr>
            <a:spLocks noGrp="1"/>
          </p:cNvSpPr>
          <p:nvPr>
            <p:ph type="title"/>
          </p:nvPr>
        </p:nvSpPr>
        <p:spPr/>
        <p:txBody>
          <a:bodyPr/>
          <a:lstStyle/>
          <a:p>
            <a:r>
              <a:rPr lang="en-US" sz="3500"/>
              <a:t>SQL Server: Better together with Windows Server 2022</a:t>
            </a:r>
          </a:p>
        </p:txBody>
      </p:sp>
      <p:grpSp>
        <p:nvGrpSpPr>
          <p:cNvPr id="42" name="Group 41" descr="48 TB&#10;">
            <a:extLst>
              <a:ext uri="{FF2B5EF4-FFF2-40B4-BE49-F238E27FC236}">
                <a16:creationId xmlns:a16="http://schemas.microsoft.com/office/drawing/2014/main" id="{D1B90EA3-8EFE-41CB-9B8B-EA8FC8174F51}"/>
              </a:ext>
            </a:extLst>
          </p:cNvPr>
          <p:cNvGrpSpPr/>
          <p:nvPr/>
        </p:nvGrpSpPr>
        <p:grpSpPr>
          <a:xfrm>
            <a:off x="588262" y="1887389"/>
            <a:ext cx="3261629" cy="2702899"/>
            <a:chOff x="588262" y="1887389"/>
            <a:chExt cx="3261629" cy="2702899"/>
          </a:xfrm>
        </p:grpSpPr>
        <p:sp>
          <p:nvSpPr>
            <p:cNvPr id="38" name="Rectangle 37">
              <a:extLst>
                <a:ext uri="{FF2B5EF4-FFF2-40B4-BE49-F238E27FC236}">
                  <a16:creationId xmlns:a16="http://schemas.microsoft.com/office/drawing/2014/main" id="{7837E40B-DD4C-4849-9F71-D7EADF78650D}"/>
                </a:ext>
              </a:extLst>
            </p:cNvPr>
            <p:cNvSpPr/>
            <p:nvPr/>
          </p:nvSpPr>
          <p:spPr bwMode="auto">
            <a:xfrm>
              <a:off x="588262" y="1887389"/>
              <a:ext cx="3261629" cy="2702899"/>
            </a:xfrm>
            <a:prstGeom prst="rect">
              <a:avLst/>
            </a:prstGeom>
            <a:noFill/>
            <a:ln w="12700">
              <a:solidFill>
                <a:schemeClr val="tx1"/>
              </a:soli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err="1">
                <a:ln>
                  <a:noFill/>
                </a:ln>
                <a:solidFill>
                  <a:sysClr val="windowText" lastClr="000000"/>
                </a:solidFill>
                <a:effectLst/>
                <a:uLnTx/>
                <a:uFillTx/>
                <a:latin typeface="Segoe UI"/>
                <a:ea typeface="+mn-ea"/>
                <a:cs typeface="+mn-cs"/>
              </a:endParaRPr>
            </a:p>
          </p:txBody>
        </p:sp>
        <p:sp>
          <p:nvSpPr>
            <p:cNvPr id="31" name="TextBox 30">
              <a:extLst>
                <a:ext uri="{FF2B5EF4-FFF2-40B4-BE49-F238E27FC236}">
                  <a16:creationId xmlns:a16="http://schemas.microsoft.com/office/drawing/2014/main" id="{77A495C7-1E90-4FCF-9E88-7774403DA47C}"/>
                </a:ext>
              </a:extLst>
            </p:cNvPr>
            <p:cNvSpPr txBox="1"/>
            <p:nvPr/>
          </p:nvSpPr>
          <p:spPr>
            <a:xfrm>
              <a:off x="862678" y="3587692"/>
              <a:ext cx="1971694" cy="830997"/>
            </a:xfrm>
            <a:prstGeom prst="rect">
              <a:avLst/>
            </a:prstGeom>
            <a:noFill/>
            <a:ln w="12700">
              <a:noFill/>
            </a:ln>
          </p:spPr>
          <p:txBody>
            <a:bodyPr wrap="none" lIns="0" tIns="0" rIns="0" bIns="0" rtlCol="0">
              <a:sp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6000" b="0" i="0" u="none" strike="noStrike" kern="0" cap="none" spc="0" normalizeH="0" baseline="0" noProof="0" dirty="0">
                  <a:ln>
                    <a:noFill/>
                  </a:ln>
                  <a:solidFill>
                    <a:srgbClr val="50E6FF"/>
                  </a:solidFill>
                  <a:effectLst/>
                  <a:uLnTx/>
                  <a:uFillTx/>
                  <a:latin typeface="Segoe UI Semibold"/>
                  <a:ea typeface="+mn-ea"/>
                  <a:cs typeface="Segoe UI" pitchFamily="34" charset="0"/>
                </a:rPr>
                <a:t>48 TB</a:t>
              </a:r>
            </a:p>
          </p:txBody>
        </p:sp>
      </p:grpSp>
      <p:sp>
        <p:nvSpPr>
          <p:cNvPr id="13" name="TextBox 12">
            <a:extLst>
              <a:ext uri="{FF2B5EF4-FFF2-40B4-BE49-F238E27FC236}">
                <a16:creationId xmlns:a16="http://schemas.microsoft.com/office/drawing/2014/main" id="{B121039A-2EA7-4EB8-AC29-159E626DC88B}"/>
              </a:ext>
            </a:extLst>
          </p:cNvPr>
          <p:cNvSpPr txBox="1"/>
          <p:nvPr/>
        </p:nvSpPr>
        <p:spPr>
          <a:xfrm>
            <a:off x="642261" y="4857677"/>
            <a:ext cx="3200400" cy="584775"/>
          </a:xfrm>
          <a:prstGeom prst="rect">
            <a:avLst/>
          </a:prstGeom>
          <a:noFill/>
        </p:spPr>
        <p:txBody>
          <a:bodyPr wrap="square" lIns="0" rIns="0">
            <a:sp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99000">
                      <a:srgbClr val="FFFFFF"/>
                    </a:gs>
                  </a:gsLst>
                  <a:lin ang="5400000" scaled="0"/>
                </a:gradFill>
                <a:effectLst/>
                <a:uLnTx/>
                <a:uFillTx/>
                <a:latin typeface="Segoe UI Semibold"/>
                <a:ea typeface="+mn-ea"/>
                <a:cs typeface="+mn-cs"/>
              </a:rPr>
              <a:t>Memory and highly-optimized for large memory systems</a:t>
            </a:r>
            <a:endParaRPr kumimoji="0" lang="en-US" sz="1600" b="0" i="0" u="none" strike="noStrike" kern="0" cap="none" spc="0" normalizeH="0" baseline="0" noProof="0">
              <a:ln>
                <a:noFill/>
              </a:ln>
              <a:solidFill>
                <a:srgbClr val="FFFFFF"/>
              </a:solidFill>
              <a:effectLst/>
              <a:uLnTx/>
              <a:uFillTx/>
              <a:latin typeface="Segoe UI Semibold"/>
              <a:ea typeface="+mn-ea"/>
              <a:cs typeface="+mn-cs"/>
            </a:endParaRPr>
          </a:p>
        </p:txBody>
      </p:sp>
      <p:grpSp>
        <p:nvGrpSpPr>
          <p:cNvPr id="41" name="Group 40" descr="64 sockets&#10;2048 logical processors">
            <a:extLst>
              <a:ext uri="{FF2B5EF4-FFF2-40B4-BE49-F238E27FC236}">
                <a16:creationId xmlns:a16="http://schemas.microsoft.com/office/drawing/2014/main" id="{E8DB771E-62DC-4873-9F5F-8BF9095C2580}"/>
              </a:ext>
            </a:extLst>
          </p:cNvPr>
          <p:cNvGrpSpPr/>
          <p:nvPr/>
        </p:nvGrpSpPr>
        <p:grpSpPr>
          <a:xfrm>
            <a:off x="4229057" y="1887389"/>
            <a:ext cx="3679886" cy="2702899"/>
            <a:chOff x="4458274" y="1887389"/>
            <a:chExt cx="3679886" cy="2702899"/>
          </a:xfrm>
        </p:grpSpPr>
        <p:sp>
          <p:nvSpPr>
            <p:cNvPr id="39" name="Rectangle 38">
              <a:extLst>
                <a:ext uri="{FF2B5EF4-FFF2-40B4-BE49-F238E27FC236}">
                  <a16:creationId xmlns:a16="http://schemas.microsoft.com/office/drawing/2014/main" id="{481E9392-D1F0-4639-885A-415EE82AA7AF}"/>
                </a:ext>
              </a:extLst>
            </p:cNvPr>
            <p:cNvSpPr/>
            <p:nvPr/>
          </p:nvSpPr>
          <p:spPr bwMode="auto">
            <a:xfrm>
              <a:off x="4458274" y="1887389"/>
              <a:ext cx="3679886" cy="2702899"/>
            </a:xfrm>
            <a:prstGeom prst="rect">
              <a:avLst/>
            </a:prstGeom>
            <a:noFill/>
            <a:ln w="38100">
              <a:solidFill>
                <a:schemeClr val="tx1"/>
              </a:soli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err="1">
                <a:ln>
                  <a:noFill/>
                </a:ln>
                <a:solidFill>
                  <a:sysClr val="windowText" lastClr="000000"/>
                </a:solidFill>
                <a:effectLst/>
                <a:uLnTx/>
                <a:uFillTx/>
                <a:latin typeface="Segoe UI"/>
                <a:ea typeface="+mn-ea"/>
                <a:cs typeface="+mn-cs"/>
              </a:endParaRPr>
            </a:p>
          </p:txBody>
        </p:sp>
        <p:grpSp>
          <p:nvGrpSpPr>
            <p:cNvPr id="37" name="Group 36">
              <a:extLst>
                <a:ext uri="{FF2B5EF4-FFF2-40B4-BE49-F238E27FC236}">
                  <a16:creationId xmlns:a16="http://schemas.microsoft.com/office/drawing/2014/main" id="{70CB3A9D-489D-4A6B-BEB8-5A50503D83EF}"/>
                </a:ext>
              </a:extLst>
            </p:cNvPr>
            <p:cNvGrpSpPr/>
            <p:nvPr/>
          </p:nvGrpSpPr>
          <p:grpSpPr>
            <a:xfrm>
              <a:off x="4716216" y="2442763"/>
              <a:ext cx="3169920" cy="1975926"/>
              <a:chOff x="4495799" y="2442763"/>
              <a:chExt cx="3169920" cy="1975926"/>
            </a:xfrm>
          </p:grpSpPr>
          <p:sp>
            <p:nvSpPr>
              <p:cNvPr id="32" name="TextBox 31">
                <a:extLst>
                  <a:ext uri="{FF2B5EF4-FFF2-40B4-BE49-F238E27FC236}">
                    <a16:creationId xmlns:a16="http://schemas.microsoft.com/office/drawing/2014/main" id="{6D9AEF9F-CE51-45B8-92B2-5291EFDDD3A4}"/>
                  </a:ext>
                </a:extLst>
              </p:cNvPr>
              <p:cNvSpPr txBox="1"/>
              <p:nvPr/>
            </p:nvSpPr>
            <p:spPr>
              <a:xfrm>
                <a:off x="4495799" y="2442763"/>
                <a:ext cx="1965282" cy="1975926"/>
              </a:xfrm>
              <a:prstGeom prst="rect">
                <a:avLst/>
              </a:prstGeom>
              <a:noFill/>
              <a:ln>
                <a:noFill/>
              </a:ln>
            </p:spPr>
            <p:txBody>
              <a:bodyPr wrap="none" lIns="0" tIns="0" rIns="0" bIns="0" rtlCol="0">
                <a:sp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6000" b="0" i="0" u="none" strike="noStrike" kern="0" cap="none" spc="0" normalizeH="0" baseline="0" noProof="0" dirty="0">
                    <a:ln>
                      <a:noFill/>
                    </a:ln>
                    <a:solidFill>
                      <a:srgbClr val="50E6FF"/>
                    </a:solidFill>
                    <a:effectLst/>
                    <a:uLnTx/>
                    <a:uFillTx/>
                    <a:latin typeface="Segoe UI Semibold"/>
                    <a:ea typeface="+mn-ea"/>
                    <a:cs typeface="Segoe UI" pitchFamily="34" charset="0"/>
                  </a:rPr>
                  <a:t>64</a:t>
                </a:r>
                <a:r>
                  <a:rPr kumimoji="0" lang="en-US" sz="6600" b="0" i="0" u="none" strike="noStrike" kern="0" cap="none" spc="0" normalizeH="0" baseline="0" noProof="0" dirty="0">
                    <a:ln>
                      <a:noFill/>
                    </a:ln>
                    <a:solidFill>
                      <a:srgbClr val="50E6FF"/>
                    </a:solidFill>
                    <a:effectLst/>
                    <a:uLnTx/>
                    <a:uFillTx/>
                    <a:latin typeface="Segoe UI Semibold"/>
                    <a:ea typeface="+mn-ea"/>
                    <a:cs typeface="Segoe UI" pitchFamily="34" charset="0"/>
                  </a:rPr>
                  <a:t> </a:t>
                </a:r>
                <a:r>
                  <a:rPr kumimoji="0" lang="en-US" sz="2000" b="0" i="0" u="none" strike="noStrike" kern="0" cap="none" spc="0" normalizeH="0" baseline="0" noProof="0" dirty="0">
                    <a:ln>
                      <a:noFill/>
                    </a:ln>
                    <a:solidFill>
                      <a:srgbClr val="FFFFFF"/>
                    </a:solidFill>
                    <a:effectLst/>
                    <a:uLnTx/>
                    <a:uFillTx/>
                    <a:latin typeface="Segoe UI Semibold"/>
                    <a:ea typeface="+mn-ea"/>
                    <a:cs typeface="Segoe UI" pitchFamily="34" charset="0"/>
                  </a:rPr>
                  <a:t>sockets</a:t>
                </a:r>
              </a:p>
              <a:p>
                <a:pPr marL="0" marR="0" lvl="0" indent="0" algn="l" defTabSz="932472" rtl="0" eaLnBrk="1" fontAlgn="base" latinLnBrk="0" hangingPunct="1">
                  <a:lnSpc>
                    <a:spcPct val="90000"/>
                  </a:lnSpc>
                  <a:spcBef>
                    <a:spcPts val="1800"/>
                  </a:spcBef>
                  <a:spcAft>
                    <a:spcPct val="0"/>
                  </a:spcAft>
                  <a:buClrTx/>
                  <a:buSzTx/>
                  <a:buFontTx/>
                  <a:buNone/>
                  <a:tabLst/>
                  <a:defRPr/>
                </a:pPr>
                <a:r>
                  <a:rPr kumimoji="0" lang="en-US" sz="6000" b="0" i="0" u="none" strike="noStrike" kern="0" cap="none" spc="0" normalizeH="0" baseline="0" noProof="0" dirty="0">
                    <a:ln>
                      <a:noFill/>
                    </a:ln>
                    <a:solidFill>
                      <a:srgbClr val="50E6FF"/>
                    </a:solidFill>
                    <a:effectLst/>
                    <a:uLnTx/>
                    <a:uFillTx/>
                    <a:latin typeface="Segoe UI Semibold"/>
                    <a:ea typeface="+mn-ea"/>
                    <a:cs typeface="Segoe UI" pitchFamily="34" charset="0"/>
                  </a:rPr>
                  <a:t>2048</a:t>
                </a:r>
                <a:endParaRPr kumimoji="0" lang="en-US" sz="2400" b="0" i="0" u="none" strike="noStrike" kern="0" cap="none" spc="0" normalizeH="0" baseline="0" noProof="0" dirty="0">
                  <a:ln>
                    <a:noFill/>
                  </a:ln>
                  <a:solidFill>
                    <a:srgbClr val="FFFFFF"/>
                  </a:solidFill>
                  <a:effectLst/>
                  <a:uLnTx/>
                  <a:uFillTx/>
                  <a:latin typeface="Segoe UI Semibold"/>
                  <a:ea typeface="+mn-ea"/>
                  <a:cs typeface="Segoe UI" pitchFamily="34" charset="0"/>
                </a:endParaRPr>
              </a:p>
            </p:txBody>
          </p:sp>
          <p:sp>
            <p:nvSpPr>
              <p:cNvPr id="35" name="TextBox 34">
                <a:extLst>
                  <a:ext uri="{FF2B5EF4-FFF2-40B4-BE49-F238E27FC236}">
                    <a16:creationId xmlns:a16="http://schemas.microsoft.com/office/drawing/2014/main" id="{9CB89BD7-0B37-46FF-AF2C-C97C840CDC32}"/>
                  </a:ext>
                </a:extLst>
              </p:cNvPr>
              <p:cNvSpPr txBox="1"/>
              <p:nvPr/>
            </p:nvSpPr>
            <p:spPr>
              <a:xfrm>
                <a:off x="6426597" y="3712748"/>
                <a:ext cx="1239122" cy="553998"/>
              </a:xfrm>
              <a:prstGeom prst="rect">
                <a:avLst/>
              </a:prstGeom>
              <a:noFill/>
              <a:ln>
                <a:noFill/>
              </a:ln>
            </p:spPr>
            <p:txBody>
              <a:bodyPr wrap="none" lIns="0" tIns="0" rIns="0" bIns="0" rtlCol="0">
                <a:sp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bold"/>
                    <a:ea typeface="+mn-ea"/>
                    <a:cs typeface="Segoe UI" pitchFamily="34" charset="0"/>
                  </a:rPr>
                  <a:t>logical </a:t>
                </a:r>
                <a:br>
                  <a:rPr kumimoji="0" lang="en-US" sz="2000" b="0" i="0" u="none" strike="noStrike" kern="0" cap="none" spc="0" normalizeH="0" baseline="0" noProof="0" dirty="0">
                    <a:ln>
                      <a:noFill/>
                    </a:ln>
                    <a:solidFill>
                      <a:srgbClr val="FFFFFF"/>
                    </a:solidFill>
                    <a:effectLst/>
                    <a:uLnTx/>
                    <a:uFillTx/>
                    <a:latin typeface="Segoe UI Semibold"/>
                    <a:ea typeface="+mn-ea"/>
                    <a:cs typeface="Segoe UI" pitchFamily="34" charset="0"/>
                  </a:rPr>
                </a:br>
                <a:r>
                  <a:rPr kumimoji="0" lang="en-US" sz="2000" b="0" i="0" u="none" strike="noStrike" kern="0" cap="none" spc="0" normalizeH="0" baseline="0" noProof="0" dirty="0">
                    <a:ln>
                      <a:noFill/>
                    </a:ln>
                    <a:solidFill>
                      <a:srgbClr val="FFFFFF"/>
                    </a:solidFill>
                    <a:effectLst/>
                    <a:uLnTx/>
                    <a:uFillTx/>
                    <a:latin typeface="Segoe UI Semibold"/>
                    <a:ea typeface="+mn-ea"/>
                    <a:cs typeface="Segoe UI" pitchFamily="34" charset="0"/>
                  </a:rPr>
                  <a:t>processors</a:t>
                </a:r>
              </a:p>
            </p:txBody>
          </p:sp>
        </p:grpSp>
      </p:grpSp>
      <p:sp>
        <p:nvSpPr>
          <p:cNvPr id="16" name="TextBox 15">
            <a:extLst>
              <a:ext uri="{FF2B5EF4-FFF2-40B4-BE49-F238E27FC236}">
                <a16:creationId xmlns:a16="http://schemas.microsoft.com/office/drawing/2014/main" id="{CBA7B26F-D57A-4A91-A54C-7E4B9C2BA8EF}"/>
              </a:ext>
            </a:extLst>
          </p:cNvPr>
          <p:cNvSpPr txBox="1"/>
          <p:nvPr/>
        </p:nvSpPr>
        <p:spPr>
          <a:xfrm>
            <a:off x="4229056" y="4857677"/>
            <a:ext cx="3679885" cy="338554"/>
          </a:xfrm>
          <a:prstGeom prst="rect">
            <a:avLst/>
          </a:prstGeom>
          <a:noFill/>
        </p:spPr>
        <p:txBody>
          <a:bodyPr wrap="square" lIns="0" rIns="0">
            <a:sp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gradFill>
                  <a:gsLst>
                    <a:gs pos="1250">
                      <a:srgbClr val="FFFFFF"/>
                    </a:gs>
                    <a:gs pos="99000">
                      <a:srgbClr val="FFFFFF"/>
                    </a:gs>
                  </a:gsLst>
                  <a:lin ang="5400000" scaled="0"/>
                </a:gradFill>
                <a:effectLst/>
                <a:uLnTx/>
                <a:uFillTx/>
                <a:latin typeface="Segoe UI Semibold"/>
                <a:ea typeface="+mn-ea"/>
                <a:cs typeface="+mn-cs"/>
              </a:rPr>
              <a:t>Support for massive scale-up systems</a:t>
            </a:r>
            <a:endParaRPr kumimoji="0" lang="en-US" sz="1600" b="0" i="0" u="none" strike="noStrike" kern="0" cap="none" spc="0" normalizeH="0" baseline="0" noProof="0" dirty="0">
              <a:ln>
                <a:noFill/>
              </a:ln>
              <a:solidFill>
                <a:srgbClr val="FFFFFF"/>
              </a:solidFill>
              <a:effectLst/>
              <a:uLnTx/>
              <a:uFillTx/>
              <a:latin typeface="Segoe UI Semibold"/>
              <a:ea typeface="+mn-ea"/>
              <a:cs typeface="+mn-cs"/>
            </a:endParaRPr>
          </a:p>
        </p:txBody>
      </p:sp>
      <p:grpSp>
        <p:nvGrpSpPr>
          <p:cNvPr id="43" name="Group 42" descr="Isolated &#10;apps&#10;">
            <a:extLst>
              <a:ext uri="{FF2B5EF4-FFF2-40B4-BE49-F238E27FC236}">
                <a16:creationId xmlns:a16="http://schemas.microsoft.com/office/drawing/2014/main" id="{A0EACE7E-7EC3-40D9-AA02-CE30683658FE}"/>
              </a:ext>
            </a:extLst>
          </p:cNvPr>
          <p:cNvGrpSpPr/>
          <p:nvPr/>
        </p:nvGrpSpPr>
        <p:grpSpPr>
          <a:xfrm>
            <a:off x="8301818" y="1818330"/>
            <a:ext cx="3261629" cy="2702899"/>
            <a:chOff x="8288110" y="1887389"/>
            <a:chExt cx="3261629" cy="2702899"/>
          </a:xfrm>
        </p:grpSpPr>
        <p:sp>
          <p:nvSpPr>
            <p:cNvPr id="40" name="Rectangle 39">
              <a:extLst>
                <a:ext uri="{FF2B5EF4-FFF2-40B4-BE49-F238E27FC236}">
                  <a16:creationId xmlns:a16="http://schemas.microsoft.com/office/drawing/2014/main" id="{74DFDA81-EA62-4386-B0D4-90B849AF003D}"/>
                </a:ext>
              </a:extLst>
            </p:cNvPr>
            <p:cNvSpPr/>
            <p:nvPr/>
          </p:nvSpPr>
          <p:spPr bwMode="auto">
            <a:xfrm>
              <a:off x="8288110" y="1887389"/>
              <a:ext cx="3261629" cy="2702899"/>
            </a:xfrm>
            <a:prstGeom prst="rect">
              <a:avLst/>
            </a:prstGeom>
            <a:noFill/>
            <a:ln w="38100">
              <a:solidFill>
                <a:schemeClr val="tx1"/>
              </a:soli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33" name="TextBox 32">
              <a:extLst>
                <a:ext uri="{FF2B5EF4-FFF2-40B4-BE49-F238E27FC236}">
                  <a16:creationId xmlns:a16="http://schemas.microsoft.com/office/drawing/2014/main" id="{FF82C7FE-FC51-4BBE-9B2C-89E805E569FC}"/>
                </a:ext>
              </a:extLst>
            </p:cNvPr>
            <p:cNvSpPr txBox="1"/>
            <p:nvPr/>
          </p:nvSpPr>
          <p:spPr>
            <a:xfrm>
              <a:off x="8539141" y="2673595"/>
              <a:ext cx="2979983" cy="1661993"/>
            </a:xfrm>
            <a:prstGeom prst="rect">
              <a:avLst/>
            </a:prstGeom>
            <a:noFill/>
          </p:spPr>
          <p:txBody>
            <a:bodyPr wrap="none" lIns="0" tIns="0" rIns="0" bIns="0" rtlCol="0">
              <a:sp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6000" b="0" i="0" u="none" strike="noStrike" kern="0" cap="none" spc="0" normalizeH="0" baseline="0" noProof="0" dirty="0">
                  <a:ln>
                    <a:noFill/>
                  </a:ln>
                  <a:solidFill>
                    <a:srgbClr val="50E6FF"/>
                  </a:solidFill>
                  <a:effectLst/>
                  <a:uLnTx/>
                  <a:uFillTx/>
                  <a:latin typeface="Segoe UI Semibold"/>
                  <a:ea typeface="+mn-ea"/>
                  <a:cs typeface="Segoe UI" pitchFamily="34" charset="0"/>
                </a:rPr>
                <a:t>Isolated </a:t>
              </a:r>
              <a:br>
                <a:rPr kumimoji="0" lang="en-US" sz="6000" b="0" i="0" u="none" strike="noStrike" kern="0" cap="none" spc="0" normalizeH="0" baseline="0" noProof="0" dirty="0">
                  <a:ln>
                    <a:noFill/>
                  </a:ln>
                  <a:solidFill>
                    <a:srgbClr val="50E6FF"/>
                  </a:solidFill>
                  <a:effectLst/>
                  <a:uLnTx/>
                  <a:uFillTx/>
                  <a:latin typeface="Segoe UI Semibold"/>
                  <a:ea typeface="+mn-ea"/>
                  <a:cs typeface="Segoe UI" pitchFamily="34" charset="0"/>
                </a:rPr>
              </a:br>
              <a:r>
                <a:rPr kumimoji="0" lang="en-US" sz="6000" b="0" i="0" u="none" strike="noStrike" kern="0" cap="none" spc="0" normalizeH="0" baseline="0" noProof="0" dirty="0">
                  <a:ln>
                    <a:noFill/>
                  </a:ln>
                  <a:solidFill>
                    <a:srgbClr val="50E6FF"/>
                  </a:solidFill>
                  <a:effectLst/>
                  <a:uLnTx/>
                  <a:uFillTx/>
                  <a:latin typeface="Segoe UI Semibold"/>
                  <a:ea typeface="+mn-ea"/>
                  <a:cs typeface="Segoe UI" pitchFamily="34" charset="0"/>
                </a:rPr>
                <a:t>apps</a:t>
              </a:r>
            </a:p>
          </p:txBody>
        </p:sp>
      </p:grpSp>
      <p:sp>
        <p:nvSpPr>
          <p:cNvPr id="10" name="TextBox 9">
            <a:extLst>
              <a:ext uri="{FF2B5EF4-FFF2-40B4-BE49-F238E27FC236}">
                <a16:creationId xmlns:a16="http://schemas.microsoft.com/office/drawing/2014/main" id="{F19A2D07-9A1C-4C7D-97E7-95D9EF8545BE}"/>
              </a:ext>
            </a:extLst>
          </p:cNvPr>
          <p:cNvSpPr txBox="1"/>
          <p:nvPr/>
        </p:nvSpPr>
        <p:spPr>
          <a:xfrm>
            <a:off x="8318724" y="4857677"/>
            <a:ext cx="3200400" cy="830997"/>
          </a:xfrm>
          <a:prstGeom prst="rect">
            <a:avLst/>
          </a:prstGeom>
          <a:noFill/>
        </p:spPr>
        <p:txBody>
          <a:bodyPr wrap="square" lIns="0" rIns="0">
            <a:spAutoFit/>
          </a:bodyPr>
          <a:lstStyle/>
          <a:p>
            <a:pPr marL="0" marR="0" lvl="1" indent="0" algn="l" defTabSz="914460"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a:ln>
                  <a:noFill/>
                </a:ln>
                <a:gradFill>
                  <a:gsLst>
                    <a:gs pos="1250">
                      <a:srgbClr val="FFFFFF"/>
                    </a:gs>
                    <a:gs pos="99000">
                      <a:srgbClr val="FFFFFF"/>
                    </a:gs>
                  </a:gsLst>
                  <a:lin ang="5400000" scaled="0"/>
                </a:gradFill>
                <a:effectLst/>
                <a:uLnTx/>
                <a:uFillTx/>
                <a:latin typeface="Segoe UI Semibold"/>
                <a:ea typeface="+mn-ea"/>
                <a:cs typeface="+mn-cs"/>
              </a:rPr>
              <a:t>Confidential computing with Intel Secured Guard Extension (SGX) on Intel Ice Lake</a:t>
            </a:r>
          </a:p>
        </p:txBody>
      </p:sp>
    </p:spTree>
    <p:extLst>
      <p:ext uri="{BB962C8B-B14F-4D97-AF65-F5344CB8AC3E}">
        <p14:creationId xmlns:p14="http://schemas.microsoft.com/office/powerpoint/2010/main" val="31889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42" presetClass="path" presetSubtype="0" decel="100000" fill="hold" nodeType="withEffect">
                                  <p:stCondLst>
                                    <p:cond delay="0"/>
                                  </p:stCondLst>
                                  <p:childTnLst>
                                    <p:animMotion origin="layout" path="M 1.45833E-6 2.22222E-6 L 1.45833E-6 0.03495 " pathEditMode="relative" rAng="0" ptsTypes="AA">
                                      <p:cBhvr>
                                        <p:cTn id="9" dur="500" spd="-100000" fill="hold"/>
                                        <p:tgtEl>
                                          <p:spTgt spid="42"/>
                                        </p:tgtEl>
                                        <p:attrNameLst>
                                          <p:attrName>ppt_x</p:attrName>
                                          <p:attrName>ppt_y</p:attrName>
                                        </p:attrNameLst>
                                      </p:cBhvr>
                                      <p:rCtr x="0" y="1736"/>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0"/>
                                  </p:stCondLst>
                                  <p:childTnLst>
                                    <p:animMotion origin="layout" path="M 1.45833E-6 2.22222E-6 L 1.45833E-6 0.03495 " pathEditMode="relative" rAng="0" ptsTypes="AA">
                                      <p:cBhvr>
                                        <p:cTn id="14" dur="500" spd="-100000" fill="hold"/>
                                        <p:tgtEl>
                                          <p:spTgt spid="13"/>
                                        </p:tgtEl>
                                        <p:attrNameLst>
                                          <p:attrName>ppt_x</p:attrName>
                                          <p:attrName>ppt_y</p:attrName>
                                        </p:attrNameLst>
                                      </p:cBhvr>
                                      <p:rCtr x="0" y="1736"/>
                                    </p:animMotion>
                                  </p:childTnLst>
                                </p:cTn>
                              </p:par>
                              <p:par>
                                <p:cTn id="15" presetID="10"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par>
                                <p:cTn id="18" presetID="42" presetClass="path" presetSubtype="0" decel="100000" fill="hold" nodeType="withEffect">
                                  <p:stCondLst>
                                    <p:cond delay="0"/>
                                  </p:stCondLst>
                                  <p:childTnLst>
                                    <p:animMotion origin="layout" path="M 1.45833E-6 2.22222E-6 L 1.45833E-6 0.03495 " pathEditMode="relative" rAng="0" ptsTypes="AA">
                                      <p:cBhvr>
                                        <p:cTn id="19" dur="500" spd="-100000" fill="hold"/>
                                        <p:tgtEl>
                                          <p:spTgt spid="45"/>
                                        </p:tgtEl>
                                        <p:attrNameLst>
                                          <p:attrName>ppt_x</p:attrName>
                                          <p:attrName>ppt_y</p:attrName>
                                        </p:attrNameLst>
                                      </p:cBhvr>
                                      <p:rCtr x="0" y="1736"/>
                                    </p:animMotion>
                                  </p:childTnLst>
                                </p:cTn>
                              </p:par>
                              <p:par>
                                <p:cTn id="20" presetID="10" presetClass="entr" presetSubtype="0" fill="hold" nodeType="withEffect">
                                  <p:stCondLst>
                                    <p:cond delay="10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42" presetClass="path" presetSubtype="0" decel="100000" fill="hold" nodeType="withEffect">
                                  <p:stCondLst>
                                    <p:cond delay="100"/>
                                  </p:stCondLst>
                                  <p:childTnLst>
                                    <p:animMotion origin="layout" path="M 1.45833E-6 2.22222E-6 L 1.45833E-6 0.03495 " pathEditMode="relative" rAng="0" ptsTypes="AA">
                                      <p:cBhvr>
                                        <p:cTn id="24" dur="500" spd="-100000" fill="hold"/>
                                        <p:tgtEl>
                                          <p:spTgt spid="41"/>
                                        </p:tgtEl>
                                        <p:attrNameLst>
                                          <p:attrName>ppt_x</p:attrName>
                                          <p:attrName>ppt_y</p:attrName>
                                        </p:attrNameLst>
                                      </p:cBhvr>
                                      <p:rCtr x="0" y="1736"/>
                                    </p:animMotion>
                                  </p:childTnLst>
                                </p:cTn>
                              </p:par>
                              <p:par>
                                <p:cTn id="25" presetID="10" presetClass="entr" presetSubtype="0" fill="hold" grpId="0" nodeType="withEffect">
                                  <p:stCondLst>
                                    <p:cond delay="1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42" presetClass="path" presetSubtype="0" decel="100000" fill="hold" grpId="1" nodeType="withEffect">
                                  <p:stCondLst>
                                    <p:cond delay="100"/>
                                  </p:stCondLst>
                                  <p:childTnLst>
                                    <p:animMotion origin="layout" path="M 1.45833E-6 2.22222E-6 L 1.45833E-6 0.03495 " pathEditMode="relative" rAng="0" ptsTypes="AA">
                                      <p:cBhvr>
                                        <p:cTn id="29" dur="500" spd="-100000" fill="hold"/>
                                        <p:tgtEl>
                                          <p:spTgt spid="16"/>
                                        </p:tgtEl>
                                        <p:attrNameLst>
                                          <p:attrName>ppt_x</p:attrName>
                                          <p:attrName>ppt_y</p:attrName>
                                        </p:attrNameLst>
                                      </p:cBhvr>
                                      <p:rCtr x="0" y="1736"/>
                                    </p:animMotion>
                                  </p:childTnLst>
                                </p:cTn>
                              </p:par>
                              <p:par>
                                <p:cTn id="30" presetID="10" presetClass="entr" presetSubtype="0" fill="hold" nodeType="withEffect">
                                  <p:stCondLst>
                                    <p:cond delay="10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par>
                                <p:cTn id="33" presetID="42" presetClass="path" presetSubtype="0" decel="100000" fill="hold" nodeType="withEffect">
                                  <p:stCondLst>
                                    <p:cond delay="100"/>
                                  </p:stCondLst>
                                  <p:childTnLst>
                                    <p:animMotion origin="layout" path="M 1.45833E-6 2.22222E-6 L 1.45833E-6 0.03495 " pathEditMode="relative" rAng="0" ptsTypes="AA">
                                      <p:cBhvr>
                                        <p:cTn id="34" dur="500" spd="-100000" fill="hold"/>
                                        <p:tgtEl>
                                          <p:spTgt spid="47"/>
                                        </p:tgtEl>
                                        <p:attrNameLst>
                                          <p:attrName>ppt_x</p:attrName>
                                          <p:attrName>ppt_y</p:attrName>
                                        </p:attrNameLst>
                                      </p:cBhvr>
                                      <p:rCtr x="0" y="1736"/>
                                    </p:animMotion>
                                  </p:childTnLst>
                                </p:cTn>
                              </p:par>
                              <p:par>
                                <p:cTn id="35" presetID="10" presetClass="entr" presetSubtype="0" fill="hold" nodeType="withEffect">
                                  <p:stCondLst>
                                    <p:cond delay="20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par>
                                <p:cTn id="38" presetID="42" presetClass="path" presetSubtype="0" decel="100000" fill="hold" nodeType="withEffect">
                                  <p:stCondLst>
                                    <p:cond delay="200"/>
                                  </p:stCondLst>
                                  <p:childTnLst>
                                    <p:animMotion origin="layout" path="M -3.33333E-6 2.96296E-6 L -3.33333E-6 0.03495 " pathEditMode="relative" rAng="0" ptsTypes="AA">
                                      <p:cBhvr>
                                        <p:cTn id="39" dur="500" spd="-100000" fill="hold"/>
                                        <p:tgtEl>
                                          <p:spTgt spid="43"/>
                                        </p:tgtEl>
                                        <p:attrNameLst>
                                          <p:attrName>ppt_x</p:attrName>
                                          <p:attrName>ppt_y</p:attrName>
                                        </p:attrNameLst>
                                      </p:cBhvr>
                                      <p:rCtr x="0" y="1736"/>
                                    </p:animMotion>
                                  </p:childTnLst>
                                </p:cTn>
                              </p:par>
                              <p:par>
                                <p:cTn id="40" presetID="10" presetClass="entr" presetSubtype="0" fill="hold" grpId="0" nodeType="withEffect">
                                  <p:stCondLst>
                                    <p:cond delay="20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42" presetClass="path" presetSubtype="0" decel="100000" fill="hold" grpId="1" nodeType="withEffect">
                                  <p:stCondLst>
                                    <p:cond delay="200"/>
                                  </p:stCondLst>
                                  <p:childTnLst>
                                    <p:animMotion origin="layout" path="M 4.16667E-6 1.11111E-6 L 4.16667E-6 0.03495 " pathEditMode="relative" rAng="0" ptsTypes="AA">
                                      <p:cBhvr>
                                        <p:cTn id="44" dur="500" spd="-100000" fill="hold"/>
                                        <p:tgtEl>
                                          <p:spTgt spid="10"/>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6" grpId="0"/>
      <p:bldP spid="16" grpId="1"/>
      <p:bldP spid="10" grpId="0"/>
      <p:bldP spid="1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E55D5-21B6-4222-8CD6-4B3CE27838D5}"/>
              </a:ext>
            </a:extLst>
          </p:cNvPr>
          <p:cNvSpPr>
            <a:spLocks noGrp="1"/>
          </p:cNvSpPr>
          <p:nvPr>
            <p:ph type="title"/>
          </p:nvPr>
        </p:nvSpPr>
        <p:spPr/>
        <p:txBody>
          <a:bodyPr/>
          <a:lstStyle/>
          <a:p>
            <a:r>
              <a:rPr lang="en-US" dirty="0"/>
              <a:t>Accelerate app modernization</a:t>
            </a:r>
            <a:br>
              <a:rPr lang="en-US" dirty="0"/>
            </a:br>
            <a:r>
              <a:rPr lang="en-US" dirty="0"/>
              <a:t>with Windows containers</a:t>
            </a:r>
          </a:p>
        </p:txBody>
      </p:sp>
      <p:sp>
        <p:nvSpPr>
          <p:cNvPr id="9" name="TextBox 8">
            <a:extLst>
              <a:ext uri="{FF2B5EF4-FFF2-40B4-BE49-F238E27FC236}">
                <a16:creationId xmlns:a16="http://schemas.microsoft.com/office/drawing/2014/main" id="{03903A5E-2670-4555-9649-21804520B3D9}"/>
              </a:ext>
            </a:extLst>
          </p:cNvPr>
          <p:cNvSpPr txBox="1"/>
          <p:nvPr/>
        </p:nvSpPr>
        <p:spPr>
          <a:xfrm flipH="1">
            <a:off x="527436" y="2914021"/>
            <a:ext cx="3383280" cy="2462213"/>
          </a:xfrm>
          <a:prstGeom prst="rect">
            <a:avLst/>
          </a:prstGeom>
          <a:noFill/>
        </p:spPr>
        <p:txBody>
          <a:bodyPr wrap="square" lIns="0" tIns="91440" rIns="0" bIns="91440" rtlCol="0" anchor="t">
            <a:spAutoFit/>
          </a:bodyPr>
          <a:lstStyle/>
          <a:p>
            <a:pPr marL="0" marR="0" lvl="1" indent="0" algn="l" defTabSz="914460"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dirty="0">
                <a:ln>
                  <a:noFill/>
                </a:ln>
                <a:solidFill>
                  <a:srgbClr val="50E6FF"/>
                </a:solidFill>
                <a:effectLst/>
                <a:uLnTx/>
                <a:uFillTx/>
                <a:latin typeface="Segoe UI Semibold"/>
                <a:ea typeface="+mn-ea"/>
                <a:cs typeface="+mn-cs"/>
              </a:rPr>
              <a:t>Better Container Platform</a:t>
            </a:r>
          </a:p>
          <a:p>
            <a:pPr marL="220663" marR="0" lvl="1" indent="-220663" algn="l" defTabSz="914460" rtl="0" eaLnBrk="1" fontAlgn="auto" latinLnBrk="0" hangingPunct="1">
              <a:lnSpc>
                <a:spcPct val="100000"/>
              </a:lnSpc>
              <a:spcBef>
                <a:spcPts val="0"/>
              </a:spcBef>
              <a:spcAft>
                <a:spcPts val="1800"/>
              </a:spcAft>
              <a:buClr>
                <a:srgbClr val="50E6F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General container </a:t>
            </a:r>
            <a:r>
              <a:rPr kumimoji="0" lang="en-US" sz="1400" b="1" i="0" u="none" strike="noStrike" kern="1200" cap="none" spc="0" normalizeH="0" baseline="0" noProof="0" dirty="0">
                <a:ln>
                  <a:noFill/>
                </a:ln>
                <a:solidFill>
                  <a:srgbClr val="50E6FF"/>
                </a:solidFill>
                <a:effectLst/>
                <a:uLnTx/>
                <a:uFillTx/>
                <a:latin typeface="Segoe UI Semibold"/>
                <a:ea typeface="+mn-ea"/>
                <a:cs typeface="+mn-cs"/>
              </a:rPr>
              <a:t>scalability</a:t>
            </a:r>
            <a:r>
              <a:rPr kumimoji="0" lang="en-US" sz="1400" b="0" i="0" u="none" strike="noStrike" kern="1200" cap="none" spc="0" normalizeH="0" baseline="0" noProof="0" dirty="0">
                <a:ln>
                  <a:noFill/>
                </a:ln>
                <a:solidFill>
                  <a:srgbClr val="FFFFFF"/>
                </a:solidFill>
                <a:effectLst/>
                <a:uLnTx/>
                <a:uFillTx/>
                <a:latin typeface="Segoe UI"/>
                <a:ea typeface="+mn-ea"/>
                <a:cs typeface="+mn-cs"/>
              </a:rPr>
              <a:t> and </a:t>
            </a:r>
            <a:r>
              <a:rPr kumimoji="0" lang="en-US" sz="1400" b="1" i="0" u="none" strike="noStrike" kern="1200" cap="none" spc="0" normalizeH="0" baseline="0" noProof="0" dirty="0">
                <a:ln>
                  <a:noFill/>
                </a:ln>
                <a:solidFill>
                  <a:srgbClr val="50E6FF"/>
                </a:solidFill>
                <a:effectLst/>
                <a:uLnTx/>
                <a:uFillTx/>
                <a:latin typeface="Segoe UI Semibold"/>
                <a:ea typeface="+mn-ea"/>
                <a:cs typeface="+mn-cs"/>
              </a:rPr>
              <a:t>performance</a:t>
            </a:r>
            <a:r>
              <a:rPr kumimoji="0" lang="en-US" sz="1400" b="0" i="0" u="none" strike="noStrike" kern="1200" cap="none" spc="0" normalizeH="0" baseline="0" noProof="0" dirty="0">
                <a:ln>
                  <a:noFill/>
                </a:ln>
                <a:solidFill>
                  <a:srgbClr val="FFFFFF"/>
                </a:solidFill>
                <a:effectLst/>
                <a:uLnTx/>
                <a:uFillTx/>
                <a:latin typeface="Segoe UI"/>
                <a:ea typeface="+mn-ea"/>
                <a:cs typeface="+mn-cs"/>
              </a:rPr>
              <a:t> improvement</a:t>
            </a:r>
          </a:p>
          <a:p>
            <a:pPr marL="220663" marR="0" lvl="1" indent="-220663" algn="l" defTabSz="914460" rtl="0" eaLnBrk="1" fontAlgn="auto" latinLnBrk="0" hangingPunct="1">
              <a:lnSpc>
                <a:spcPct val="100000"/>
              </a:lnSpc>
              <a:spcBef>
                <a:spcPts val="0"/>
              </a:spcBef>
              <a:spcAft>
                <a:spcPts val="1800"/>
              </a:spcAft>
              <a:buClr>
                <a:srgbClr val="50E6F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Support for </a:t>
            </a:r>
            <a:r>
              <a:rPr kumimoji="0" lang="en-US" sz="1400" b="1" i="0" u="none" strike="noStrike" kern="1200" cap="none" spc="0" normalizeH="0" baseline="0" noProof="0" dirty="0">
                <a:ln>
                  <a:noFill/>
                </a:ln>
                <a:solidFill>
                  <a:srgbClr val="50E6FF"/>
                </a:solidFill>
                <a:effectLst/>
                <a:uLnTx/>
                <a:uFillTx/>
                <a:latin typeface="Segoe UI Semibold"/>
                <a:ea typeface="+mn-ea"/>
                <a:cs typeface="+mn-cs"/>
              </a:rPr>
              <a:t>IPv6</a:t>
            </a:r>
            <a:r>
              <a:rPr kumimoji="0" lang="en-US" sz="1400" b="0" i="0" u="none" strike="noStrike" kern="1200" cap="none" spc="0" normalizeH="0" baseline="0" noProof="0" dirty="0">
                <a:ln>
                  <a:noFill/>
                </a:ln>
                <a:solidFill>
                  <a:srgbClr val="FFFFFF"/>
                </a:solidFill>
                <a:effectLst/>
                <a:uLnTx/>
                <a:uFillTx/>
                <a:latin typeface="Segoe UI"/>
                <a:ea typeface="+mn-ea"/>
                <a:cs typeface="+mn-cs"/>
              </a:rPr>
              <a:t> and </a:t>
            </a:r>
            <a:br>
              <a:rPr kumimoji="0" lang="en-US" sz="1400" b="0" i="0" u="none" strike="noStrike" kern="1200" cap="none" spc="0" normalizeH="0" baseline="0" noProof="0" dirty="0">
                <a:ln>
                  <a:noFill/>
                </a:ln>
                <a:solidFill>
                  <a:srgbClr val="FFFFFF"/>
                </a:solidFill>
                <a:effectLst/>
                <a:uLnTx/>
                <a:uFillTx/>
                <a:latin typeface="Segoe UI"/>
                <a:ea typeface="+mn-ea"/>
                <a:cs typeface="+mn-cs"/>
              </a:rPr>
            </a:br>
            <a:r>
              <a:rPr kumimoji="0" lang="en-US" sz="1400" b="0" i="0" u="none" strike="noStrike" kern="1200" cap="none" spc="0" normalizeH="0" baseline="0" noProof="0" dirty="0">
                <a:ln>
                  <a:noFill/>
                </a:ln>
                <a:solidFill>
                  <a:srgbClr val="FFFFFF"/>
                </a:solidFill>
                <a:effectLst/>
                <a:uLnTx/>
                <a:uFillTx/>
                <a:latin typeface="Segoe UI"/>
                <a:ea typeface="+mn-ea"/>
                <a:cs typeface="+mn-cs"/>
              </a:rPr>
              <a:t>multiple subnets for flexibility </a:t>
            </a:r>
            <a:br>
              <a:rPr kumimoji="0" lang="en-US" sz="1400" b="0" i="0" u="none" strike="noStrike" kern="1200" cap="none" spc="0" normalizeH="0" baseline="0" noProof="0" dirty="0">
                <a:ln>
                  <a:noFill/>
                </a:ln>
                <a:solidFill>
                  <a:srgbClr val="FFFFFF"/>
                </a:solidFill>
                <a:effectLst/>
                <a:uLnTx/>
                <a:uFillTx/>
                <a:latin typeface="Segoe UI"/>
                <a:ea typeface="+mn-ea"/>
                <a:cs typeface="+mn-cs"/>
              </a:rPr>
            </a:br>
            <a:r>
              <a:rPr kumimoji="0" lang="en-US" sz="1400" b="0" i="0" u="none" strike="noStrike" kern="1200" cap="none" spc="0" normalizeH="0" baseline="0" noProof="0" dirty="0">
                <a:ln>
                  <a:noFill/>
                </a:ln>
                <a:solidFill>
                  <a:srgbClr val="FFFFFF"/>
                </a:solidFill>
                <a:effectLst/>
                <a:uLnTx/>
                <a:uFillTx/>
                <a:latin typeface="Segoe UI"/>
                <a:ea typeface="+mn-ea"/>
                <a:cs typeface="+mn-cs"/>
              </a:rPr>
              <a:t>in Kubernetes deployments</a:t>
            </a:r>
          </a:p>
        </p:txBody>
      </p:sp>
      <p:sp>
        <p:nvSpPr>
          <p:cNvPr id="15" name="TextBox 14">
            <a:extLst>
              <a:ext uri="{FF2B5EF4-FFF2-40B4-BE49-F238E27FC236}">
                <a16:creationId xmlns:a16="http://schemas.microsoft.com/office/drawing/2014/main" id="{0DE80289-FEDE-44E4-8085-4A4AFE0A621B}"/>
              </a:ext>
            </a:extLst>
          </p:cNvPr>
          <p:cNvSpPr txBox="1"/>
          <p:nvPr/>
        </p:nvSpPr>
        <p:spPr>
          <a:xfrm flipH="1">
            <a:off x="4404360" y="2914021"/>
            <a:ext cx="3383280" cy="2677656"/>
          </a:xfrm>
          <a:prstGeom prst="rect">
            <a:avLst/>
          </a:prstGeom>
          <a:noFill/>
        </p:spPr>
        <p:txBody>
          <a:bodyPr wrap="square" lIns="0" tIns="91440" rIns="0" bIns="91440" rtlCol="0" anchor="t">
            <a:spAutoFit/>
          </a:bodyPr>
          <a:lstStyle/>
          <a:p>
            <a:pPr marL="0" marR="0" lvl="1" indent="0" algn="l" defTabSz="914460"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dirty="0">
                <a:ln>
                  <a:noFill/>
                </a:ln>
                <a:solidFill>
                  <a:srgbClr val="50E6FF"/>
                </a:solidFill>
                <a:effectLst/>
                <a:uLnTx/>
                <a:uFillTx/>
                <a:latin typeface="Segoe UI Semibold"/>
                <a:ea typeface="+mn-ea"/>
                <a:cs typeface="+mn-cs"/>
              </a:rPr>
              <a:t>Increased App compatibility</a:t>
            </a:r>
          </a:p>
          <a:p>
            <a:pPr marL="220663" marR="0" lvl="1" indent="-220663" algn="l" defTabSz="914460" rtl="0" eaLnBrk="1" fontAlgn="auto" latinLnBrk="0" hangingPunct="1">
              <a:lnSpc>
                <a:spcPct val="100000"/>
              </a:lnSpc>
              <a:spcBef>
                <a:spcPts val="0"/>
              </a:spcBef>
              <a:spcAft>
                <a:spcPts val="1800"/>
              </a:spcAft>
              <a:buClr>
                <a:srgbClr val="50E6F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Run </a:t>
            </a:r>
            <a:r>
              <a:rPr kumimoji="0" lang="en-US" sz="1400" b="1" i="0" u="none" strike="noStrike" kern="1200" cap="none" spc="0" normalizeH="0" baseline="0" noProof="0" dirty="0">
                <a:ln>
                  <a:noFill/>
                </a:ln>
                <a:solidFill>
                  <a:srgbClr val="50E6FF"/>
                </a:solidFill>
                <a:effectLst/>
                <a:uLnTx/>
                <a:uFillTx/>
                <a:latin typeface="Segoe UI Semibold"/>
                <a:ea typeface="+mn-ea"/>
                <a:cs typeface="+mn-cs"/>
              </a:rPr>
              <a:t>globally-scalable</a:t>
            </a:r>
            <a:r>
              <a:rPr kumimoji="0" lang="en-US" sz="1400" b="0" i="0" u="none" strike="noStrike" kern="1200" cap="none" spc="0" normalizeH="0" baseline="0" noProof="0" dirty="0">
                <a:ln>
                  <a:noFill/>
                </a:ln>
                <a:solidFill>
                  <a:srgbClr val="FFFFFF"/>
                </a:solidFill>
                <a:effectLst/>
                <a:uLnTx/>
                <a:uFillTx/>
                <a:latin typeface="Segoe UI"/>
                <a:ea typeface="+mn-ea"/>
                <a:cs typeface="+mn-cs"/>
              </a:rPr>
              <a:t> applications </a:t>
            </a:r>
            <a:br>
              <a:rPr kumimoji="0" lang="en-US" sz="1400" b="0" i="0" u="none" strike="noStrike" kern="1200" cap="none" spc="0" normalizeH="0" baseline="0" noProof="0" dirty="0">
                <a:ln>
                  <a:noFill/>
                </a:ln>
                <a:solidFill>
                  <a:srgbClr val="FFFFFF"/>
                </a:solidFill>
                <a:effectLst/>
                <a:uLnTx/>
                <a:uFillTx/>
                <a:latin typeface="Segoe UI"/>
                <a:ea typeface="+mn-ea"/>
                <a:cs typeface="+mn-cs"/>
              </a:rPr>
            </a:br>
            <a:r>
              <a:rPr kumimoji="0" lang="en-US" sz="1400" b="0" i="0" u="none" strike="noStrike" kern="1200" cap="none" spc="0" normalizeH="0" baseline="0" noProof="0" dirty="0">
                <a:ln>
                  <a:noFill/>
                </a:ln>
                <a:solidFill>
                  <a:srgbClr val="FFFFFF"/>
                </a:solidFill>
                <a:effectLst/>
                <a:uLnTx/>
                <a:uFillTx/>
                <a:latin typeface="Segoe UI"/>
                <a:ea typeface="+mn-ea"/>
                <a:cs typeface="+mn-cs"/>
              </a:rPr>
              <a:t>with virtualized time zones in </a:t>
            </a:r>
            <a:br>
              <a:rPr kumimoji="0" lang="en-US" sz="1400" b="0" i="0" u="none" strike="noStrike" kern="1200" cap="none" spc="0" normalizeH="0" baseline="0" noProof="0" dirty="0">
                <a:ln>
                  <a:noFill/>
                </a:ln>
                <a:solidFill>
                  <a:srgbClr val="FFFFFF"/>
                </a:solidFill>
                <a:effectLst/>
                <a:uLnTx/>
                <a:uFillTx/>
                <a:latin typeface="Segoe UI"/>
                <a:ea typeface="+mn-ea"/>
                <a:cs typeface="+mn-cs"/>
              </a:rPr>
            </a:br>
            <a:r>
              <a:rPr kumimoji="0" lang="en-US" sz="1400" b="0" i="0" u="none" strike="noStrike" kern="1200" cap="none" spc="0" normalizeH="0" baseline="0" noProof="0" dirty="0">
                <a:ln>
                  <a:noFill/>
                </a:ln>
                <a:solidFill>
                  <a:srgbClr val="FFFFFF"/>
                </a:solidFill>
                <a:effectLst/>
                <a:uLnTx/>
                <a:uFillTx/>
                <a:latin typeface="Segoe UI"/>
                <a:ea typeface="+mn-ea"/>
                <a:cs typeface="+mn-cs"/>
              </a:rPr>
              <a:t>Windows containers</a:t>
            </a:r>
          </a:p>
          <a:p>
            <a:pPr marL="220663" marR="0" lvl="1" indent="-220663" algn="l" defTabSz="914460" rtl="0" eaLnBrk="1" fontAlgn="auto" latinLnBrk="0" hangingPunct="1">
              <a:lnSpc>
                <a:spcPct val="100000"/>
              </a:lnSpc>
              <a:spcBef>
                <a:spcPts val="0"/>
              </a:spcBef>
              <a:spcAft>
                <a:spcPts val="1800"/>
              </a:spcAft>
              <a:buClr>
                <a:srgbClr val="50E6FF"/>
              </a:buClr>
              <a:buSzTx/>
              <a:buFont typeface="Arial" panose="020B0604020202020204" pitchFamily="34" charset="0"/>
              <a:buChar char="•"/>
              <a:tabLst/>
              <a:defRPr/>
            </a:pPr>
            <a:r>
              <a:rPr kumimoji="0" lang="en-US" sz="1400" b="0" i="0" u="none" strike="noStrike" kern="1200" cap="none" spc="0" normalizeH="0" baseline="0" noProof="0" dirty="0" err="1">
                <a:ln>
                  <a:noFill/>
                </a:ln>
                <a:solidFill>
                  <a:srgbClr val="FFFFFF"/>
                </a:solidFill>
                <a:effectLst/>
                <a:uLnTx/>
                <a:uFillTx/>
                <a:latin typeface="Segoe UI"/>
                <a:ea typeface="+mn-ea"/>
                <a:cs typeface="+mn-cs"/>
              </a:rPr>
              <a:t>gMSA</a:t>
            </a:r>
            <a:r>
              <a:rPr kumimoji="0" lang="en-US" sz="1400" b="0" i="0" u="none" strike="noStrike" kern="1200" cap="none" spc="0" normalizeH="0" baseline="0" noProof="0" dirty="0">
                <a:ln>
                  <a:noFill/>
                </a:ln>
                <a:solidFill>
                  <a:srgbClr val="FFFFFF"/>
                </a:solidFill>
                <a:effectLst/>
                <a:uLnTx/>
                <a:uFillTx/>
                <a:latin typeface="Segoe UI"/>
                <a:ea typeface="+mn-ea"/>
                <a:cs typeface="+mn-cs"/>
              </a:rPr>
              <a:t> v2 allows for </a:t>
            </a:r>
            <a:r>
              <a:rPr kumimoji="0" lang="en-US" sz="1400" b="1" i="0" u="none" strike="noStrike" kern="1200" cap="none" spc="0" normalizeH="0" baseline="0" noProof="0" dirty="0">
                <a:ln>
                  <a:noFill/>
                </a:ln>
                <a:solidFill>
                  <a:srgbClr val="50E6FF"/>
                </a:solidFill>
                <a:effectLst/>
                <a:uLnTx/>
                <a:uFillTx/>
                <a:latin typeface="Segoe UI Semibold"/>
                <a:ea typeface="+mn-ea"/>
                <a:cs typeface="+mn-cs"/>
              </a:rPr>
              <a:t>Active Directory</a:t>
            </a:r>
            <a:r>
              <a:rPr kumimoji="0" lang="en-US" sz="1400" b="0" i="0" u="none" strike="noStrike" kern="1200" cap="none" spc="0" normalizeH="0" baseline="0" noProof="0" dirty="0">
                <a:ln>
                  <a:noFill/>
                </a:ln>
                <a:solidFill>
                  <a:srgbClr val="FFFFFF"/>
                </a:solidFill>
                <a:effectLst/>
                <a:uLnTx/>
                <a:uFillTx/>
                <a:latin typeface="Segoe UI"/>
                <a:ea typeface="+mn-ea"/>
                <a:cs typeface="+mn-cs"/>
              </a:rPr>
              <a:t> dependent applications on non-domain joined container hosts</a:t>
            </a:r>
          </a:p>
        </p:txBody>
      </p:sp>
      <p:grpSp>
        <p:nvGrpSpPr>
          <p:cNvPr id="26" name="Group 25">
            <a:extLst>
              <a:ext uri="{FF2B5EF4-FFF2-40B4-BE49-F238E27FC236}">
                <a16:creationId xmlns:a16="http://schemas.microsoft.com/office/drawing/2014/main" id="{FACF740C-EDAC-436C-B54E-BDCB44D3321A}"/>
              </a:ext>
              <a:ext uri="{C183D7F6-B498-43B3-948B-1728B52AA6E4}">
                <adec:decorative xmlns:adec="http://schemas.microsoft.com/office/drawing/2017/decorative" val="1"/>
              </a:ext>
            </a:extLst>
          </p:cNvPr>
          <p:cNvGrpSpPr/>
          <p:nvPr/>
        </p:nvGrpSpPr>
        <p:grpSpPr>
          <a:xfrm>
            <a:off x="588262" y="2129481"/>
            <a:ext cx="3261629" cy="784540"/>
            <a:chOff x="588262" y="1527053"/>
            <a:chExt cx="3261629" cy="784540"/>
          </a:xfrm>
        </p:grpSpPr>
        <p:pic>
          <p:nvPicPr>
            <p:cNvPr id="6" name="Picture 5">
              <a:extLst>
                <a:ext uri="{FF2B5EF4-FFF2-40B4-BE49-F238E27FC236}">
                  <a16:creationId xmlns:a16="http://schemas.microsoft.com/office/drawing/2014/main" id="{7DEC776A-CD62-4CD4-A34C-972428EC7D85}"/>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88262" y="1527053"/>
              <a:ext cx="562645" cy="562645"/>
            </a:xfrm>
            <a:prstGeom prst="rect">
              <a:avLst/>
            </a:prstGeom>
          </p:spPr>
        </p:pic>
        <p:cxnSp>
          <p:nvCxnSpPr>
            <p:cNvPr id="21" name="Straight Connector 20">
              <a:extLst>
                <a:ext uri="{FF2B5EF4-FFF2-40B4-BE49-F238E27FC236}">
                  <a16:creationId xmlns:a16="http://schemas.microsoft.com/office/drawing/2014/main" id="{5D1574B4-1B5B-43D1-9E69-FD17B737B9B3}"/>
                </a:ext>
                <a:ext uri="{C183D7F6-B498-43B3-948B-1728B52AA6E4}">
                  <adec:decorative xmlns:adec="http://schemas.microsoft.com/office/drawing/2017/decorative" val="1"/>
                </a:ext>
              </a:extLst>
            </p:cNvPr>
            <p:cNvCxnSpPr>
              <a:cxnSpLocks/>
            </p:cNvCxnSpPr>
            <p:nvPr/>
          </p:nvCxnSpPr>
          <p:spPr>
            <a:xfrm>
              <a:off x="588262" y="2311593"/>
              <a:ext cx="3261629" cy="0"/>
            </a:xfrm>
            <a:prstGeom prst="line">
              <a:avLst/>
            </a:prstGeom>
            <a:ln w="12700">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BA9CB09A-FB0E-4BE8-A029-564CC33AFDF2}"/>
              </a:ext>
              <a:ext uri="{C183D7F6-B498-43B3-948B-1728B52AA6E4}">
                <adec:decorative xmlns:adec="http://schemas.microsoft.com/office/drawing/2017/decorative" val="1"/>
              </a:ext>
            </a:extLst>
          </p:cNvPr>
          <p:cNvGrpSpPr/>
          <p:nvPr/>
        </p:nvGrpSpPr>
        <p:grpSpPr>
          <a:xfrm>
            <a:off x="4453610" y="2269910"/>
            <a:ext cx="3261629" cy="644111"/>
            <a:chOff x="4453610" y="1667482"/>
            <a:chExt cx="3261629" cy="644111"/>
          </a:xfrm>
        </p:grpSpPr>
        <p:pic>
          <p:nvPicPr>
            <p:cNvPr id="7" name="Picture 6">
              <a:extLst>
                <a:ext uri="{FF2B5EF4-FFF2-40B4-BE49-F238E27FC236}">
                  <a16:creationId xmlns:a16="http://schemas.microsoft.com/office/drawing/2014/main" id="{D431D868-85E6-4E18-81C6-9F13DC2A3D2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65186" y="1667482"/>
              <a:ext cx="562645" cy="422216"/>
            </a:xfrm>
            <a:prstGeom prst="rect">
              <a:avLst/>
            </a:prstGeom>
          </p:spPr>
        </p:pic>
        <p:cxnSp>
          <p:nvCxnSpPr>
            <p:cNvPr id="24" name="Straight Connector 23">
              <a:extLst>
                <a:ext uri="{FF2B5EF4-FFF2-40B4-BE49-F238E27FC236}">
                  <a16:creationId xmlns:a16="http://schemas.microsoft.com/office/drawing/2014/main" id="{94A3F58C-072B-4EFD-8D79-CB24429E7DDF}"/>
                </a:ext>
                <a:ext uri="{C183D7F6-B498-43B3-948B-1728B52AA6E4}">
                  <adec:decorative xmlns:adec="http://schemas.microsoft.com/office/drawing/2017/decorative" val="1"/>
                </a:ext>
              </a:extLst>
            </p:cNvPr>
            <p:cNvCxnSpPr>
              <a:cxnSpLocks/>
            </p:cNvCxnSpPr>
            <p:nvPr/>
          </p:nvCxnSpPr>
          <p:spPr>
            <a:xfrm>
              <a:off x="4453610" y="2311593"/>
              <a:ext cx="3261629" cy="0"/>
            </a:xfrm>
            <a:prstGeom prst="line">
              <a:avLst/>
            </a:prstGeom>
            <a:ln w="12700">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D58FD660-72F7-4186-85CC-E59978846160}"/>
              </a:ext>
            </a:extLst>
          </p:cNvPr>
          <p:cNvSpPr txBox="1"/>
          <p:nvPr/>
        </p:nvSpPr>
        <p:spPr>
          <a:xfrm flipH="1">
            <a:off x="8270907" y="2900964"/>
            <a:ext cx="3383280" cy="2677656"/>
          </a:xfrm>
          <a:prstGeom prst="rect">
            <a:avLst/>
          </a:prstGeom>
          <a:noFill/>
        </p:spPr>
        <p:txBody>
          <a:bodyPr wrap="square" lIns="0" tIns="91440" rIns="0" bIns="91440" rtlCol="0" anchor="t">
            <a:spAutoFit/>
          </a:bodyPr>
          <a:lstStyle/>
          <a:p>
            <a:pPr marL="0" marR="0" lvl="1" indent="0" algn="l" defTabSz="914460"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dirty="0">
                <a:ln>
                  <a:noFill/>
                </a:ln>
                <a:solidFill>
                  <a:srgbClr val="50E6FF"/>
                </a:solidFill>
                <a:effectLst/>
                <a:uLnTx/>
                <a:uFillTx/>
                <a:latin typeface="Segoe UI Semibold"/>
                <a:ea typeface="+mn-ea"/>
                <a:cs typeface="+mn-cs"/>
              </a:rPr>
              <a:t>More</a:t>
            </a:r>
            <a:r>
              <a:rPr kumimoji="0" lang="en-US" sz="2400" b="0" i="0" u="none" strike="noStrike" kern="1200" cap="none" spc="0" normalizeH="0" noProof="0" dirty="0">
                <a:ln>
                  <a:noFill/>
                </a:ln>
                <a:solidFill>
                  <a:srgbClr val="50E6FF"/>
                </a:solidFill>
                <a:effectLst/>
                <a:uLnTx/>
                <a:uFillTx/>
                <a:latin typeface="Segoe UI Semibold"/>
                <a:ea typeface="+mn-ea"/>
                <a:cs typeface="+mn-cs"/>
              </a:rPr>
              <a:t> </a:t>
            </a:r>
            <a:r>
              <a:rPr kumimoji="0" lang="en-US" sz="2400" b="0" i="0" u="none" strike="noStrike" kern="1200" cap="none" spc="0" normalizeH="0" baseline="0" noProof="0" dirty="0">
                <a:ln>
                  <a:noFill/>
                </a:ln>
                <a:solidFill>
                  <a:srgbClr val="50E6FF"/>
                </a:solidFill>
                <a:effectLst/>
                <a:uLnTx/>
                <a:uFillTx/>
                <a:latin typeface="Segoe UI Semibold"/>
                <a:ea typeface="+mn-ea"/>
                <a:cs typeface="+mn-cs"/>
              </a:rPr>
              <a:t>Kubernetes Integration</a:t>
            </a:r>
          </a:p>
          <a:p>
            <a:pPr marL="220663" marR="0" lvl="1" indent="-220663" algn="l" defTabSz="914460" rtl="0" eaLnBrk="1" fontAlgn="auto" latinLnBrk="0" hangingPunct="1">
              <a:lnSpc>
                <a:spcPct val="100000"/>
              </a:lnSpc>
              <a:spcBef>
                <a:spcPts val="0"/>
              </a:spcBef>
              <a:spcAft>
                <a:spcPts val="1800"/>
              </a:spcAft>
              <a:buClr>
                <a:srgbClr val="50E6F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Alignment with industry standard </a:t>
            </a:r>
            <a:r>
              <a:rPr kumimoji="0" lang="en-US" sz="1400" b="1" i="0" u="none" strike="noStrike" kern="1200" cap="none" spc="0" normalizeH="0" baseline="0" noProof="0" dirty="0">
                <a:ln>
                  <a:noFill/>
                </a:ln>
                <a:solidFill>
                  <a:srgbClr val="50E6FF"/>
                </a:solidFill>
                <a:effectLst/>
                <a:uLnTx/>
                <a:uFillTx/>
                <a:latin typeface="Segoe UI Semibold"/>
                <a:ea typeface="+mn-ea"/>
                <a:cs typeface="+mn-cs"/>
              </a:rPr>
              <a:t>containerd</a:t>
            </a:r>
            <a:r>
              <a:rPr kumimoji="0" lang="en-US" sz="1400" b="0" i="0" u="none" strike="noStrike" kern="1200" cap="none" spc="0" normalizeH="0" baseline="0" noProof="0" dirty="0">
                <a:ln>
                  <a:noFill/>
                </a:ln>
                <a:solidFill>
                  <a:schemeClr val="accent5"/>
                </a:solidFill>
                <a:effectLst/>
                <a:uLnTx/>
                <a:uFillTx/>
                <a:latin typeface="Segoe UI"/>
                <a:ea typeface="+mn-ea"/>
                <a:cs typeface="+mn-cs"/>
              </a:rPr>
              <a:t>,</a:t>
            </a:r>
            <a:r>
              <a:rPr kumimoji="0" lang="en-US" sz="1400" b="0" i="0" u="none" strike="noStrike" kern="1200" cap="none" spc="0" normalizeH="0" baseline="0" noProof="0" dirty="0">
                <a:ln>
                  <a:noFill/>
                </a:ln>
                <a:solidFill>
                  <a:srgbClr val="FFFFFF"/>
                </a:solidFill>
                <a:effectLst/>
                <a:uLnTx/>
                <a:uFillTx/>
                <a:latin typeface="Segoe UI"/>
                <a:ea typeface="+mn-ea"/>
                <a:cs typeface="+mn-cs"/>
              </a:rPr>
              <a:t> bringing latest and greatest to Windows containers</a:t>
            </a:r>
          </a:p>
          <a:p>
            <a:pPr marL="220663" marR="0" lvl="1" indent="-220663" algn="l" defTabSz="914460" rtl="0" eaLnBrk="1" fontAlgn="auto" latinLnBrk="0" hangingPunct="1">
              <a:lnSpc>
                <a:spcPct val="100000"/>
              </a:lnSpc>
              <a:spcBef>
                <a:spcPts val="0"/>
              </a:spcBef>
              <a:spcAft>
                <a:spcPts val="1800"/>
              </a:spcAft>
              <a:buClr>
                <a:srgbClr val="50E6F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Enabling consistent </a:t>
            </a:r>
            <a:r>
              <a:rPr kumimoji="0" lang="en-US" sz="1400" b="1" i="0" u="none" strike="noStrike" kern="1200" cap="none" spc="0" normalizeH="0" baseline="0" noProof="0" dirty="0">
                <a:ln>
                  <a:noFill/>
                </a:ln>
                <a:solidFill>
                  <a:srgbClr val="50E6FF"/>
                </a:solidFill>
                <a:effectLst/>
                <a:uLnTx/>
                <a:uFillTx/>
                <a:latin typeface="Segoe UI Semibold"/>
                <a:ea typeface="+mn-ea"/>
                <a:cs typeface="+mn-cs"/>
              </a:rPr>
              <a:t>network policy </a:t>
            </a:r>
            <a:r>
              <a:rPr kumimoji="0" lang="en-US" sz="1400" b="0" i="0" u="none" strike="noStrike" kern="1200" cap="none" spc="0" normalizeH="0" baseline="0" noProof="0" dirty="0">
                <a:ln>
                  <a:noFill/>
                </a:ln>
                <a:solidFill>
                  <a:srgbClr val="FFFFFF"/>
                </a:solidFill>
                <a:effectLst/>
                <a:uLnTx/>
                <a:uFillTx/>
                <a:latin typeface="Segoe UI"/>
                <a:ea typeface="+mn-ea"/>
                <a:cs typeface="+mn-cs"/>
              </a:rPr>
              <a:t>implementation across </a:t>
            </a:r>
            <a:r>
              <a:rPr kumimoji="0" lang="en-US" sz="1400" b="1" i="0" u="none" strike="noStrike" kern="1200" cap="none" spc="0" normalizeH="0" baseline="0" noProof="0" dirty="0">
                <a:ln>
                  <a:noFill/>
                </a:ln>
                <a:solidFill>
                  <a:srgbClr val="50E6FF"/>
                </a:solidFill>
                <a:effectLst/>
                <a:uLnTx/>
                <a:uFillTx/>
                <a:latin typeface="Segoe UI Semibold"/>
                <a:ea typeface="+mn-ea"/>
                <a:cs typeface="+mn-cs"/>
              </a:rPr>
              <a:t>hybrid Kubernetes clusters</a:t>
            </a:r>
          </a:p>
        </p:txBody>
      </p:sp>
      <p:grpSp>
        <p:nvGrpSpPr>
          <p:cNvPr id="28" name="Group 27">
            <a:extLst>
              <a:ext uri="{FF2B5EF4-FFF2-40B4-BE49-F238E27FC236}">
                <a16:creationId xmlns:a16="http://schemas.microsoft.com/office/drawing/2014/main" id="{A121806C-9C80-4FEA-99BE-1C70EE588CEE}"/>
              </a:ext>
              <a:ext uri="{C183D7F6-B498-43B3-948B-1728B52AA6E4}">
                <adec:decorative xmlns:adec="http://schemas.microsoft.com/office/drawing/2017/decorative" val="1"/>
              </a:ext>
            </a:extLst>
          </p:cNvPr>
          <p:cNvGrpSpPr/>
          <p:nvPr/>
        </p:nvGrpSpPr>
        <p:grpSpPr>
          <a:xfrm>
            <a:off x="8331732" y="2009047"/>
            <a:ext cx="3261629" cy="906482"/>
            <a:chOff x="8331733" y="1406619"/>
            <a:chExt cx="3261629" cy="906482"/>
          </a:xfrm>
        </p:grpSpPr>
        <p:pic>
          <p:nvPicPr>
            <p:cNvPr id="1026" name="Picture 2">
              <a:extLst>
                <a:ext uri="{FF2B5EF4-FFF2-40B4-BE49-F238E27FC236}">
                  <a16:creationId xmlns:a16="http://schemas.microsoft.com/office/drawing/2014/main" id="{93749273-5427-4C9F-84DA-01AD9A1FDBC6}"/>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227"/>
            <a:stretch/>
          </p:blipFill>
          <p:spPr bwMode="auto">
            <a:xfrm>
              <a:off x="8331733" y="1406619"/>
              <a:ext cx="1003108" cy="906482"/>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D3F5B8E4-B566-4835-898B-97B9A25B5142}"/>
                </a:ext>
                <a:ext uri="{C183D7F6-B498-43B3-948B-1728B52AA6E4}">
                  <adec:decorative xmlns:adec="http://schemas.microsoft.com/office/drawing/2017/decorative" val="1"/>
                </a:ext>
              </a:extLst>
            </p:cNvPr>
            <p:cNvCxnSpPr>
              <a:cxnSpLocks/>
            </p:cNvCxnSpPr>
            <p:nvPr/>
          </p:nvCxnSpPr>
          <p:spPr>
            <a:xfrm>
              <a:off x="8331733" y="2311593"/>
              <a:ext cx="3261629" cy="0"/>
            </a:xfrm>
            <a:prstGeom prst="line">
              <a:avLst/>
            </a:prstGeom>
            <a:ln w="12700">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327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42" presetClass="path" presetSubtype="0" decel="100000" fill="hold" nodeType="withEffect">
                                  <p:stCondLst>
                                    <p:cond delay="0"/>
                                  </p:stCondLst>
                                  <p:childTnLst>
                                    <p:animMotion origin="layout" path="M -1.25E-6 -2.59259E-6 L -1.25E-6 0.03496 " pathEditMode="relative" rAng="0" ptsTypes="AA">
                                      <p:cBhvr>
                                        <p:cTn id="9" dur="500" spd="-100000" fill="hold"/>
                                        <p:tgtEl>
                                          <p:spTgt spid="26"/>
                                        </p:tgtEl>
                                        <p:attrNameLst>
                                          <p:attrName>ppt_x</p:attrName>
                                          <p:attrName>ppt_y</p:attrName>
                                        </p:attrNameLst>
                                      </p:cBhvr>
                                      <p:rCtr x="0" y="1736"/>
                                    </p:animMotion>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grpId="1" nodeType="withEffect">
                                  <p:stCondLst>
                                    <p:cond delay="0"/>
                                  </p:stCondLst>
                                  <p:childTnLst>
                                    <p:animMotion origin="layout" path="M -1.04167E-6 1.85185E-6 L -1.04167E-6 0.03495 " pathEditMode="relative" rAng="0" ptsTypes="AA">
                                      <p:cBhvr>
                                        <p:cTn id="14" dur="500" spd="-100000" fill="hold"/>
                                        <p:tgtEl>
                                          <p:spTgt spid="9"/>
                                        </p:tgtEl>
                                        <p:attrNameLst>
                                          <p:attrName>ppt_x</p:attrName>
                                          <p:attrName>ppt_y</p:attrName>
                                        </p:attrNameLst>
                                      </p:cBhvr>
                                      <p:rCtr x="0" y="1736"/>
                                    </p:animMotion>
                                  </p:childTnLst>
                                </p:cTn>
                              </p:par>
                              <p:par>
                                <p:cTn id="15" presetID="10" presetClass="entr" presetSubtype="0" fill="hold" nodeType="withEffect">
                                  <p:stCondLst>
                                    <p:cond delay="1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42" presetClass="path" presetSubtype="0" decel="100000" fill="hold" nodeType="withEffect">
                                  <p:stCondLst>
                                    <p:cond delay="100"/>
                                  </p:stCondLst>
                                  <p:childTnLst>
                                    <p:animMotion origin="layout" path="M 1.66667E-6 7.40741E-7 L 1.66667E-6 0.03495 " pathEditMode="relative" rAng="0" ptsTypes="AA">
                                      <p:cBhvr>
                                        <p:cTn id="19" dur="500" spd="-100000" fill="hold"/>
                                        <p:tgtEl>
                                          <p:spTgt spid="27"/>
                                        </p:tgtEl>
                                        <p:attrNameLst>
                                          <p:attrName>ppt_x</p:attrName>
                                          <p:attrName>ppt_y</p:attrName>
                                        </p:attrNameLst>
                                      </p:cBhvr>
                                      <p:rCtr x="0" y="1736"/>
                                    </p:animMotion>
                                  </p:childTnLst>
                                </p:cTn>
                              </p:par>
                              <p:par>
                                <p:cTn id="20" presetID="10" presetClass="entr" presetSubtype="0" fill="hold" grpId="0" nodeType="withEffect">
                                  <p:stCondLst>
                                    <p:cond delay="1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42" presetClass="path" presetSubtype="0" decel="100000" fill="hold" grpId="1" nodeType="withEffect">
                                  <p:stCondLst>
                                    <p:cond delay="100"/>
                                  </p:stCondLst>
                                  <p:childTnLst>
                                    <p:animMotion origin="layout" path="M 0 1.11111E-6 L 0 0.03495 " pathEditMode="relative" rAng="0" ptsTypes="AA">
                                      <p:cBhvr>
                                        <p:cTn id="24" dur="500" spd="-100000" fill="hold"/>
                                        <p:tgtEl>
                                          <p:spTgt spid="15"/>
                                        </p:tgtEl>
                                        <p:attrNameLst>
                                          <p:attrName>ppt_x</p:attrName>
                                          <p:attrName>ppt_y</p:attrName>
                                        </p:attrNameLst>
                                      </p:cBhvr>
                                      <p:rCtr x="0" y="1736"/>
                                    </p:animMotion>
                                  </p:childTnLst>
                                </p:cTn>
                              </p:par>
                              <p:par>
                                <p:cTn id="25" presetID="10" presetClass="entr" presetSubtype="0" fill="hold" nodeType="withEffect">
                                  <p:stCondLst>
                                    <p:cond delay="2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42" presetClass="path" presetSubtype="0" decel="100000" fill="hold" nodeType="withEffect">
                                  <p:stCondLst>
                                    <p:cond delay="200"/>
                                  </p:stCondLst>
                                  <p:childTnLst>
                                    <p:animMotion origin="layout" path="M 2.70833E-6 2.22222E-6 L 2.70833E-6 0.03495 " pathEditMode="relative" rAng="0" ptsTypes="AA">
                                      <p:cBhvr>
                                        <p:cTn id="29" dur="500" spd="-100000" fill="hold"/>
                                        <p:tgtEl>
                                          <p:spTgt spid="28"/>
                                        </p:tgtEl>
                                        <p:attrNameLst>
                                          <p:attrName>ppt_x</p:attrName>
                                          <p:attrName>ppt_y</p:attrName>
                                        </p:attrNameLst>
                                      </p:cBhvr>
                                      <p:rCtr x="0" y="1736"/>
                                    </p:animMotion>
                                  </p:childTnLst>
                                </p:cTn>
                              </p:par>
                              <p:par>
                                <p:cTn id="30" presetID="10" presetClass="entr" presetSubtype="0" fill="hold" grpId="0" nodeType="withEffect">
                                  <p:stCondLst>
                                    <p:cond delay="2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42" presetClass="path" presetSubtype="0" decel="100000" fill="hold" grpId="1" nodeType="withEffect">
                                  <p:stCondLst>
                                    <p:cond delay="200"/>
                                  </p:stCondLst>
                                  <p:childTnLst>
                                    <p:animMotion origin="layout" path="M 2.70833E-6 4.44444E-6 L 2.70833E-6 0.03495 " pathEditMode="relative" rAng="0" ptsTypes="AA">
                                      <p:cBhvr>
                                        <p:cTn id="34" dur="500" spd="-100000" fill="hold"/>
                                        <p:tgtEl>
                                          <p:spTgt spid="16"/>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5" grpId="0"/>
      <p:bldP spid="15" grpId="1"/>
      <p:bldP spid="16" grpId="0"/>
      <p:bldP spid="1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E55D5-21B6-4222-8CD6-4B3CE27838D5}"/>
              </a:ext>
            </a:extLst>
          </p:cNvPr>
          <p:cNvSpPr>
            <a:spLocks noGrp="1"/>
          </p:cNvSpPr>
          <p:nvPr>
            <p:ph type="title"/>
          </p:nvPr>
        </p:nvSpPr>
        <p:spPr>
          <a:xfrm>
            <a:off x="455613" y="620713"/>
            <a:ext cx="11306175" cy="795089"/>
          </a:xfrm>
        </p:spPr>
        <p:txBody>
          <a:bodyPr/>
          <a:lstStyle/>
          <a:p>
            <a:r>
              <a:rPr lang="en-US" dirty="0"/>
              <a:t>Improved tools for app modernization</a:t>
            </a:r>
            <a:br>
              <a:rPr lang="en-US" dirty="0"/>
            </a:br>
            <a:r>
              <a:rPr lang="en-US" dirty="0">
                <a:solidFill>
                  <a:schemeClr val="accent5"/>
                </a:solidFill>
              </a:rPr>
              <a:t>Container tool in Windows Admin Center</a:t>
            </a:r>
          </a:p>
        </p:txBody>
      </p:sp>
      <p:sp>
        <p:nvSpPr>
          <p:cNvPr id="8" name="TextBox 7">
            <a:extLst>
              <a:ext uri="{FF2B5EF4-FFF2-40B4-BE49-F238E27FC236}">
                <a16:creationId xmlns:a16="http://schemas.microsoft.com/office/drawing/2014/main" id="{0FE46A5C-9C73-834C-A736-316A3ED4D38A}"/>
              </a:ext>
            </a:extLst>
          </p:cNvPr>
          <p:cNvSpPr txBox="1"/>
          <p:nvPr/>
        </p:nvSpPr>
        <p:spPr>
          <a:xfrm flipH="1">
            <a:off x="234953" y="1858318"/>
            <a:ext cx="5154816" cy="3961084"/>
          </a:xfrm>
          <a:prstGeom prst="rect">
            <a:avLst/>
          </a:prstGeom>
          <a:noFill/>
        </p:spPr>
        <p:txBody>
          <a:bodyPr wrap="square" lIns="182880" tIns="146304" rIns="182880" bIns="146304" rtlCol="0">
            <a:spAutoFit/>
          </a:bodyPr>
          <a:lstStyle/>
          <a:p>
            <a:pPr marL="342900" indent="-342900">
              <a:lnSpc>
                <a:spcPct val="90000"/>
              </a:lnSpc>
              <a:spcAft>
                <a:spcPts val="2400"/>
              </a:spcAft>
              <a:buClr>
                <a:schemeClr val="tx1"/>
              </a:buClr>
              <a:buFont typeface="Wingdings" panose="05000000000000000000" pitchFamily="2" charset="2"/>
              <a:buChar char="ü"/>
            </a:pPr>
            <a:r>
              <a:rPr lang="en-US" sz="1800" dirty="0">
                <a:solidFill>
                  <a:schemeClr val="accent5"/>
                </a:solidFill>
              </a:rPr>
              <a:t>Easily containerize applications </a:t>
            </a:r>
            <a:r>
              <a:rPr lang="en-US" sz="1800" dirty="0"/>
              <a:t>with </a:t>
            </a:r>
            <a:br>
              <a:rPr lang="en-US" sz="1800" dirty="0"/>
            </a:br>
            <a:r>
              <a:rPr lang="en-US" sz="1800" dirty="0"/>
              <a:t>an easy to use and friendly UI on </a:t>
            </a:r>
            <a:br>
              <a:rPr lang="en-US" sz="1800" dirty="0"/>
            </a:br>
            <a:r>
              <a:rPr lang="en-US" sz="1800" dirty="0"/>
              <a:t>Windows Admin Center</a:t>
            </a:r>
          </a:p>
          <a:p>
            <a:pPr marL="342900" indent="-342900">
              <a:lnSpc>
                <a:spcPct val="90000"/>
              </a:lnSpc>
              <a:spcAft>
                <a:spcPts val="2400"/>
              </a:spcAft>
              <a:buFont typeface="Wingdings" panose="05000000000000000000" pitchFamily="2" charset="2"/>
              <a:buChar char="ü"/>
            </a:pPr>
            <a:r>
              <a:rPr lang="en-US" sz="1800" dirty="0"/>
              <a:t>Support for containerizing </a:t>
            </a:r>
            <a:r>
              <a:rPr lang="en-US" sz="1800" dirty="0" err="1">
                <a:solidFill>
                  <a:schemeClr val="accent5"/>
                </a:solidFill>
              </a:rPr>
              <a:t>ASP.Net</a:t>
            </a:r>
            <a:r>
              <a:rPr lang="en-US" sz="1800" dirty="0">
                <a:solidFill>
                  <a:schemeClr val="accent5"/>
                </a:solidFill>
              </a:rPr>
              <a:t>, Web Deploy, </a:t>
            </a:r>
            <a:r>
              <a:rPr lang="en-US" sz="1800" dirty="0" err="1">
                <a:solidFill>
                  <a:schemeClr val="accent5"/>
                </a:solidFill>
              </a:rPr>
              <a:t>.Net</a:t>
            </a:r>
            <a:r>
              <a:rPr lang="en-US" sz="1800" dirty="0">
                <a:solidFill>
                  <a:schemeClr val="accent5"/>
                </a:solidFill>
              </a:rPr>
              <a:t>, and MSI </a:t>
            </a:r>
            <a:r>
              <a:rPr lang="en-US" sz="1800" dirty="0"/>
              <a:t>applications</a:t>
            </a:r>
          </a:p>
          <a:p>
            <a:pPr marL="342900" indent="-342900">
              <a:lnSpc>
                <a:spcPct val="90000"/>
              </a:lnSpc>
              <a:spcAft>
                <a:spcPts val="2400"/>
              </a:spcAft>
              <a:buFont typeface="Wingdings" panose="05000000000000000000" pitchFamily="2" charset="2"/>
              <a:buChar char="ü"/>
            </a:pPr>
            <a:r>
              <a:rPr lang="en-US" sz="1800" dirty="0"/>
              <a:t>Deploy containerized applications to </a:t>
            </a:r>
            <a:r>
              <a:rPr lang="en-US" sz="1800" dirty="0">
                <a:solidFill>
                  <a:schemeClr val="accent5"/>
                </a:solidFill>
              </a:rPr>
              <a:t>AKS and AKS on Azure Stack HCI </a:t>
            </a:r>
            <a:r>
              <a:rPr lang="en-US" sz="1800" dirty="0"/>
              <a:t>directly from Windows Admin Center</a:t>
            </a:r>
          </a:p>
          <a:p>
            <a:pPr marL="342900" indent="-342900">
              <a:lnSpc>
                <a:spcPct val="90000"/>
              </a:lnSpc>
              <a:spcAft>
                <a:spcPts val="2400"/>
              </a:spcAft>
              <a:buClr>
                <a:schemeClr val="tx1"/>
              </a:buClr>
              <a:buFont typeface="Wingdings" panose="05000000000000000000" pitchFamily="2" charset="2"/>
              <a:buChar char="ü"/>
            </a:pPr>
            <a:r>
              <a:rPr lang="en-US" sz="1800" dirty="0">
                <a:solidFill>
                  <a:schemeClr val="accent5"/>
                </a:solidFill>
              </a:rPr>
              <a:t>Skip the overhead </a:t>
            </a:r>
            <a:r>
              <a:rPr lang="en-US" sz="1800" dirty="0"/>
              <a:t>of writing </a:t>
            </a:r>
            <a:r>
              <a:rPr lang="en-US" sz="1800" dirty="0" err="1"/>
              <a:t>dockerfiles</a:t>
            </a:r>
            <a:r>
              <a:rPr lang="en-US" sz="1800" dirty="0"/>
              <a:t> </a:t>
            </a:r>
            <a:br>
              <a:rPr lang="en-US" sz="1800" dirty="0"/>
            </a:br>
            <a:r>
              <a:rPr lang="en-US" sz="1800" dirty="0"/>
              <a:t>and YAML files and let Windows Admin Center do that for you!</a:t>
            </a:r>
          </a:p>
        </p:txBody>
      </p:sp>
      <p:grpSp>
        <p:nvGrpSpPr>
          <p:cNvPr id="7" name="Group 6" descr="screenshot">
            <a:extLst>
              <a:ext uri="{FF2B5EF4-FFF2-40B4-BE49-F238E27FC236}">
                <a16:creationId xmlns:a16="http://schemas.microsoft.com/office/drawing/2014/main" id="{5D5C2E8F-B46E-4C7B-9B0B-664DF9DC11C8}"/>
              </a:ext>
            </a:extLst>
          </p:cNvPr>
          <p:cNvGrpSpPr/>
          <p:nvPr/>
        </p:nvGrpSpPr>
        <p:grpSpPr>
          <a:xfrm>
            <a:off x="5598431" y="1600871"/>
            <a:ext cx="6196360" cy="4283186"/>
            <a:chOff x="5598431" y="1600871"/>
            <a:chExt cx="6196360" cy="4283186"/>
          </a:xfrm>
        </p:grpSpPr>
        <p:pic>
          <p:nvPicPr>
            <p:cNvPr id="6" name="Picture 5" descr="A screenshot of a computer screen&#10;&#10;Description automatically generated">
              <a:extLst>
                <a:ext uri="{FF2B5EF4-FFF2-40B4-BE49-F238E27FC236}">
                  <a16:creationId xmlns:a16="http://schemas.microsoft.com/office/drawing/2014/main" id="{AEEF6A00-3ED0-482F-A2DE-4945BC16A1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8431" y="1600871"/>
              <a:ext cx="6196360" cy="4283186"/>
            </a:xfrm>
            <a:prstGeom prst="rect">
              <a:avLst/>
            </a:prstGeom>
          </p:spPr>
        </p:pic>
        <p:pic>
          <p:nvPicPr>
            <p:cNvPr id="3" name="Picture 2">
              <a:extLst>
                <a:ext uri="{FF2B5EF4-FFF2-40B4-BE49-F238E27FC236}">
                  <a16:creationId xmlns:a16="http://schemas.microsoft.com/office/drawing/2014/main" id="{B6618B55-9320-4217-8730-1BF3075261F2}"/>
                </a:ext>
              </a:extLst>
            </p:cNvPr>
            <p:cNvPicPr>
              <a:picLocks noChangeAspect="1"/>
            </p:cNvPicPr>
            <p:nvPr/>
          </p:nvPicPr>
          <p:blipFill rotWithShape="1">
            <a:blip r:embed="rId4"/>
            <a:srcRect l="18033" t="4839" r="9707" b="1573"/>
            <a:stretch/>
          </p:blipFill>
          <p:spPr>
            <a:xfrm>
              <a:off x="6015756" y="1999176"/>
              <a:ext cx="5361709" cy="3486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272116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0"/>
                                  </p:stCondLst>
                                  <p:childTnLst>
                                    <p:animMotion origin="layout" path="M -1.04167E-6 1.85185E-6 L -1.04167E-6 0.03495 " pathEditMode="relative" rAng="0" ptsTypes="AA">
                                      <p:cBhvr>
                                        <p:cTn id="9" dur="500" spd="-100000" fill="hold"/>
                                        <p:tgtEl>
                                          <p:spTgt spid="8"/>
                                        </p:tgtEl>
                                        <p:attrNameLst>
                                          <p:attrName>ppt_x</p:attrName>
                                          <p:attrName>ppt_y</p:attrName>
                                        </p:attrNameLst>
                                      </p:cBhvr>
                                      <p:rCtr x="0" y="1736"/>
                                    </p:animMotion>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nodeType="withEffect">
                                  <p:stCondLst>
                                    <p:cond delay="0"/>
                                  </p:stCondLst>
                                  <p:childTnLst>
                                    <p:animMotion origin="layout" path="M -1.25E-6 -1.85185E-6 L 0.03438 -0.00162 " pathEditMode="relative" rAng="0" ptsTypes="AA">
                                      <p:cBhvr>
                                        <p:cTn id="14" dur="500" spd="-100000" fill="hold"/>
                                        <p:tgtEl>
                                          <p:spTgt spid="7"/>
                                        </p:tgtEl>
                                        <p:attrNameLst>
                                          <p:attrName>ppt_x</p:attrName>
                                          <p:attrName>ppt_y</p:attrName>
                                        </p:attrNameLst>
                                      </p:cBhvr>
                                      <p:rCtr x="171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6B2F0F-A5CB-4574-A395-63FB09C6633D}"/>
              </a:ext>
            </a:extLst>
          </p:cNvPr>
          <p:cNvSpPr>
            <a:spLocks noGrp="1"/>
          </p:cNvSpPr>
          <p:nvPr>
            <p:ph type="title"/>
          </p:nvPr>
        </p:nvSpPr>
        <p:spPr>
          <a:xfrm>
            <a:off x="366646" y="2918771"/>
            <a:ext cx="3594024" cy="1020458"/>
          </a:xfrm>
        </p:spPr>
        <p:txBody>
          <a:bodyPr/>
          <a:lstStyle/>
          <a:p>
            <a:r>
              <a:rPr lang="en-US" dirty="0">
                <a:solidFill>
                  <a:schemeClr val="accent5"/>
                </a:solidFill>
              </a:rPr>
              <a:t>Get </a:t>
            </a:r>
            <a:r>
              <a:rPr lang="en-US" dirty="0">
                <a:solidFill>
                  <a:schemeClr val="bg1"/>
                </a:solidFill>
              </a:rPr>
              <a:t>started</a:t>
            </a:r>
          </a:p>
        </p:txBody>
      </p:sp>
      <p:sp>
        <p:nvSpPr>
          <p:cNvPr id="4" name="TextBox 3">
            <a:extLst>
              <a:ext uri="{FF2B5EF4-FFF2-40B4-BE49-F238E27FC236}">
                <a16:creationId xmlns:a16="http://schemas.microsoft.com/office/drawing/2014/main" id="{7E00AF79-8FC0-4E06-AD0F-DFEE88681637}"/>
              </a:ext>
            </a:extLst>
          </p:cNvPr>
          <p:cNvSpPr txBox="1"/>
          <p:nvPr/>
        </p:nvSpPr>
        <p:spPr>
          <a:xfrm>
            <a:off x="4020900" y="1722171"/>
            <a:ext cx="7665025" cy="3950312"/>
          </a:xfrm>
          <a:prstGeom prst="rect">
            <a:avLst/>
          </a:prstGeom>
          <a:solidFill>
            <a:schemeClr val="tx1"/>
          </a:solidFill>
          <a:ln>
            <a:solidFill>
              <a:schemeClr val="bg1"/>
            </a:solidFill>
          </a:ln>
        </p:spPr>
        <p:txBody>
          <a:bodyPr wrap="square">
            <a:spAutoFit/>
          </a:bodyPr>
          <a:lstStyle/>
          <a:p>
            <a:pPr marL="15875" lvl="1" algn="ctr">
              <a:spcBef>
                <a:spcPts val="0"/>
              </a:spcBef>
            </a:pPr>
            <a:endParaRPr lang="en-US" sz="2000" i="1" u="sng" dirty="0">
              <a:solidFill>
                <a:schemeClr val="bg1"/>
              </a:solidFill>
            </a:endParaRPr>
          </a:p>
          <a:p>
            <a:pPr marL="15875" lvl="1" algn="ctr"/>
            <a:r>
              <a:rPr lang="en-US" sz="1800" dirty="0">
                <a:solidFill>
                  <a:schemeClr val="bg1"/>
                </a:solidFill>
              </a:rPr>
              <a:t> </a:t>
            </a:r>
          </a:p>
          <a:p>
            <a:pPr marL="0" marR="0" lvl="1" algn="ctr">
              <a:lnSpc>
                <a:spcPct val="105000"/>
              </a:lnSpc>
              <a:spcAft>
                <a:spcPts val="0"/>
              </a:spcAft>
            </a:pPr>
            <a:r>
              <a:rPr lang="en-US" sz="1800" dirty="0">
                <a:solidFill>
                  <a:schemeClr val="bg1"/>
                </a:solidFill>
              </a:rPr>
              <a:t>Software Assurance customers have New Version Rights and can get Windows Server 2022 at no additional cost: </a:t>
            </a:r>
            <a:r>
              <a:rPr lang="en-US" sz="1800" dirty="0">
                <a:solidFill>
                  <a:schemeClr val="accent5"/>
                </a:solidFill>
                <a:hlinkClick r:id="rId3">
                  <a:extLst>
                    <a:ext uri="{A12FA001-AC4F-418D-AE19-62706E023703}">
                      <ahyp:hlinkClr xmlns:ahyp="http://schemas.microsoft.com/office/drawing/2018/hyperlinkcolor" val="tx"/>
                    </a:ext>
                  </a:extLst>
                </a:hlinkClick>
              </a:rPr>
              <a:t>Learn more</a:t>
            </a:r>
            <a:endParaRPr lang="en-US" sz="1800" dirty="0">
              <a:solidFill>
                <a:schemeClr val="accent5"/>
              </a:solidFill>
            </a:endParaRPr>
          </a:p>
          <a:p>
            <a:pPr marL="0" marR="0" lvl="1" algn="ctr">
              <a:lnSpc>
                <a:spcPct val="105000"/>
              </a:lnSpc>
              <a:spcAft>
                <a:spcPts val="0"/>
              </a:spcAft>
            </a:pPr>
            <a:endParaRPr lang="en-US" sz="1800" dirty="0">
              <a:solidFill>
                <a:schemeClr val="bg1"/>
              </a:solidFill>
              <a:latin typeface="+mn-lt"/>
            </a:endParaRPr>
          </a:p>
          <a:p>
            <a:pPr marL="15875" lvl="1" algn="ctr">
              <a:spcBef>
                <a:spcPts val="0"/>
              </a:spcBef>
            </a:pPr>
            <a:r>
              <a:rPr lang="en-US" sz="1800" dirty="0">
                <a:solidFill>
                  <a:schemeClr val="bg1"/>
                </a:solidFill>
                <a:latin typeface="+mn-lt"/>
              </a:rPr>
              <a:t>Download Windows Server 2022 LTSC preview</a:t>
            </a:r>
            <a:br>
              <a:rPr lang="en-US" sz="2000" dirty="0">
                <a:gradFill>
                  <a:gsLst>
                    <a:gs pos="1250">
                      <a:schemeClr val="tx1"/>
                    </a:gs>
                    <a:gs pos="99000">
                      <a:schemeClr val="tx1"/>
                    </a:gs>
                  </a:gsLst>
                  <a:lin ang="5400000" scaled="0"/>
                </a:gradFill>
                <a:latin typeface="+mn-lt"/>
              </a:rPr>
            </a:br>
            <a:r>
              <a:rPr lang="en-US" sz="1600" u="sng" dirty="0">
                <a:solidFill>
                  <a:schemeClr val="accent5"/>
                </a:solidFill>
              </a:rPr>
              <a:t>aka.ms/WS2022Preview</a:t>
            </a:r>
            <a:endParaRPr lang="en-US" sz="1800" u="sng" dirty="0">
              <a:solidFill>
                <a:schemeClr val="accent5"/>
              </a:solidFill>
            </a:endParaRPr>
          </a:p>
          <a:p>
            <a:pPr marL="15875" lvl="1" algn="ctr">
              <a:spcBef>
                <a:spcPts val="0"/>
              </a:spcBef>
            </a:pPr>
            <a:endParaRPr lang="en-US" sz="1800" dirty="0">
              <a:solidFill>
                <a:srgbClr val="0078D4"/>
              </a:solidFill>
            </a:endParaRPr>
          </a:p>
          <a:p>
            <a:pPr marL="15875" lvl="1" algn="ctr">
              <a:spcBef>
                <a:spcPts val="0"/>
              </a:spcBef>
            </a:pPr>
            <a:r>
              <a:rPr lang="en-US" sz="1800" dirty="0">
                <a:solidFill>
                  <a:schemeClr val="bg1"/>
                </a:solidFill>
                <a:latin typeface="+mn-lt"/>
              </a:rPr>
              <a:t>Try Windows Server 2022 LTSC preview on Azure</a:t>
            </a:r>
          </a:p>
          <a:p>
            <a:pPr marL="15875" lvl="1" algn="ctr"/>
            <a:r>
              <a:rPr lang="en-US" sz="1600" u="sng" dirty="0">
                <a:solidFill>
                  <a:schemeClr val="accent5"/>
                </a:solidFill>
              </a:rPr>
              <a:t>aka.ms/WS2022AzurePreview</a:t>
            </a:r>
            <a:endParaRPr lang="en-US" sz="1600" u="sng" dirty="0">
              <a:solidFill>
                <a:schemeClr val="accent5"/>
              </a:solidFill>
              <a:latin typeface="+mn-lt"/>
            </a:endParaRPr>
          </a:p>
          <a:p>
            <a:pPr marL="15875" lvl="1" algn="ctr">
              <a:spcBef>
                <a:spcPts val="0"/>
              </a:spcBef>
            </a:pPr>
            <a:endParaRPr lang="en-US" sz="2000" dirty="0">
              <a:gradFill>
                <a:gsLst>
                  <a:gs pos="1250">
                    <a:schemeClr val="tx1"/>
                  </a:gs>
                  <a:gs pos="99000">
                    <a:schemeClr val="tx1"/>
                  </a:gs>
                </a:gsLst>
                <a:lin ang="5400000" scaled="0"/>
              </a:gradFill>
              <a:latin typeface="+mn-lt"/>
            </a:endParaRPr>
          </a:p>
          <a:p>
            <a:pPr marL="15875" lvl="1" algn="ctr">
              <a:spcBef>
                <a:spcPts val="0"/>
              </a:spcBef>
            </a:pPr>
            <a:r>
              <a:rPr lang="en-US" sz="1800" dirty="0">
                <a:solidFill>
                  <a:schemeClr val="bg1"/>
                </a:solidFill>
                <a:latin typeface="+mn-lt"/>
              </a:rPr>
              <a:t>Download Windows Admin Center</a:t>
            </a:r>
          </a:p>
          <a:p>
            <a:pPr marL="15875" lvl="1" algn="ctr">
              <a:spcBef>
                <a:spcPts val="0"/>
              </a:spcBef>
            </a:pPr>
            <a:r>
              <a:rPr lang="en-US" sz="1600" dirty="0">
                <a:solidFill>
                  <a:schemeClr val="accent5"/>
                </a:solidFill>
                <a:hlinkClick r:id="rId4">
                  <a:extLst>
                    <a:ext uri="{A12FA001-AC4F-418D-AE19-62706E023703}">
                      <ahyp:hlinkClr xmlns:ahyp="http://schemas.microsoft.com/office/drawing/2018/hyperlinkcolor" val="tx"/>
                    </a:ext>
                  </a:extLst>
                </a:hlinkClick>
              </a:rPr>
              <a:t>aka.ms/</a:t>
            </a:r>
            <a:r>
              <a:rPr lang="en-US" sz="1600" dirty="0" err="1">
                <a:solidFill>
                  <a:schemeClr val="accent5"/>
                </a:solidFill>
                <a:hlinkClick r:id="rId4">
                  <a:extLst>
                    <a:ext uri="{A12FA001-AC4F-418D-AE19-62706E023703}">
                      <ahyp:hlinkClr xmlns:ahyp="http://schemas.microsoft.com/office/drawing/2018/hyperlinkcolor" val="tx"/>
                    </a:ext>
                  </a:extLst>
                </a:hlinkClick>
              </a:rPr>
              <a:t>WindowsAdminCenter</a:t>
            </a:r>
            <a:endParaRPr lang="en-US" sz="1600" dirty="0">
              <a:solidFill>
                <a:schemeClr val="accent5"/>
              </a:solidFill>
            </a:endParaRPr>
          </a:p>
          <a:p>
            <a:pPr marL="15875" lvl="1" algn="ctr">
              <a:spcBef>
                <a:spcPts val="0"/>
              </a:spcBef>
            </a:pPr>
            <a:endParaRPr lang="en-US" sz="1600" dirty="0">
              <a:solidFill>
                <a:schemeClr val="accent5"/>
              </a:solidFill>
            </a:endParaRPr>
          </a:p>
        </p:txBody>
      </p:sp>
    </p:spTree>
    <p:extLst>
      <p:ext uri="{BB962C8B-B14F-4D97-AF65-F5344CB8AC3E}">
        <p14:creationId xmlns:p14="http://schemas.microsoft.com/office/powerpoint/2010/main" val="106596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0.04491 L -3.95833E-6 0 " pathEditMode="relative" rAng="0" ptsTypes="AA">
                                      <p:cBhvr>
                                        <p:cTn id="9" dur="600" fill="hold"/>
                                        <p:tgtEl>
                                          <p:spTgt spid="3"/>
                                        </p:tgtEl>
                                        <p:attrNameLst>
                                          <p:attrName>ppt_x</p:attrName>
                                          <p:attrName>ppt_y</p:attrName>
                                        </p:attrNameLst>
                                      </p:cBhvr>
                                      <p:rCtr x="0" y="-2245"/>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DC9C0180-2D7E-48BE-9ACF-5D88BE0B97A1}"/>
              </a:ext>
              <a:ext uri="{C183D7F6-B498-43B3-948B-1728B52AA6E4}">
                <adec:decorative xmlns:adec="http://schemas.microsoft.com/office/drawing/2017/decorative" val="1"/>
              </a:ext>
            </a:extLst>
          </p:cNvPr>
          <p:cNvGrpSpPr/>
          <p:nvPr/>
        </p:nvGrpSpPr>
        <p:grpSpPr>
          <a:xfrm>
            <a:off x="13661" y="1945"/>
            <a:ext cx="12191135" cy="6856055"/>
            <a:chOff x="-883" y="40640"/>
            <a:chExt cx="12437355" cy="6994525"/>
          </a:xfrm>
        </p:grpSpPr>
        <p:pic>
          <p:nvPicPr>
            <p:cNvPr id="52" name="Picture 51">
              <a:extLst>
                <a:ext uri="{FF2B5EF4-FFF2-40B4-BE49-F238E27FC236}">
                  <a16:creationId xmlns:a16="http://schemas.microsoft.com/office/drawing/2014/main" id="{8B449FE5-48C7-4EE7-B30C-E185EBD47F8E}"/>
                </a:ext>
              </a:extLst>
            </p:cNvPr>
            <p:cNvPicPr>
              <a:picLocks noChangeAspect="1"/>
            </p:cNvPicPr>
            <p:nvPr/>
          </p:nvPicPr>
          <p:blipFill>
            <a:blip r:embed="rId4"/>
            <a:stretch>
              <a:fillRect/>
            </a:stretch>
          </p:blipFill>
          <p:spPr>
            <a:xfrm>
              <a:off x="-1" y="40640"/>
              <a:ext cx="12436473" cy="6994525"/>
            </a:xfrm>
            <a:prstGeom prst="rect">
              <a:avLst/>
            </a:prstGeom>
          </p:spPr>
        </p:pic>
        <p:sp>
          <p:nvSpPr>
            <p:cNvPr id="53" name="Rectangle 52">
              <a:extLst>
                <a:ext uri="{FF2B5EF4-FFF2-40B4-BE49-F238E27FC236}">
                  <a16:creationId xmlns:a16="http://schemas.microsoft.com/office/drawing/2014/main" id="{1DE81036-50B7-49AB-AB89-BC2EEDCADDDE}"/>
                </a:ext>
                <a:ext uri="{C183D7F6-B498-43B3-948B-1728B52AA6E4}">
                  <adec:decorative xmlns:adec="http://schemas.microsoft.com/office/drawing/2017/decorative" val="1"/>
                </a:ext>
              </a:extLst>
            </p:cNvPr>
            <p:cNvSpPr/>
            <p:nvPr/>
          </p:nvSpPr>
          <p:spPr bwMode="auto">
            <a:xfrm>
              <a:off x="1553" y="40640"/>
              <a:ext cx="12433365" cy="6994525"/>
            </a:xfrm>
            <a:prstGeom prst="rect">
              <a:avLst/>
            </a:prstGeom>
            <a:gradFill flip="none" rotWithShape="1">
              <a:gsLst>
                <a:gs pos="0">
                  <a:srgbClr val="000000">
                    <a:alpha val="73000"/>
                  </a:srgbClr>
                </a:gs>
                <a:gs pos="100000">
                  <a:srgbClr val="000000">
                    <a:alpha val="58000"/>
                  </a:srgbClr>
                </a:gs>
                <a:gs pos="58000">
                  <a:srgbClr val="000000">
                    <a:alpha val="83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9" tIns="146263" rIns="182829" bIns="146263" numCol="1" spcCol="0" rtlCol="0" fromWordArt="0" anchor="t" anchorCtr="0" forceAA="0" compatLnSpc="1">
              <a:prstTxWarp prst="textNoShape">
                <a:avLst/>
              </a:prstTxWarp>
              <a:noAutofit/>
            </a:bodyPr>
            <a:lstStyle/>
            <a:p>
              <a:pPr marL="0" marR="0" lvl="0" indent="0" algn="l" defTabSz="932150" rtl="0" eaLnBrk="1" fontAlgn="base" latinLnBrk="0" hangingPunct="1">
                <a:lnSpc>
                  <a:spcPct val="100000"/>
                </a:lnSpc>
                <a:spcBef>
                  <a:spcPct val="0"/>
                </a:spcBef>
                <a:spcAft>
                  <a:spcPct val="0"/>
                </a:spcAft>
                <a:buClrTx/>
                <a:buSzTx/>
                <a:buFontTx/>
                <a:buNone/>
                <a:tabLst/>
                <a:defRPr/>
              </a:pPr>
              <a:endParaRPr kumimoji="0" lang="en-US" sz="1999"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Rectangle 53">
              <a:extLst>
                <a:ext uri="{FF2B5EF4-FFF2-40B4-BE49-F238E27FC236}">
                  <a16:creationId xmlns:a16="http://schemas.microsoft.com/office/drawing/2014/main" id="{1E5A5E8E-4994-4568-A3E3-611046A3C04E}"/>
                </a:ext>
                <a:ext uri="{C183D7F6-B498-43B3-948B-1728B52AA6E4}">
                  <adec:decorative xmlns:adec="http://schemas.microsoft.com/office/drawing/2017/decorative" val="1"/>
                </a:ext>
              </a:extLst>
            </p:cNvPr>
            <p:cNvSpPr/>
            <p:nvPr/>
          </p:nvSpPr>
          <p:spPr bwMode="auto">
            <a:xfrm flipH="1">
              <a:off x="-883" y="40640"/>
              <a:ext cx="1361794" cy="6994525"/>
            </a:xfrm>
            <a:prstGeom prst="rect">
              <a:avLst/>
            </a:prstGeom>
            <a:gradFill flip="none" rotWithShape="1">
              <a:gsLst>
                <a:gs pos="0">
                  <a:srgbClr val="000000">
                    <a:alpha val="0"/>
                  </a:srgbClr>
                </a:gs>
                <a:gs pos="100000">
                  <a:srgbClr val="000000"/>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9" tIns="146263" rIns="182829" bIns="146263" numCol="1" spcCol="0" rtlCol="0" fromWordArt="0" anchor="t" anchorCtr="0" forceAA="0" compatLnSpc="1">
              <a:prstTxWarp prst="textNoShape">
                <a:avLst/>
              </a:prstTxWarp>
              <a:noAutofit/>
            </a:bodyPr>
            <a:lstStyle/>
            <a:p>
              <a:pPr marL="0" marR="0" lvl="0" indent="0" algn="l" defTabSz="932150" rtl="0" eaLnBrk="1" fontAlgn="base" latinLnBrk="0" hangingPunct="1">
                <a:lnSpc>
                  <a:spcPct val="100000"/>
                </a:lnSpc>
                <a:spcBef>
                  <a:spcPct val="0"/>
                </a:spcBef>
                <a:spcAft>
                  <a:spcPct val="0"/>
                </a:spcAft>
                <a:buClrTx/>
                <a:buSzTx/>
                <a:buFontTx/>
                <a:buNone/>
                <a:tabLst/>
                <a:defRPr/>
              </a:pPr>
              <a:endParaRPr kumimoji="0" lang="en-US" sz="1999"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4687E94C-1A12-4814-93F7-4D1EA6A4549D}"/>
              </a:ext>
            </a:extLst>
          </p:cNvPr>
          <p:cNvSpPr>
            <a:spLocks noGrp="1"/>
          </p:cNvSpPr>
          <p:nvPr>
            <p:ph type="title"/>
          </p:nvPr>
        </p:nvSpPr>
        <p:spPr/>
        <p:txBody>
          <a:bodyPr/>
          <a:lstStyle/>
          <a:p>
            <a:r>
              <a:rPr lang="en-US"/>
              <a:t>Windows Server </a:t>
            </a:r>
            <a:r>
              <a:rPr lang="en-US">
                <a:solidFill>
                  <a:schemeClr val="accent3"/>
                </a:solidFill>
              </a:rPr>
              <a:t>customers</a:t>
            </a:r>
          </a:p>
        </p:txBody>
      </p:sp>
      <p:grpSp>
        <p:nvGrpSpPr>
          <p:cNvPr id="3" name="Group 2">
            <a:extLst>
              <a:ext uri="{FF2B5EF4-FFF2-40B4-BE49-F238E27FC236}">
                <a16:creationId xmlns:a16="http://schemas.microsoft.com/office/drawing/2014/main" id="{BF9876FE-2C79-4C1B-A19E-59089453C22A}"/>
              </a:ext>
              <a:ext uri="{C183D7F6-B498-43B3-948B-1728B52AA6E4}">
                <adec:decorative xmlns:adec="http://schemas.microsoft.com/office/drawing/2017/decorative" val="1"/>
              </a:ext>
            </a:extLst>
          </p:cNvPr>
          <p:cNvGrpSpPr/>
          <p:nvPr/>
        </p:nvGrpSpPr>
        <p:grpSpPr>
          <a:xfrm>
            <a:off x="588855" y="1331732"/>
            <a:ext cx="11047466" cy="1179834"/>
            <a:chOff x="588855" y="1331732"/>
            <a:chExt cx="11047466" cy="1179834"/>
          </a:xfrm>
        </p:grpSpPr>
        <p:sp>
          <p:nvSpPr>
            <p:cNvPr id="109" name="Rectangle 108">
              <a:extLst>
                <a:ext uri="{FF2B5EF4-FFF2-40B4-BE49-F238E27FC236}">
                  <a16:creationId xmlns:a16="http://schemas.microsoft.com/office/drawing/2014/main" id="{5B6924B7-68EC-4269-A160-9F05EAB31F14}"/>
                </a:ext>
              </a:extLst>
            </p:cNvPr>
            <p:cNvSpPr/>
            <p:nvPr/>
          </p:nvSpPr>
          <p:spPr>
            <a:xfrm>
              <a:off x="2819489" y="1331732"/>
              <a:ext cx="2124929" cy="11798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9" name="Rectangle 88">
              <a:extLst>
                <a:ext uri="{FF2B5EF4-FFF2-40B4-BE49-F238E27FC236}">
                  <a16:creationId xmlns:a16="http://schemas.microsoft.com/office/drawing/2014/main" id="{3E105EAB-2416-4FBF-8968-75D72966863F}"/>
                </a:ext>
              </a:extLst>
            </p:cNvPr>
            <p:cNvSpPr/>
            <p:nvPr/>
          </p:nvSpPr>
          <p:spPr>
            <a:xfrm>
              <a:off x="588855" y="1331732"/>
              <a:ext cx="2124929" cy="11798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104" name="Rectangle 103">
              <a:extLst>
                <a:ext uri="{FF2B5EF4-FFF2-40B4-BE49-F238E27FC236}">
                  <a16:creationId xmlns:a16="http://schemas.microsoft.com/office/drawing/2014/main" id="{E3A6341C-0E59-4D0F-B3AD-E6F4907F2186}"/>
                </a:ext>
              </a:extLst>
            </p:cNvPr>
            <p:cNvSpPr/>
            <p:nvPr/>
          </p:nvSpPr>
          <p:spPr>
            <a:xfrm>
              <a:off x="7280757" y="1331732"/>
              <a:ext cx="2124929" cy="11798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71" name="Rectangle 70">
              <a:extLst>
                <a:ext uri="{FF2B5EF4-FFF2-40B4-BE49-F238E27FC236}">
                  <a16:creationId xmlns:a16="http://schemas.microsoft.com/office/drawing/2014/main" id="{1CF5952D-FE0D-441F-9C2D-F7CA37E2DC4A}"/>
                </a:ext>
              </a:extLst>
            </p:cNvPr>
            <p:cNvSpPr/>
            <p:nvPr/>
          </p:nvSpPr>
          <p:spPr>
            <a:xfrm>
              <a:off x="5050123" y="1331732"/>
              <a:ext cx="2124929" cy="11798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136" name="Rectangle 135">
              <a:extLst>
                <a:ext uri="{FF2B5EF4-FFF2-40B4-BE49-F238E27FC236}">
                  <a16:creationId xmlns:a16="http://schemas.microsoft.com/office/drawing/2014/main" id="{97042954-3D21-4E59-BA55-E20B4F4A3F7E}"/>
                </a:ext>
              </a:extLst>
            </p:cNvPr>
            <p:cNvSpPr/>
            <p:nvPr/>
          </p:nvSpPr>
          <p:spPr>
            <a:xfrm>
              <a:off x="9511392" y="1331732"/>
              <a:ext cx="2124929" cy="11798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grpSp>
          <p:nvGrpSpPr>
            <p:cNvPr id="42" name="Group 41">
              <a:extLst>
                <a:ext uri="{FF2B5EF4-FFF2-40B4-BE49-F238E27FC236}">
                  <a16:creationId xmlns:a16="http://schemas.microsoft.com/office/drawing/2014/main" id="{46859CCF-E6C0-4183-B41A-DB1CC0CC2C1C}"/>
                </a:ext>
              </a:extLst>
            </p:cNvPr>
            <p:cNvGrpSpPr/>
            <p:nvPr/>
          </p:nvGrpSpPr>
          <p:grpSpPr>
            <a:xfrm>
              <a:off x="10342959" y="1662348"/>
              <a:ext cx="461796" cy="518601"/>
              <a:chOff x="7003517" y="5116557"/>
              <a:chExt cx="755166" cy="848058"/>
            </a:xfrm>
          </p:grpSpPr>
          <p:pic>
            <p:nvPicPr>
              <p:cNvPr id="43" name="Picture 42" descr="Image result for Chevron png">
                <a:extLst>
                  <a:ext uri="{FF2B5EF4-FFF2-40B4-BE49-F238E27FC236}">
                    <a16:creationId xmlns:a16="http://schemas.microsoft.com/office/drawing/2014/main" id="{5518C2EF-DB1E-437A-8A87-4F13B37E7A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3517" y="5120339"/>
                <a:ext cx="755166" cy="8442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4" descr="Image result for Chevron png">
                <a:extLst>
                  <a:ext uri="{FF2B5EF4-FFF2-40B4-BE49-F238E27FC236}">
                    <a16:creationId xmlns:a16="http://schemas.microsoft.com/office/drawing/2014/main" id="{E96A1A36-4A7F-4ABD-9665-EACECAF4C54A}"/>
                  </a:ext>
                </a:extLst>
              </p:cNvPr>
              <p:cNvPicPr>
                <a:picLocks noChangeAspect="1" noChangeArrowheads="1"/>
              </p:cNvPicPr>
              <p:nvPr/>
            </p:nvPicPr>
            <p:blipFill rotWithShape="1">
              <a:blip r:embed="rId6"/>
              <a:srcRect/>
              <a:stretch/>
            </p:blipFill>
            <p:spPr bwMode="auto">
              <a:xfrm>
                <a:off x="7003517" y="5116557"/>
                <a:ext cx="755166" cy="174785"/>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2" descr="See the source image">
              <a:extLst>
                <a:ext uri="{FF2B5EF4-FFF2-40B4-BE49-F238E27FC236}">
                  <a16:creationId xmlns:a16="http://schemas.microsoft.com/office/drawing/2014/main" id="{44F9BD5F-56CB-4E35-8D2C-469432FD83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3450" y="1573780"/>
              <a:ext cx="695739" cy="6957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e the source image">
              <a:extLst>
                <a:ext uri="{FF2B5EF4-FFF2-40B4-BE49-F238E27FC236}">
                  <a16:creationId xmlns:a16="http://schemas.microsoft.com/office/drawing/2014/main" id="{A819A7A0-77B5-4F7F-AE3A-D42804BF39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74337" y="1516866"/>
              <a:ext cx="1799038" cy="80956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ee the source image">
              <a:extLst>
                <a:ext uri="{FF2B5EF4-FFF2-40B4-BE49-F238E27FC236}">
                  <a16:creationId xmlns:a16="http://schemas.microsoft.com/office/drawing/2014/main" id="{2E62673E-EE58-4029-B7C0-DF09401B736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a:off x="7492746" y="1721433"/>
              <a:ext cx="1700950" cy="40043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See the source image">
              <a:extLst>
                <a:ext uri="{FF2B5EF4-FFF2-40B4-BE49-F238E27FC236}">
                  <a16:creationId xmlns:a16="http://schemas.microsoft.com/office/drawing/2014/main" id="{7A62CF31-CF11-4251-B0FB-DD82C69FBB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18930" y="1676271"/>
              <a:ext cx="1187315" cy="490757"/>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See the source image">
              <a:extLst>
                <a:ext uri="{FF2B5EF4-FFF2-40B4-BE49-F238E27FC236}">
                  <a16:creationId xmlns:a16="http://schemas.microsoft.com/office/drawing/2014/main" id="{020F8FD1-246C-40D6-BAB8-C74AE0E6273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65062" y="1783558"/>
              <a:ext cx="1284249" cy="264542"/>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See the source image">
              <a:extLst>
                <a:ext uri="{FF2B5EF4-FFF2-40B4-BE49-F238E27FC236}">
                  <a16:creationId xmlns:a16="http://schemas.microsoft.com/office/drawing/2014/main" id="{14CBFC0B-5EAF-4806-A9FB-528B9AF930FF}"/>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artisticPhotocopy/>
                      </a14:imgEffect>
                    </a14:imgLayer>
                  </a14:imgProps>
                </a:ext>
                <a:ext uri="{28A0092B-C50C-407E-A947-70E740481C1C}">
                  <a14:useLocalDpi xmlns:a14="http://schemas.microsoft.com/office/drawing/2010/main" val="0"/>
                </a:ext>
              </a:extLst>
            </a:blip>
            <a:srcRect l="36458"/>
            <a:stretch/>
          </p:blipFill>
          <p:spPr bwMode="auto">
            <a:xfrm>
              <a:off x="3600985" y="1747695"/>
              <a:ext cx="1138499" cy="3690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D5232539-1342-4C51-9307-37B9C5E972F0}"/>
              </a:ext>
              <a:ext uri="{C183D7F6-B498-43B3-948B-1728B52AA6E4}">
                <adec:decorative xmlns:adec="http://schemas.microsoft.com/office/drawing/2017/decorative" val="1"/>
              </a:ext>
            </a:extLst>
          </p:cNvPr>
          <p:cNvGrpSpPr/>
          <p:nvPr/>
        </p:nvGrpSpPr>
        <p:grpSpPr>
          <a:xfrm>
            <a:off x="588855" y="2634912"/>
            <a:ext cx="11047466" cy="1179834"/>
            <a:chOff x="588855" y="2634912"/>
            <a:chExt cx="11047466" cy="1179834"/>
          </a:xfrm>
        </p:grpSpPr>
        <p:sp>
          <p:nvSpPr>
            <p:cNvPr id="117" name="Rectangle 116">
              <a:extLst>
                <a:ext uri="{FF2B5EF4-FFF2-40B4-BE49-F238E27FC236}">
                  <a16:creationId xmlns:a16="http://schemas.microsoft.com/office/drawing/2014/main" id="{F8493782-169A-4065-9ED5-2E2BB650CC9C}"/>
                </a:ext>
              </a:extLst>
            </p:cNvPr>
            <p:cNvSpPr/>
            <p:nvPr/>
          </p:nvSpPr>
          <p:spPr>
            <a:xfrm>
              <a:off x="2819489" y="2634912"/>
              <a:ext cx="2124929" cy="11798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4" name="Rectangle 93">
              <a:extLst>
                <a:ext uri="{FF2B5EF4-FFF2-40B4-BE49-F238E27FC236}">
                  <a16:creationId xmlns:a16="http://schemas.microsoft.com/office/drawing/2014/main" id="{F3618875-75CB-4F33-AF27-FF0F2D0861AE}"/>
                </a:ext>
              </a:extLst>
            </p:cNvPr>
            <p:cNvSpPr/>
            <p:nvPr/>
          </p:nvSpPr>
          <p:spPr>
            <a:xfrm>
              <a:off x="588855" y="2634912"/>
              <a:ext cx="2124929" cy="11798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68" name="Rectangle 67">
              <a:extLst>
                <a:ext uri="{FF2B5EF4-FFF2-40B4-BE49-F238E27FC236}">
                  <a16:creationId xmlns:a16="http://schemas.microsoft.com/office/drawing/2014/main" id="{F58FD798-F471-489E-BE06-A74F05D36784}"/>
                </a:ext>
              </a:extLst>
            </p:cNvPr>
            <p:cNvSpPr/>
            <p:nvPr/>
          </p:nvSpPr>
          <p:spPr>
            <a:xfrm>
              <a:off x="7280757" y="2634912"/>
              <a:ext cx="2124929" cy="11798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65" name="Rectangle 64">
              <a:extLst>
                <a:ext uri="{FF2B5EF4-FFF2-40B4-BE49-F238E27FC236}">
                  <a16:creationId xmlns:a16="http://schemas.microsoft.com/office/drawing/2014/main" id="{314F917F-7B54-4C83-B4B1-CE4E7A295592}"/>
                </a:ext>
              </a:extLst>
            </p:cNvPr>
            <p:cNvSpPr/>
            <p:nvPr/>
          </p:nvSpPr>
          <p:spPr>
            <a:xfrm>
              <a:off x="5050123" y="2634912"/>
              <a:ext cx="2124929" cy="11798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125" name="Rectangle 124">
              <a:extLst>
                <a:ext uri="{FF2B5EF4-FFF2-40B4-BE49-F238E27FC236}">
                  <a16:creationId xmlns:a16="http://schemas.microsoft.com/office/drawing/2014/main" id="{149A0E0A-3C85-43B8-9D84-E6FF80DC857D}"/>
                </a:ext>
              </a:extLst>
            </p:cNvPr>
            <p:cNvSpPr/>
            <p:nvPr/>
          </p:nvSpPr>
          <p:spPr>
            <a:xfrm>
              <a:off x="9511392" y="2634912"/>
              <a:ext cx="2124929" cy="11798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pic>
          <p:nvPicPr>
            <p:cNvPr id="47" name="Picture 2" descr="Image result for allscripts logo">
              <a:extLst>
                <a:ext uri="{FF2B5EF4-FFF2-40B4-BE49-F238E27FC236}">
                  <a16:creationId xmlns:a16="http://schemas.microsoft.com/office/drawing/2014/main" id="{48EF6AF7-7600-41FC-A33C-4231A143716E}"/>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115231" y="3111552"/>
              <a:ext cx="1072176" cy="273568"/>
            </a:xfrm>
            <a:prstGeom prst="rect">
              <a:avLst/>
            </a:prstGeom>
            <a:noFill/>
            <a:ln w="76200">
              <a:noFill/>
            </a:ln>
            <a:extLst>
              <a:ext uri="{909E8E84-426E-40DD-AFC4-6F175D3DCCD1}">
                <a14:hiddenFill xmlns:a14="http://schemas.microsoft.com/office/drawing/2010/main">
                  <a:solidFill>
                    <a:srgbClr val="FFFFFF"/>
                  </a:solidFill>
                </a14:hiddenFill>
              </a:ext>
            </a:extLst>
          </p:spPr>
        </p:pic>
        <p:pic>
          <p:nvPicPr>
            <p:cNvPr id="50" name="Picture 6" descr="Image result for JB HUNT logo">
              <a:extLst>
                <a:ext uri="{FF2B5EF4-FFF2-40B4-BE49-F238E27FC236}">
                  <a16:creationId xmlns:a16="http://schemas.microsoft.com/office/drawing/2014/main" id="{64CC23C6-6B28-4661-8B1A-2416E697ABE9}"/>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a:stretch/>
          </p:blipFill>
          <p:spPr bwMode="auto">
            <a:xfrm>
              <a:off x="3218617" y="3043955"/>
              <a:ext cx="1326673" cy="36174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See the source image">
              <a:extLst>
                <a:ext uri="{FF2B5EF4-FFF2-40B4-BE49-F238E27FC236}">
                  <a16:creationId xmlns:a16="http://schemas.microsoft.com/office/drawing/2014/main" id="{1F05F337-D620-439F-825C-6500F72CA1A6}"/>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artisticPaintStrokes/>
                      </a14:imgEffect>
                    </a14:imgLayer>
                  </a14:imgProps>
                </a:ext>
                <a:ext uri="{28A0092B-C50C-407E-A947-70E740481C1C}">
                  <a14:useLocalDpi xmlns:a14="http://schemas.microsoft.com/office/drawing/2010/main" val="0"/>
                </a:ext>
              </a:extLst>
            </a:blip>
            <a:srcRect t="26844" b="29128"/>
            <a:stretch/>
          </p:blipFill>
          <p:spPr bwMode="auto">
            <a:xfrm>
              <a:off x="7483544" y="2940955"/>
              <a:ext cx="1719354" cy="567749"/>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See the source image">
              <a:extLst>
                <a:ext uri="{FF2B5EF4-FFF2-40B4-BE49-F238E27FC236}">
                  <a16:creationId xmlns:a16="http://schemas.microsoft.com/office/drawing/2014/main" id="{D6763687-6A28-4A30-A743-3F186E05BB5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38838" y="2837954"/>
              <a:ext cx="1547499" cy="773750"/>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See the source image">
              <a:extLst>
                <a:ext uri="{FF2B5EF4-FFF2-40B4-BE49-F238E27FC236}">
                  <a16:creationId xmlns:a16="http://schemas.microsoft.com/office/drawing/2014/main" id="{89246CDC-945B-4F48-B8C1-C878FA140B19}"/>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a:off x="9931355" y="3028565"/>
              <a:ext cx="1285003" cy="3925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0926A8A6-5AF6-4CCB-ABC5-33422C5860CF}"/>
              </a:ext>
              <a:ext uri="{C183D7F6-B498-43B3-948B-1728B52AA6E4}">
                <adec:decorative xmlns:adec="http://schemas.microsoft.com/office/drawing/2017/decorative" val="1"/>
              </a:ext>
            </a:extLst>
          </p:cNvPr>
          <p:cNvGrpSpPr/>
          <p:nvPr/>
        </p:nvGrpSpPr>
        <p:grpSpPr>
          <a:xfrm>
            <a:off x="588855" y="5241274"/>
            <a:ext cx="11047466" cy="1179834"/>
            <a:chOff x="588855" y="5241274"/>
            <a:chExt cx="11047466" cy="1179834"/>
          </a:xfrm>
        </p:grpSpPr>
        <p:pic>
          <p:nvPicPr>
            <p:cNvPr id="1080" name="Picture 56" descr="Pearl Abyss - Crunchbase Company Profile &amp; Funding">
              <a:extLst>
                <a:ext uri="{FF2B5EF4-FFF2-40B4-BE49-F238E27FC236}">
                  <a16:creationId xmlns:a16="http://schemas.microsoft.com/office/drawing/2014/main" id="{E2FD6D45-A046-42B1-87FF-70D23A58EFD0}"/>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42750" b="40403"/>
            <a:stretch/>
          </p:blipFill>
          <p:spPr bwMode="auto">
            <a:xfrm>
              <a:off x="3140820" y="5706329"/>
              <a:ext cx="1482317" cy="249725"/>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D734B052-D232-40BA-8FE3-11AFF9CA4982}"/>
                </a:ext>
              </a:extLst>
            </p:cNvPr>
            <p:cNvSpPr/>
            <p:nvPr/>
          </p:nvSpPr>
          <p:spPr>
            <a:xfrm>
              <a:off x="2819514" y="5241274"/>
              <a:ext cx="2124929" cy="11798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3" name="Rectangle 82">
              <a:extLst>
                <a:ext uri="{FF2B5EF4-FFF2-40B4-BE49-F238E27FC236}">
                  <a16:creationId xmlns:a16="http://schemas.microsoft.com/office/drawing/2014/main" id="{A9FE9ED0-14C9-44CE-A324-EC8305A34DD8}"/>
                </a:ext>
              </a:extLst>
            </p:cNvPr>
            <p:cNvSpPr/>
            <p:nvPr/>
          </p:nvSpPr>
          <p:spPr>
            <a:xfrm>
              <a:off x="588855" y="5241274"/>
              <a:ext cx="2124929" cy="11798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6" name="Rectangle 85">
              <a:extLst>
                <a:ext uri="{FF2B5EF4-FFF2-40B4-BE49-F238E27FC236}">
                  <a16:creationId xmlns:a16="http://schemas.microsoft.com/office/drawing/2014/main" id="{50A79CA6-5197-4A94-9921-798AD3D160B9}"/>
                </a:ext>
              </a:extLst>
            </p:cNvPr>
            <p:cNvSpPr/>
            <p:nvPr/>
          </p:nvSpPr>
          <p:spPr>
            <a:xfrm>
              <a:off x="7280757" y="5241274"/>
              <a:ext cx="2124929" cy="11798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120" name="Rectangle 119">
              <a:extLst>
                <a:ext uri="{FF2B5EF4-FFF2-40B4-BE49-F238E27FC236}">
                  <a16:creationId xmlns:a16="http://schemas.microsoft.com/office/drawing/2014/main" id="{2A10B002-7396-4884-960E-2FE1FE5EC6D2}"/>
                </a:ext>
              </a:extLst>
            </p:cNvPr>
            <p:cNvSpPr/>
            <p:nvPr/>
          </p:nvSpPr>
          <p:spPr>
            <a:xfrm>
              <a:off x="5050123" y="5241274"/>
              <a:ext cx="2124929" cy="11798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128" name="Rectangle 127">
              <a:extLst>
                <a:ext uri="{FF2B5EF4-FFF2-40B4-BE49-F238E27FC236}">
                  <a16:creationId xmlns:a16="http://schemas.microsoft.com/office/drawing/2014/main" id="{E4D1A277-819F-40C3-8781-E4357259C81B}"/>
                </a:ext>
              </a:extLst>
            </p:cNvPr>
            <p:cNvSpPr/>
            <p:nvPr/>
          </p:nvSpPr>
          <p:spPr>
            <a:xfrm>
              <a:off x="9511392" y="5241274"/>
              <a:ext cx="2124929" cy="11798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pic>
          <p:nvPicPr>
            <p:cNvPr id="1042" name="Picture 18" descr="Story logo">
              <a:extLst>
                <a:ext uri="{FF2B5EF4-FFF2-40B4-BE49-F238E27FC236}">
                  <a16:creationId xmlns:a16="http://schemas.microsoft.com/office/drawing/2014/main" id="{ACB72265-D70A-41FB-BB35-672394DDF340}"/>
                </a:ext>
              </a:extLst>
            </p:cNvPr>
            <p:cNvPicPr>
              <a:picLocks noChangeAspect="1" noChangeArrowheads="1"/>
            </p:cNvPicPr>
            <p:nvPr/>
          </p:nvPicPr>
          <p:blipFill>
            <a:blip r:embed="rId23">
              <a:alphaModFix amt="85000"/>
              <a:extLst>
                <a:ext uri="{28A0092B-C50C-407E-A947-70E740481C1C}">
                  <a14:useLocalDpi xmlns:a14="http://schemas.microsoft.com/office/drawing/2010/main" val="0"/>
                </a:ext>
              </a:extLst>
            </a:blip>
            <a:srcRect/>
            <a:stretch>
              <a:fillRect/>
            </a:stretch>
          </p:blipFill>
          <p:spPr bwMode="auto">
            <a:xfrm>
              <a:off x="10111197" y="5675428"/>
              <a:ext cx="925319" cy="311527"/>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See the source image">
              <a:extLst>
                <a:ext uri="{FF2B5EF4-FFF2-40B4-BE49-F238E27FC236}">
                  <a16:creationId xmlns:a16="http://schemas.microsoft.com/office/drawing/2014/main" id="{1B7387A7-47BA-4099-ACE3-E1E54DBDC11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785763" y="5709564"/>
              <a:ext cx="1114916" cy="243254"/>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See the source image">
              <a:extLst>
                <a:ext uri="{FF2B5EF4-FFF2-40B4-BE49-F238E27FC236}">
                  <a16:creationId xmlns:a16="http://schemas.microsoft.com/office/drawing/2014/main" id="{9C1A2BA6-E7CF-4858-8E15-BB82343BEEF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14062" y="5513420"/>
              <a:ext cx="1397050" cy="63554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DF45970-8064-4D90-BA1D-DA6F3606B1D7}"/>
                </a:ext>
              </a:extLst>
            </p:cNvPr>
            <p:cNvGrpSpPr/>
            <p:nvPr/>
          </p:nvGrpSpPr>
          <p:grpSpPr>
            <a:xfrm>
              <a:off x="1018600" y="5608359"/>
              <a:ext cx="1265438" cy="445664"/>
              <a:chOff x="892484" y="5558220"/>
              <a:chExt cx="1265438" cy="445664"/>
            </a:xfrm>
          </p:grpSpPr>
          <p:pic>
            <p:nvPicPr>
              <p:cNvPr id="4" name="Picture 3">
                <a:extLst>
                  <a:ext uri="{FF2B5EF4-FFF2-40B4-BE49-F238E27FC236}">
                    <a16:creationId xmlns:a16="http://schemas.microsoft.com/office/drawing/2014/main" id="{2BD37FD1-F29E-49C6-8542-0B667031D3DC}"/>
                  </a:ext>
                </a:extLst>
              </p:cNvPr>
              <p:cNvPicPr>
                <a:picLocks noChangeAspect="1"/>
              </p:cNvPicPr>
              <p:nvPr/>
            </p:nvPicPr>
            <p:blipFill rotWithShape="1">
              <a:blip r:embed="rId26">
                <a:clrChange>
                  <a:clrFrom>
                    <a:srgbClr val="FFFFFF"/>
                  </a:clrFrom>
                  <a:clrTo>
                    <a:srgbClr val="FFFFFF">
                      <a:alpha val="0"/>
                    </a:srgbClr>
                  </a:clrTo>
                </a:clrChange>
              </a:blip>
              <a:srcRect b="23262"/>
              <a:stretch/>
            </p:blipFill>
            <p:spPr>
              <a:xfrm>
                <a:off x="892484" y="5558220"/>
                <a:ext cx="580765" cy="445664"/>
              </a:xfrm>
              <a:prstGeom prst="rect">
                <a:avLst/>
              </a:prstGeom>
            </p:spPr>
          </p:pic>
          <p:sp>
            <p:nvSpPr>
              <p:cNvPr id="12" name="TextBox 11">
                <a:extLst>
                  <a:ext uri="{FF2B5EF4-FFF2-40B4-BE49-F238E27FC236}">
                    <a16:creationId xmlns:a16="http://schemas.microsoft.com/office/drawing/2014/main" id="{EA495723-F40C-49CC-9FC2-07E1A0EFABCF}"/>
                  </a:ext>
                </a:extLst>
              </p:cNvPr>
              <p:cNvSpPr txBox="1"/>
              <p:nvPr/>
            </p:nvSpPr>
            <p:spPr>
              <a:xfrm>
                <a:off x="1293583" y="5588872"/>
                <a:ext cx="864339" cy="363946"/>
              </a:xfrm>
              <a:prstGeom prst="rect">
                <a:avLst/>
              </a:prstGeom>
              <a:noFill/>
            </p:spPr>
            <p:txBody>
              <a:bodyPr wrap="non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err="1">
                    <a:ln>
                      <a:noFill/>
                    </a:ln>
                    <a:solidFill>
                      <a:prstClr val="white"/>
                    </a:solidFill>
                    <a:effectLst/>
                    <a:uLnTx/>
                    <a:uFillTx/>
                    <a:latin typeface="Segoe UI"/>
                    <a:ea typeface="+mn-ea"/>
                    <a:cs typeface="+mn-cs"/>
                  </a:rPr>
                  <a:t>CadDo</a:t>
                </a: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grpSp>
      </p:grpSp>
      <p:grpSp>
        <p:nvGrpSpPr>
          <p:cNvPr id="8" name="Group 7">
            <a:extLst>
              <a:ext uri="{FF2B5EF4-FFF2-40B4-BE49-F238E27FC236}">
                <a16:creationId xmlns:a16="http://schemas.microsoft.com/office/drawing/2014/main" id="{65CC7156-12A1-4358-98D0-0AC7D75110CB}"/>
              </a:ext>
              <a:ext uri="{C183D7F6-B498-43B3-948B-1728B52AA6E4}">
                <adec:decorative xmlns:adec="http://schemas.microsoft.com/office/drawing/2017/decorative" val="1"/>
              </a:ext>
            </a:extLst>
          </p:cNvPr>
          <p:cNvGrpSpPr/>
          <p:nvPr/>
        </p:nvGrpSpPr>
        <p:grpSpPr>
          <a:xfrm>
            <a:off x="588855" y="3938093"/>
            <a:ext cx="11047466" cy="1179834"/>
            <a:chOff x="588855" y="3938093"/>
            <a:chExt cx="11047466" cy="1179834"/>
          </a:xfrm>
        </p:grpSpPr>
        <p:sp>
          <p:nvSpPr>
            <p:cNvPr id="74" name="Rectangle 73">
              <a:extLst>
                <a:ext uri="{FF2B5EF4-FFF2-40B4-BE49-F238E27FC236}">
                  <a16:creationId xmlns:a16="http://schemas.microsoft.com/office/drawing/2014/main" id="{141DC38A-0BEB-4371-9D1E-534CC30F411B}"/>
                </a:ext>
              </a:extLst>
            </p:cNvPr>
            <p:cNvSpPr/>
            <p:nvPr/>
          </p:nvSpPr>
          <p:spPr>
            <a:xfrm>
              <a:off x="2819489" y="3938093"/>
              <a:ext cx="2124929" cy="11798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114" name="Rectangle 113">
              <a:extLst>
                <a:ext uri="{FF2B5EF4-FFF2-40B4-BE49-F238E27FC236}">
                  <a16:creationId xmlns:a16="http://schemas.microsoft.com/office/drawing/2014/main" id="{870AF706-E02A-4D4A-A90E-942D408CED72}"/>
                </a:ext>
              </a:extLst>
            </p:cNvPr>
            <p:cNvSpPr/>
            <p:nvPr/>
          </p:nvSpPr>
          <p:spPr>
            <a:xfrm>
              <a:off x="588855" y="3938093"/>
              <a:ext cx="2124929" cy="11798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9" name="Rectangle 98">
              <a:extLst>
                <a:ext uri="{FF2B5EF4-FFF2-40B4-BE49-F238E27FC236}">
                  <a16:creationId xmlns:a16="http://schemas.microsoft.com/office/drawing/2014/main" id="{4B593D17-88AD-41B6-9333-D93B71828F45}"/>
                </a:ext>
              </a:extLst>
            </p:cNvPr>
            <p:cNvSpPr/>
            <p:nvPr/>
          </p:nvSpPr>
          <p:spPr>
            <a:xfrm>
              <a:off x="7280757" y="3938093"/>
              <a:ext cx="2124929" cy="11798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77" name="Rectangle 76">
              <a:extLst>
                <a:ext uri="{FF2B5EF4-FFF2-40B4-BE49-F238E27FC236}">
                  <a16:creationId xmlns:a16="http://schemas.microsoft.com/office/drawing/2014/main" id="{70B21FF1-F1FE-44C9-9C1C-24F9374183A8}"/>
                </a:ext>
              </a:extLst>
            </p:cNvPr>
            <p:cNvSpPr/>
            <p:nvPr/>
          </p:nvSpPr>
          <p:spPr>
            <a:xfrm>
              <a:off x="5050123" y="3938093"/>
              <a:ext cx="2124929" cy="11798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131" name="Rectangle 130">
              <a:extLst>
                <a:ext uri="{FF2B5EF4-FFF2-40B4-BE49-F238E27FC236}">
                  <a16:creationId xmlns:a16="http://schemas.microsoft.com/office/drawing/2014/main" id="{965BEA46-DC1E-4F36-9C9A-401A62FE5247}"/>
                </a:ext>
              </a:extLst>
            </p:cNvPr>
            <p:cNvSpPr/>
            <p:nvPr/>
          </p:nvSpPr>
          <p:spPr>
            <a:xfrm>
              <a:off x="9511392" y="3938093"/>
              <a:ext cx="2124929" cy="11798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pic>
          <p:nvPicPr>
            <p:cNvPr id="64" name="Picture 2" descr="See the source image">
              <a:extLst>
                <a:ext uri="{FF2B5EF4-FFF2-40B4-BE49-F238E27FC236}">
                  <a16:creationId xmlns:a16="http://schemas.microsoft.com/office/drawing/2014/main" id="{0091CA43-8612-4247-B1BA-A99CBF4A84EF}"/>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156611" y="4248573"/>
              <a:ext cx="989416" cy="55887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299744A8-E263-4CFA-A881-6AF7E126918A}"/>
                </a:ext>
              </a:extLst>
            </p:cNvPr>
            <p:cNvGrpSpPr/>
            <p:nvPr/>
          </p:nvGrpSpPr>
          <p:grpSpPr>
            <a:xfrm>
              <a:off x="5371588" y="3972278"/>
              <a:ext cx="1481950" cy="1111463"/>
              <a:chOff x="4983505" y="3643152"/>
              <a:chExt cx="2272745" cy="1704559"/>
            </a:xfrm>
          </p:grpSpPr>
          <p:pic>
            <p:nvPicPr>
              <p:cNvPr id="1060" name="Picture 36" descr="See the source image">
                <a:extLst>
                  <a:ext uri="{FF2B5EF4-FFF2-40B4-BE49-F238E27FC236}">
                    <a16:creationId xmlns:a16="http://schemas.microsoft.com/office/drawing/2014/main" id="{6581A46B-F41E-48E2-8B4A-14C65B3BD5A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983505" y="3643152"/>
                <a:ext cx="2272745" cy="1704559"/>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See the source image">
                <a:extLst>
                  <a:ext uri="{FF2B5EF4-FFF2-40B4-BE49-F238E27FC236}">
                    <a16:creationId xmlns:a16="http://schemas.microsoft.com/office/drawing/2014/main" id="{3E4C342A-0195-4687-82D6-2F5A9B04B3EC}"/>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720719" y="4326633"/>
                <a:ext cx="1326685" cy="349118"/>
              </a:xfrm>
              <a:prstGeom prst="rect">
                <a:avLst/>
              </a:prstGeom>
              <a:noFill/>
              <a:extLst>
                <a:ext uri="{909E8E84-426E-40DD-AFC4-6F175D3DCCD1}">
                  <a14:hiddenFill xmlns:a14="http://schemas.microsoft.com/office/drawing/2010/main">
                    <a:solidFill>
                      <a:srgbClr val="FFFFFF"/>
                    </a:solidFill>
                  </a14:hiddenFill>
                </a:ext>
              </a:extLst>
            </p:spPr>
          </p:pic>
        </p:grpSp>
        <p:pic>
          <p:nvPicPr>
            <p:cNvPr id="1088" name="Picture 64" descr="Story logo">
              <a:extLst>
                <a:ext uri="{FF2B5EF4-FFF2-40B4-BE49-F238E27FC236}">
                  <a16:creationId xmlns:a16="http://schemas.microsoft.com/office/drawing/2014/main" id="{ACFA1CEB-3973-46FD-870F-5C5690ED9997}"/>
                </a:ext>
              </a:extLst>
            </p:cNvPr>
            <p:cNvPicPr>
              <a:picLocks noChangeAspect="1" noChangeArrowheads="1"/>
            </p:cNvPicPr>
            <p:nvPr/>
          </p:nvPicPr>
          <p:blipFill>
            <a:blip r:embed="rId30">
              <a:extLst>
                <a:ext uri="{BEBA8EAE-BF5A-486C-A8C5-ECC9F3942E4B}">
                  <a14:imgProps xmlns:a14="http://schemas.microsoft.com/office/drawing/2010/main">
                    <a14:imgLayer r:embed="rId31">
                      <a14:imgEffect>
                        <a14:artisticPaintStrokes/>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021025" y="4399520"/>
              <a:ext cx="1105662" cy="2569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Mware Cloud Providers | Rackspace Inc.">
              <a:extLst>
                <a:ext uri="{FF2B5EF4-FFF2-40B4-BE49-F238E27FC236}">
                  <a16:creationId xmlns:a16="http://schemas.microsoft.com/office/drawing/2014/main" id="{080B538F-AC12-4003-ADF0-9353553B0D8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230702" y="4397675"/>
              <a:ext cx="1302502" cy="2606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84DE46BE-6BAB-40DF-8826-AE05DAB1EEED}"/>
                </a:ext>
              </a:extLst>
            </p:cNvPr>
            <p:cNvPicPr>
              <a:picLocks noChangeAspect="1"/>
            </p:cNvPicPr>
            <p:nvPr/>
          </p:nvPicPr>
          <p:blipFill>
            <a:blip r:embed="rId33"/>
            <a:stretch>
              <a:fillRect/>
            </a:stretch>
          </p:blipFill>
          <p:spPr>
            <a:xfrm>
              <a:off x="7486078" y="4247058"/>
              <a:ext cx="1714286" cy="561905"/>
            </a:xfrm>
            <a:prstGeom prst="rect">
              <a:avLst/>
            </a:prstGeom>
          </p:spPr>
        </p:pic>
      </p:grpSp>
    </p:spTree>
    <p:extLst>
      <p:ext uri="{BB962C8B-B14F-4D97-AF65-F5344CB8AC3E}">
        <p14:creationId xmlns:p14="http://schemas.microsoft.com/office/powerpoint/2010/main" val="12106701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0"/>
                                  </p:stCondLst>
                                  <p:childTnLst>
                                    <p:animMotion origin="layout" path="M -2.08333E-6 -2.59259E-6 L -2.08333E-6 0.03102 " pathEditMode="relative" rAng="0" ptsTypes="AA">
                                      <p:cBhvr>
                                        <p:cTn id="9" dur="500" spd="-100000" fill="hold"/>
                                        <p:tgtEl>
                                          <p:spTgt spid="3"/>
                                        </p:tgtEl>
                                        <p:attrNameLst>
                                          <p:attrName>ppt_x</p:attrName>
                                          <p:attrName>ppt_y</p:attrName>
                                        </p:attrNameLst>
                                      </p:cBhvr>
                                      <p:rCtr x="0" y="1551"/>
                                    </p:animMotion>
                                  </p:childTnLst>
                                </p:cTn>
                              </p:par>
                              <p:par>
                                <p:cTn id="10" presetID="10" presetClass="entr" presetSubtype="0" fill="hold" nodeType="withEffect">
                                  <p:stCondLst>
                                    <p:cond delay="1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nodeType="withEffect">
                                  <p:stCondLst>
                                    <p:cond delay="150"/>
                                  </p:stCondLst>
                                  <p:childTnLst>
                                    <p:animMotion origin="layout" path="M -2.08333E-6 -2.59259E-6 L -2.08333E-6 0.03102 " pathEditMode="relative" rAng="0" ptsTypes="AA">
                                      <p:cBhvr>
                                        <p:cTn id="14" dur="500" spd="-100000" fill="hold"/>
                                        <p:tgtEl>
                                          <p:spTgt spid="6"/>
                                        </p:tgtEl>
                                        <p:attrNameLst>
                                          <p:attrName>ppt_x</p:attrName>
                                          <p:attrName>ppt_y</p:attrName>
                                        </p:attrNameLst>
                                      </p:cBhvr>
                                      <p:rCtr x="0" y="1551"/>
                                    </p:animMotion>
                                  </p:childTnLst>
                                </p:cTn>
                              </p:par>
                              <p:par>
                                <p:cTn id="15" presetID="10" presetClass="entr" presetSubtype="0" fill="hold" nodeType="withEffect">
                                  <p:stCondLst>
                                    <p:cond delay="3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nodeType="withEffect">
                                  <p:stCondLst>
                                    <p:cond delay="300"/>
                                  </p:stCondLst>
                                  <p:childTnLst>
                                    <p:animMotion origin="layout" path="M -2.08333E-6 -2.59259E-6 L -2.08333E-6 0.03102 " pathEditMode="relative" rAng="0" ptsTypes="AA">
                                      <p:cBhvr>
                                        <p:cTn id="19" dur="500" spd="-100000" fill="hold"/>
                                        <p:tgtEl>
                                          <p:spTgt spid="8"/>
                                        </p:tgtEl>
                                        <p:attrNameLst>
                                          <p:attrName>ppt_x</p:attrName>
                                          <p:attrName>ppt_y</p:attrName>
                                        </p:attrNameLst>
                                      </p:cBhvr>
                                      <p:rCtr x="0" y="1551"/>
                                    </p:animMotion>
                                  </p:childTnLst>
                                </p:cTn>
                              </p:par>
                              <p:par>
                                <p:cTn id="20" presetID="10" presetClass="entr" presetSubtype="0" fill="hold" nodeType="withEffect">
                                  <p:stCondLst>
                                    <p:cond delay="45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path" presetSubtype="0" decel="100000" fill="hold" nodeType="withEffect">
                                  <p:stCondLst>
                                    <p:cond delay="450"/>
                                  </p:stCondLst>
                                  <p:childTnLst>
                                    <p:animMotion origin="layout" path="M -2.08333E-6 -2.59259E-6 L -2.08333E-6 0.03102 " pathEditMode="relative" rAng="0" ptsTypes="AA">
                                      <p:cBhvr>
                                        <p:cTn id="24" dur="500" spd="-100000" fill="hold"/>
                                        <p:tgtEl>
                                          <p:spTgt spid="9"/>
                                        </p:tgtEl>
                                        <p:attrNameLst>
                                          <p:attrName>ppt_x</p:attrName>
                                          <p:attrName>ppt_y</p:attrName>
                                        </p:attrNameLst>
                                      </p:cBhvr>
                                      <p:rCtr x="0" y="1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E6EBFA67-903C-4491-A48C-642D67FD6548}"/>
              </a:ext>
              <a:ext uri="{C183D7F6-B498-43B3-948B-1728B52AA6E4}">
                <adec:decorative xmlns:adec="http://schemas.microsoft.com/office/drawing/2017/decorative" val="1"/>
              </a:ext>
            </a:extLst>
          </p:cNvPr>
          <p:cNvGrpSpPr/>
          <p:nvPr/>
        </p:nvGrpSpPr>
        <p:grpSpPr>
          <a:xfrm>
            <a:off x="13661" y="1945"/>
            <a:ext cx="12191135" cy="6856055"/>
            <a:chOff x="-883" y="40640"/>
            <a:chExt cx="12437355" cy="6994525"/>
          </a:xfrm>
        </p:grpSpPr>
        <p:pic>
          <p:nvPicPr>
            <p:cNvPr id="26" name="Picture 25">
              <a:extLst>
                <a:ext uri="{FF2B5EF4-FFF2-40B4-BE49-F238E27FC236}">
                  <a16:creationId xmlns:a16="http://schemas.microsoft.com/office/drawing/2014/main" id="{1438BB5F-7C8B-453C-A734-8A9094957736}"/>
                </a:ext>
              </a:extLst>
            </p:cNvPr>
            <p:cNvPicPr>
              <a:picLocks noChangeAspect="1"/>
            </p:cNvPicPr>
            <p:nvPr/>
          </p:nvPicPr>
          <p:blipFill>
            <a:blip r:embed="rId3"/>
            <a:stretch>
              <a:fillRect/>
            </a:stretch>
          </p:blipFill>
          <p:spPr>
            <a:xfrm>
              <a:off x="-1" y="40640"/>
              <a:ext cx="12436473" cy="6994525"/>
            </a:xfrm>
            <a:prstGeom prst="rect">
              <a:avLst/>
            </a:prstGeom>
          </p:spPr>
        </p:pic>
        <p:sp>
          <p:nvSpPr>
            <p:cNvPr id="27" name="Rectangle 26">
              <a:extLst>
                <a:ext uri="{FF2B5EF4-FFF2-40B4-BE49-F238E27FC236}">
                  <a16:creationId xmlns:a16="http://schemas.microsoft.com/office/drawing/2014/main" id="{19B740FD-6AC9-4B9C-BFB3-5CF3DB31C7F6}"/>
                </a:ext>
                <a:ext uri="{C183D7F6-B498-43B3-948B-1728B52AA6E4}">
                  <adec:decorative xmlns:adec="http://schemas.microsoft.com/office/drawing/2017/decorative" val="1"/>
                </a:ext>
              </a:extLst>
            </p:cNvPr>
            <p:cNvSpPr/>
            <p:nvPr/>
          </p:nvSpPr>
          <p:spPr bwMode="auto">
            <a:xfrm>
              <a:off x="1553" y="40640"/>
              <a:ext cx="12433365" cy="6994525"/>
            </a:xfrm>
            <a:prstGeom prst="rect">
              <a:avLst/>
            </a:prstGeom>
            <a:gradFill flip="none" rotWithShape="1">
              <a:gsLst>
                <a:gs pos="0">
                  <a:srgbClr val="000000">
                    <a:alpha val="73000"/>
                  </a:srgbClr>
                </a:gs>
                <a:gs pos="100000">
                  <a:srgbClr val="000000">
                    <a:alpha val="58000"/>
                  </a:srgbClr>
                </a:gs>
                <a:gs pos="58000">
                  <a:srgbClr val="000000">
                    <a:alpha val="83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9" tIns="146263" rIns="182829" bIns="146263" numCol="1" spcCol="0" rtlCol="0" fromWordArt="0" anchor="t" anchorCtr="0" forceAA="0" compatLnSpc="1">
              <a:prstTxWarp prst="textNoShape">
                <a:avLst/>
              </a:prstTxWarp>
              <a:noAutofit/>
            </a:bodyPr>
            <a:lstStyle/>
            <a:p>
              <a:pPr marL="0" marR="0" lvl="0" indent="0" algn="l" defTabSz="932150" rtl="0" eaLnBrk="1" fontAlgn="base" latinLnBrk="0" hangingPunct="1">
                <a:lnSpc>
                  <a:spcPct val="100000"/>
                </a:lnSpc>
                <a:spcBef>
                  <a:spcPct val="0"/>
                </a:spcBef>
                <a:spcAft>
                  <a:spcPct val="0"/>
                </a:spcAft>
                <a:buClrTx/>
                <a:buSzTx/>
                <a:buFontTx/>
                <a:buNone/>
                <a:tabLst/>
                <a:defRPr/>
              </a:pPr>
              <a:endParaRPr kumimoji="0" lang="en-US" sz="1999"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9" name="Rectangle 28">
              <a:extLst>
                <a:ext uri="{FF2B5EF4-FFF2-40B4-BE49-F238E27FC236}">
                  <a16:creationId xmlns:a16="http://schemas.microsoft.com/office/drawing/2014/main" id="{E66F5077-59F0-4730-8E35-875308D08272}"/>
                </a:ext>
                <a:ext uri="{C183D7F6-B498-43B3-948B-1728B52AA6E4}">
                  <adec:decorative xmlns:adec="http://schemas.microsoft.com/office/drawing/2017/decorative" val="1"/>
                </a:ext>
              </a:extLst>
            </p:cNvPr>
            <p:cNvSpPr/>
            <p:nvPr/>
          </p:nvSpPr>
          <p:spPr bwMode="auto">
            <a:xfrm flipH="1">
              <a:off x="-883" y="40640"/>
              <a:ext cx="1361794" cy="6994525"/>
            </a:xfrm>
            <a:prstGeom prst="rect">
              <a:avLst/>
            </a:prstGeom>
            <a:gradFill flip="none" rotWithShape="1">
              <a:gsLst>
                <a:gs pos="0">
                  <a:srgbClr val="000000">
                    <a:alpha val="0"/>
                  </a:srgbClr>
                </a:gs>
                <a:gs pos="100000">
                  <a:srgbClr val="000000"/>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9" tIns="146263" rIns="182829" bIns="146263" numCol="1" spcCol="0" rtlCol="0" fromWordArt="0" anchor="t" anchorCtr="0" forceAA="0" compatLnSpc="1">
              <a:prstTxWarp prst="textNoShape">
                <a:avLst/>
              </a:prstTxWarp>
              <a:noAutofit/>
            </a:bodyPr>
            <a:lstStyle/>
            <a:p>
              <a:pPr marL="0" marR="0" lvl="0" indent="0" algn="l" defTabSz="932150" rtl="0" eaLnBrk="1" fontAlgn="base" latinLnBrk="0" hangingPunct="1">
                <a:lnSpc>
                  <a:spcPct val="100000"/>
                </a:lnSpc>
                <a:spcBef>
                  <a:spcPct val="0"/>
                </a:spcBef>
                <a:spcAft>
                  <a:spcPct val="0"/>
                </a:spcAft>
                <a:buClrTx/>
                <a:buSzTx/>
                <a:buFontTx/>
                <a:buNone/>
                <a:tabLst/>
                <a:defRPr/>
              </a:pPr>
              <a:endParaRPr kumimoji="0" lang="en-US" sz="1999"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 name="Title 1"/>
          <p:cNvSpPr>
            <a:spLocks noGrp="1"/>
          </p:cNvSpPr>
          <p:nvPr>
            <p:ph type="title"/>
          </p:nvPr>
        </p:nvSpPr>
        <p:spPr>
          <a:xfrm>
            <a:off x="455995" y="620828"/>
            <a:ext cx="11306469" cy="1403900"/>
          </a:xfrm>
        </p:spPr>
        <p:txBody>
          <a:bodyPr/>
          <a:lstStyle/>
          <a:p>
            <a:pPr algn="ctr">
              <a:lnSpc>
                <a:spcPct val="100000"/>
              </a:lnSpc>
            </a:pPr>
            <a:r>
              <a:rPr lang="en-US" sz="4400" dirty="0"/>
              <a:t>Windows Server</a:t>
            </a:r>
            <a:br>
              <a:rPr lang="en-US" sz="4400" dirty="0"/>
            </a:br>
            <a:r>
              <a:rPr lang="en-US" sz="4400" dirty="0">
                <a:solidFill>
                  <a:schemeClr val="accent5"/>
                </a:solidFill>
              </a:rPr>
              <a:t>Over 25 years of innovation</a:t>
            </a:r>
          </a:p>
        </p:txBody>
      </p:sp>
      <p:grpSp>
        <p:nvGrpSpPr>
          <p:cNvPr id="4" name="Group 3">
            <a:extLst>
              <a:ext uri="{FF2B5EF4-FFF2-40B4-BE49-F238E27FC236}">
                <a16:creationId xmlns:a16="http://schemas.microsoft.com/office/drawing/2014/main" id="{C82CE181-B96A-4D0E-9D25-CD41612A6FCA}"/>
              </a:ext>
              <a:ext uri="{C183D7F6-B498-43B3-948B-1728B52AA6E4}">
                <adec:decorative xmlns:adec="http://schemas.microsoft.com/office/drawing/2017/decorative" val="1"/>
              </a:ext>
            </a:extLst>
          </p:cNvPr>
          <p:cNvGrpSpPr/>
          <p:nvPr/>
        </p:nvGrpSpPr>
        <p:grpSpPr>
          <a:xfrm>
            <a:off x="-4794" y="3406512"/>
            <a:ext cx="9330300" cy="1048853"/>
            <a:chOff x="-4794" y="3406512"/>
            <a:chExt cx="9330300" cy="1048853"/>
          </a:xfrm>
        </p:grpSpPr>
        <p:grpSp>
          <p:nvGrpSpPr>
            <p:cNvPr id="28" name="Group 27">
              <a:extLst>
                <a:ext uri="{FF2B5EF4-FFF2-40B4-BE49-F238E27FC236}">
                  <a16:creationId xmlns:a16="http://schemas.microsoft.com/office/drawing/2014/main" id="{40EDDC62-2FC0-4B62-95BF-7E213FDC6850}"/>
                </a:ext>
                <a:ext uri="{C183D7F6-B498-43B3-948B-1728B52AA6E4}">
                  <adec:decorative xmlns:adec="http://schemas.microsoft.com/office/drawing/2017/decorative" val="1"/>
                </a:ext>
              </a:extLst>
            </p:cNvPr>
            <p:cNvGrpSpPr/>
            <p:nvPr/>
          </p:nvGrpSpPr>
          <p:grpSpPr>
            <a:xfrm>
              <a:off x="-4794" y="3406512"/>
              <a:ext cx="9330300" cy="325593"/>
              <a:chOff x="-5660" y="3406490"/>
              <a:chExt cx="9331624" cy="325637"/>
            </a:xfrm>
          </p:grpSpPr>
          <p:cxnSp>
            <p:nvCxnSpPr>
              <p:cNvPr id="31" name="Straight Connector 30">
                <a:extLst>
                  <a:ext uri="{FF2B5EF4-FFF2-40B4-BE49-F238E27FC236}">
                    <a16:creationId xmlns:a16="http://schemas.microsoft.com/office/drawing/2014/main" id="{F18EC0B4-C8CB-4E7D-A2DA-DF963A18B077}"/>
                  </a:ext>
                  <a:ext uri="{C183D7F6-B498-43B3-948B-1728B52AA6E4}">
                    <adec:decorative xmlns:adec="http://schemas.microsoft.com/office/drawing/2017/decorative" val="1"/>
                  </a:ext>
                </a:extLst>
              </p:cNvPr>
              <p:cNvCxnSpPr>
                <a:cxnSpLocks/>
              </p:cNvCxnSpPr>
              <p:nvPr/>
            </p:nvCxnSpPr>
            <p:spPr>
              <a:xfrm>
                <a:off x="-5660" y="3565774"/>
                <a:ext cx="9331624" cy="8816"/>
              </a:xfrm>
              <a:prstGeom prst="line">
                <a:avLst/>
              </a:prstGeom>
              <a:noFill/>
              <a:ln w="19050" cap="flat" cmpd="sng" algn="ctr">
                <a:solidFill>
                  <a:schemeClr val="accent5"/>
                </a:solidFill>
                <a:prstDash val="solid"/>
                <a:headEnd type="none"/>
                <a:tailEnd type="arrow"/>
              </a:ln>
              <a:effectLst/>
            </p:spPr>
          </p:cxnSp>
          <p:sp>
            <p:nvSpPr>
              <p:cNvPr id="38" name="Diamond 37">
                <a:extLst>
                  <a:ext uri="{FF2B5EF4-FFF2-40B4-BE49-F238E27FC236}">
                    <a16:creationId xmlns:a16="http://schemas.microsoft.com/office/drawing/2014/main" id="{07FF502C-6F6F-4F01-8674-BA7BCA01CA5F}"/>
                  </a:ext>
                  <a:ext uri="{C183D7F6-B498-43B3-948B-1728B52AA6E4}">
                    <adec:decorative xmlns:adec="http://schemas.microsoft.com/office/drawing/2017/decorative" val="1"/>
                  </a:ext>
                </a:extLst>
              </p:cNvPr>
              <p:cNvSpPr/>
              <p:nvPr/>
            </p:nvSpPr>
            <p:spPr bwMode="auto">
              <a:xfrm>
                <a:off x="501936" y="3406490"/>
                <a:ext cx="318564" cy="318564"/>
              </a:xfrm>
              <a:prstGeom prst="diamond">
                <a:avLst/>
              </a:prstGeom>
              <a:solidFill>
                <a:schemeClr val="bg1"/>
              </a:solidFill>
              <a:ln w="12700" cap="flat" cmpd="sng" algn="ctr">
                <a:solidFill>
                  <a:schemeClr val="accent5"/>
                </a:solidFill>
                <a:prstDash val="solid"/>
                <a:headEnd type="none" w="med" len="med"/>
                <a:tailEnd type="none" w="med" len="med"/>
              </a:ln>
              <a:effectLst/>
            </p:spPr>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Diamond 38">
                <a:extLst>
                  <a:ext uri="{FF2B5EF4-FFF2-40B4-BE49-F238E27FC236}">
                    <a16:creationId xmlns:a16="http://schemas.microsoft.com/office/drawing/2014/main" id="{7901B738-9A29-4E03-A81B-6F6FC21D9B3E}"/>
                  </a:ext>
                  <a:ext uri="{C183D7F6-B498-43B3-948B-1728B52AA6E4}">
                    <adec:decorative xmlns:adec="http://schemas.microsoft.com/office/drawing/2017/decorative" val="1"/>
                  </a:ext>
                </a:extLst>
              </p:cNvPr>
              <p:cNvSpPr/>
              <p:nvPr/>
            </p:nvSpPr>
            <p:spPr bwMode="auto">
              <a:xfrm>
                <a:off x="1853148" y="3406490"/>
                <a:ext cx="318564" cy="318564"/>
              </a:xfrm>
              <a:prstGeom prst="diamond">
                <a:avLst/>
              </a:prstGeom>
              <a:solidFill>
                <a:schemeClr val="bg1"/>
              </a:solidFill>
              <a:ln w="12700" cap="flat" cmpd="sng" algn="ctr">
                <a:solidFill>
                  <a:schemeClr val="accent5"/>
                </a:solidFill>
                <a:prstDash val="solid"/>
                <a:headEnd type="none" w="med" len="med"/>
                <a:tailEnd type="none" w="med" len="med"/>
              </a:ln>
              <a:effectLst/>
            </p:spPr>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Diamond 39">
                <a:extLst>
                  <a:ext uri="{FF2B5EF4-FFF2-40B4-BE49-F238E27FC236}">
                    <a16:creationId xmlns:a16="http://schemas.microsoft.com/office/drawing/2014/main" id="{39F9E746-97F0-4750-B375-121322A2587D}"/>
                  </a:ext>
                  <a:ext uri="{C183D7F6-B498-43B3-948B-1728B52AA6E4}">
                    <adec:decorative xmlns:adec="http://schemas.microsoft.com/office/drawing/2017/decorative" val="1"/>
                  </a:ext>
                </a:extLst>
              </p:cNvPr>
              <p:cNvSpPr/>
              <p:nvPr/>
            </p:nvSpPr>
            <p:spPr bwMode="auto">
              <a:xfrm>
                <a:off x="3215956" y="3406490"/>
                <a:ext cx="318564" cy="318563"/>
              </a:xfrm>
              <a:prstGeom prst="diamond">
                <a:avLst/>
              </a:prstGeom>
              <a:solidFill>
                <a:schemeClr val="bg1"/>
              </a:solidFill>
              <a:ln w="12700" cap="flat" cmpd="sng" algn="ctr">
                <a:solidFill>
                  <a:schemeClr val="accent5"/>
                </a:solidFill>
                <a:prstDash val="solid"/>
                <a:headEnd type="none" w="med" len="med"/>
                <a:tailEnd type="none" w="med" len="med"/>
              </a:ln>
              <a:effectLst/>
            </p:spPr>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1" name="Diamond 40">
                <a:extLst>
                  <a:ext uri="{FF2B5EF4-FFF2-40B4-BE49-F238E27FC236}">
                    <a16:creationId xmlns:a16="http://schemas.microsoft.com/office/drawing/2014/main" id="{78405C1D-1C78-4CFA-BFD3-ABD6FE52A6F5}"/>
                  </a:ext>
                  <a:ext uri="{C183D7F6-B498-43B3-948B-1728B52AA6E4}">
                    <adec:decorative xmlns:adec="http://schemas.microsoft.com/office/drawing/2017/decorative" val="1"/>
                  </a:ext>
                </a:extLst>
              </p:cNvPr>
              <p:cNvSpPr/>
              <p:nvPr/>
            </p:nvSpPr>
            <p:spPr bwMode="auto">
              <a:xfrm>
                <a:off x="4565737" y="3406490"/>
                <a:ext cx="318564" cy="318564"/>
              </a:xfrm>
              <a:prstGeom prst="diamond">
                <a:avLst/>
              </a:prstGeom>
              <a:solidFill>
                <a:schemeClr val="bg1"/>
              </a:solidFill>
              <a:ln w="12700" cap="flat" cmpd="sng" algn="ctr">
                <a:solidFill>
                  <a:schemeClr val="accent5"/>
                </a:solidFill>
                <a:prstDash val="solid"/>
                <a:headEnd type="none" w="med" len="med"/>
                <a:tailEnd type="none" w="med" len="med"/>
              </a:ln>
              <a:effectLst/>
            </p:spPr>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2" name="Diamond 41">
                <a:extLst>
                  <a:ext uri="{FF2B5EF4-FFF2-40B4-BE49-F238E27FC236}">
                    <a16:creationId xmlns:a16="http://schemas.microsoft.com/office/drawing/2014/main" id="{992E2358-289C-45FA-83EE-32E7C5273B34}"/>
                  </a:ext>
                  <a:ext uri="{C183D7F6-B498-43B3-948B-1728B52AA6E4}">
                    <adec:decorative xmlns:adec="http://schemas.microsoft.com/office/drawing/2017/decorative" val="1"/>
                  </a:ext>
                </a:extLst>
              </p:cNvPr>
              <p:cNvSpPr/>
              <p:nvPr/>
            </p:nvSpPr>
            <p:spPr bwMode="auto">
              <a:xfrm>
                <a:off x="5924937" y="3413564"/>
                <a:ext cx="318564" cy="318563"/>
              </a:xfrm>
              <a:prstGeom prst="diamond">
                <a:avLst/>
              </a:prstGeom>
              <a:solidFill>
                <a:schemeClr val="bg1"/>
              </a:solidFill>
              <a:ln w="12700" cap="flat" cmpd="sng" algn="ctr">
                <a:solidFill>
                  <a:schemeClr val="accent5"/>
                </a:solidFill>
                <a:prstDash val="solid"/>
                <a:headEnd type="none" w="med" len="med"/>
                <a:tailEnd type="none" w="med" len="med"/>
              </a:ln>
              <a:effectLst/>
            </p:spPr>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Diamond 42">
                <a:extLst>
                  <a:ext uri="{FF2B5EF4-FFF2-40B4-BE49-F238E27FC236}">
                    <a16:creationId xmlns:a16="http://schemas.microsoft.com/office/drawing/2014/main" id="{7F6A4B03-A11E-40F8-8376-D0BE6383D47A}"/>
                  </a:ext>
                  <a:ext uri="{C183D7F6-B498-43B3-948B-1728B52AA6E4}">
                    <adec:decorative xmlns:adec="http://schemas.microsoft.com/office/drawing/2017/decorative" val="1"/>
                  </a:ext>
                </a:extLst>
              </p:cNvPr>
              <p:cNvSpPr/>
              <p:nvPr/>
            </p:nvSpPr>
            <p:spPr bwMode="auto">
              <a:xfrm>
                <a:off x="7307721" y="3406492"/>
                <a:ext cx="318564" cy="318564"/>
              </a:xfrm>
              <a:prstGeom prst="diamond">
                <a:avLst/>
              </a:prstGeom>
              <a:solidFill>
                <a:schemeClr val="bg1"/>
              </a:solidFill>
              <a:ln w="12700" cap="flat" cmpd="sng" algn="ctr">
                <a:solidFill>
                  <a:schemeClr val="accent5"/>
                </a:solidFill>
                <a:prstDash val="solid"/>
                <a:headEnd type="none" w="med" len="med"/>
                <a:tailEnd type="none" w="med" len="med"/>
              </a:ln>
              <a:effectLst/>
            </p:spPr>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Diamond 29">
                <a:extLst>
                  <a:ext uri="{FF2B5EF4-FFF2-40B4-BE49-F238E27FC236}">
                    <a16:creationId xmlns:a16="http://schemas.microsoft.com/office/drawing/2014/main" id="{62EA2A62-F2E4-4427-B119-FCE44176A20E}"/>
                  </a:ext>
                  <a:ext uri="{C183D7F6-B498-43B3-948B-1728B52AA6E4}">
                    <adec:decorative xmlns:adec="http://schemas.microsoft.com/office/drawing/2017/decorative" val="1"/>
                  </a:ext>
                </a:extLst>
              </p:cNvPr>
              <p:cNvSpPr/>
              <p:nvPr/>
            </p:nvSpPr>
            <p:spPr bwMode="auto">
              <a:xfrm>
                <a:off x="8737660" y="3408067"/>
                <a:ext cx="318564" cy="318564"/>
              </a:xfrm>
              <a:prstGeom prst="diamond">
                <a:avLst/>
              </a:prstGeom>
              <a:solidFill>
                <a:schemeClr val="bg1"/>
              </a:solidFill>
              <a:ln w="12700" cap="flat" cmpd="sng" algn="ctr">
                <a:solidFill>
                  <a:schemeClr val="accent5"/>
                </a:solidFill>
                <a:prstDash val="solid"/>
                <a:headEnd type="none" w="med" len="med"/>
                <a:tailEnd type="none" w="med" len="med"/>
              </a:ln>
              <a:effectLst/>
            </p:spPr>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45" name="Rectangle 44">
              <a:extLst>
                <a:ext uri="{FF2B5EF4-FFF2-40B4-BE49-F238E27FC236}">
                  <a16:creationId xmlns:a16="http://schemas.microsoft.com/office/drawing/2014/main" id="{C0D75104-9FAB-44EA-B986-C4D5FE039405}"/>
                </a:ext>
              </a:extLst>
            </p:cNvPr>
            <p:cNvSpPr/>
            <p:nvPr/>
          </p:nvSpPr>
          <p:spPr>
            <a:xfrm>
              <a:off x="173792" y="4012167"/>
              <a:ext cx="1115808" cy="443198"/>
            </a:xfrm>
            <a:prstGeom prst="rect">
              <a:avLst/>
            </a:prstGeom>
          </p:spPr>
          <p:txBody>
            <a:bodyPr wrap="square" lIns="0" tIns="0" rIns="0" bIns="0">
              <a:spAutoFit/>
            </a:bodyPr>
            <a:lstStyle/>
            <a:p>
              <a:pPr marL="0" marR="0" lvl="0" indent="0" algn="l" defTabSz="913591" rtl="0" eaLnBrk="1" fontAlgn="auto" latinLnBrk="0" hangingPunct="1">
                <a:lnSpc>
                  <a:spcPct val="90000"/>
                </a:lnSpc>
                <a:spcBef>
                  <a:spcPts val="1200"/>
                </a:spcBef>
                <a:spcAft>
                  <a:spcPts val="0"/>
                </a:spcAft>
                <a:buClr>
                  <a:srgbClr val="FFFFFF"/>
                </a:buClr>
                <a:buSzPct val="90000"/>
                <a:buFontTx/>
                <a:buNone/>
                <a:tabLst/>
                <a:defRPr/>
              </a:pPr>
              <a:r>
                <a:rPr kumimoji="0" lang="en-US" sz="1600" b="0" i="0" u="none" strike="noStrike" kern="0" cap="none" spc="0" normalizeH="0" baseline="0" noProof="0">
                  <a:ln>
                    <a:noFill/>
                  </a:ln>
                  <a:solidFill>
                    <a:srgbClr val="50E6FF"/>
                  </a:solidFill>
                  <a:effectLst/>
                  <a:uLnTx/>
                  <a:uFillTx/>
                  <a:latin typeface="Segoe UI"/>
                  <a:ea typeface="+mn-ea"/>
                  <a:cs typeface="+mn-cs"/>
                </a:rPr>
                <a:t>Windows </a:t>
              </a:r>
              <a:br>
                <a:rPr kumimoji="0" lang="en-US" sz="1600" b="0" i="0" u="none" strike="noStrike" kern="0" cap="none" spc="0" normalizeH="0" baseline="0" noProof="0">
                  <a:ln>
                    <a:noFill/>
                  </a:ln>
                  <a:solidFill>
                    <a:srgbClr val="50E6FF"/>
                  </a:solidFill>
                  <a:effectLst/>
                  <a:uLnTx/>
                  <a:uFillTx/>
                  <a:latin typeface="Segoe UI"/>
                  <a:ea typeface="+mn-ea"/>
                  <a:cs typeface="+mn-cs"/>
                </a:rPr>
              </a:br>
              <a:r>
                <a:rPr kumimoji="0" lang="en-US" sz="1600" b="0" i="0" u="none" strike="noStrike" kern="0" cap="none" spc="0" normalizeH="0" baseline="0" noProof="0">
                  <a:ln>
                    <a:noFill/>
                  </a:ln>
                  <a:solidFill>
                    <a:srgbClr val="50E6FF"/>
                  </a:solidFill>
                  <a:effectLst/>
                  <a:uLnTx/>
                  <a:uFillTx/>
                  <a:latin typeface="Segoe UI"/>
                  <a:ea typeface="+mn-ea"/>
                  <a:cs typeface="+mn-cs"/>
                </a:rPr>
                <a:t>Server NT4</a:t>
              </a:r>
            </a:p>
          </p:txBody>
        </p:sp>
      </p:grpSp>
      <p:sp>
        <p:nvSpPr>
          <p:cNvPr id="47" name="Rectangle 46">
            <a:extLst>
              <a:ext uri="{FF2B5EF4-FFF2-40B4-BE49-F238E27FC236}">
                <a16:creationId xmlns:a16="http://schemas.microsoft.com/office/drawing/2014/main" id="{E10D5EB7-AAB7-4F26-8DAF-8726FCC625FF}"/>
              </a:ext>
            </a:extLst>
          </p:cNvPr>
          <p:cNvSpPr/>
          <p:nvPr/>
        </p:nvSpPr>
        <p:spPr>
          <a:xfrm>
            <a:off x="1539424" y="4012167"/>
            <a:ext cx="1106165" cy="443198"/>
          </a:xfrm>
          <a:prstGeom prst="rect">
            <a:avLst/>
          </a:prstGeom>
        </p:spPr>
        <p:txBody>
          <a:bodyPr wrap="square" lIns="0" tIns="0" rIns="0" bIns="0">
            <a:spAutoFit/>
          </a:bodyPr>
          <a:lstStyle/>
          <a:p>
            <a:pPr marL="0" marR="0" lvl="0" indent="0" algn="l" defTabSz="913591" rtl="0" eaLnBrk="1" fontAlgn="auto" latinLnBrk="0" hangingPunct="1">
              <a:lnSpc>
                <a:spcPct val="90000"/>
              </a:lnSpc>
              <a:spcBef>
                <a:spcPts val="1200"/>
              </a:spcBef>
              <a:spcAft>
                <a:spcPts val="0"/>
              </a:spcAft>
              <a:buClr>
                <a:srgbClr val="FFFFFF"/>
              </a:buClr>
              <a:buSzPct val="90000"/>
              <a:buFontTx/>
              <a:buNone/>
              <a:tabLst/>
              <a:defRPr/>
            </a:pPr>
            <a:r>
              <a:rPr kumimoji="0" lang="en-US" sz="1600" b="0" i="0" u="none" strike="noStrike" kern="0" cap="none" spc="0" normalizeH="0" baseline="0" noProof="0">
                <a:ln>
                  <a:noFill/>
                </a:ln>
                <a:solidFill>
                  <a:srgbClr val="50E6FF"/>
                </a:solidFill>
                <a:effectLst/>
                <a:uLnTx/>
                <a:uFillTx/>
                <a:latin typeface="Segoe UI"/>
                <a:ea typeface="+mn-ea"/>
                <a:cs typeface="+mn-cs"/>
              </a:rPr>
              <a:t>Windows </a:t>
            </a:r>
            <a:br>
              <a:rPr kumimoji="0" lang="en-US" sz="1600" b="0" i="0" u="none" strike="noStrike" kern="0" cap="none" spc="0" normalizeH="0" baseline="0" noProof="0">
                <a:ln>
                  <a:noFill/>
                </a:ln>
                <a:solidFill>
                  <a:srgbClr val="50E6FF"/>
                </a:solidFill>
                <a:effectLst/>
                <a:uLnTx/>
                <a:uFillTx/>
                <a:latin typeface="Segoe UI"/>
                <a:ea typeface="+mn-ea"/>
                <a:cs typeface="+mn-cs"/>
              </a:rPr>
            </a:br>
            <a:r>
              <a:rPr kumimoji="0" lang="en-US" sz="1600" b="0" i="0" u="none" strike="noStrike" kern="0" cap="none" spc="0" normalizeH="0" baseline="0" noProof="0">
                <a:ln>
                  <a:noFill/>
                </a:ln>
                <a:solidFill>
                  <a:srgbClr val="50E6FF"/>
                </a:solidFill>
                <a:effectLst/>
                <a:uLnTx/>
                <a:uFillTx/>
                <a:latin typeface="Segoe UI"/>
                <a:ea typeface="+mn-ea"/>
                <a:cs typeface="+mn-cs"/>
              </a:rPr>
              <a:t>Server 2000</a:t>
            </a:r>
          </a:p>
        </p:txBody>
      </p:sp>
      <p:sp>
        <p:nvSpPr>
          <p:cNvPr id="49" name="Rectangle 48">
            <a:extLst>
              <a:ext uri="{FF2B5EF4-FFF2-40B4-BE49-F238E27FC236}">
                <a16:creationId xmlns:a16="http://schemas.microsoft.com/office/drawing/2014/main" id="{5E567BCF-24FF-4951-8160-1D3011749FD9}"/>
              </a:ext>
            </a:extLst>
          </p:cNvPr>
          <p:cNvSpPr/>
          <p:nvPr/>
        </p:nvSpPr>
        <p:spPr>
          <a:xfrm>
            <a:off x="4251402" y="4012167"/>
            <a:ext cx="1106165" cy="443198"/>
          </a:xfrm>
          <a:prstGeom prst="rect">
            <a:avLst/>
          </a:prstGeom>
        </p:spPr>
        <p:txBody>
          <a:bodyPr wrap="square" lIns="0" tIns="0" rIns="0" bIns="0">
            <a:spAutoFit/>
          </a:bodyPr>
          <a:lstStyle/>
          <a:p>
            <a:pPr marL="0" marR="0" lvl="0" indent="0" algn="l" defTabSz="913591" rtl="0" eaLnBrk="1" fontAlgn="auto" latinLnBrk="0" hangingPunct="1">
              <a:lnSpc>
                <a:spcPct val="90000"/>
              </a:lnSpc>
              <a:spcBef>
                <a:spcPts val="1200"/>
              </a:spcBef>
              <a:spcAft>
                <a:spcPts val="0"/>
              </a:spcAft>
              <a:buClr>
                <a:srgbClr val="FFFFFF"/>
              </a:buClr>
              <a:buSzPct val="90000"/>
              <a:buFontTx/>
              <a:buNone/>
              <a:tabLst/>
              <a:defRPr/>
            </a:pPr>
            <a:r>
              <a:rPr kumimoji="0" lang="en-US" sz="1600" b="0" i="0" u="none" strike="noStrike" kern="0" cap="none" spc="0" normalizeH="0" baseline="0" noProof="0">
                <a:ln>
                  <a:noFill/>
                </a:ln>
                <a:solidFill>
                  <a:srgbClr val="50E6FF"/>
                </a:solidFill>
                <a:effectLst/>
                <a:uLnTx/>
                <a:uFillTx/>
                <a:latin typeface="Segoe UI"/>
                <a:ea typeface="+mn-ea"/>
                <a:cs typeface="+mn-cs"/>
              </a:rPr>
              <a:t>Windows </a:t>
            </a:r>
            <a:br>
              <a:rPr kumimoji="0" lang="en-US" sz="1600" b="0" i="0" u="none" strike="noStrike" kern="0" cap="none" spc="0" normalizeH="0" baseline="0" noProof="0">
                <a:ln>
                  <a:noFill/>
                </a:ln>
                <a:solidFill>
                  <a:srgbClr val="50E6FF"/>
                </a:solidFill>
                <a:effectLst/>
                <a:uLnTx/>
                <a:uFillTx/>
                <a:latin typeface="Segoe UI"/>
                <a:ea typeface="+mn-ea"/>
                <a:cs typeface="+mn-cs"/>
              </a:rPr>
            </a:br>
            <a:r>
              <a:rPr kumimoji="0" lang="en-US" sz="1600" b="0" i="0" u="none" strike="noStrike" kern="0" cap="none" spc="0" normalizeH="0" baseline="0" noProof="0">
                <a:ln>
                  <a:noFill/>
                </a:ln>
                <a:solidFill>
                  <a:srgbClr val="50E6FF"/>
                </a:solidFill>
                <a:effectLst/>
                <a:uLnTx/>
                <a:uFillTx/>
                <a:latin typeface="Segoe UI"/>
                <a:ea typeface="+mn-ea"/>
                <a:cs typeface="+mn-cs"/>
              </a:rPr>
              <a:t>Server 2008</a:t>
            </a:r>
          </a:p>
        </p:txBody>
      </p:sp>
      <p:sp>
        <p:nvSpPr>
          <p:cNvPr id="51" name="Rectangle 50">
            <a:extLst>
              <a:ext uri="{FF2B5EF4-FFF2-40B4-BE49-F238E27FC236}">
                <a16:creationId xmlns:a16="http://schemas.microsoft.com/office/drawing/2014/main" id="{B1CF91F5-A433-4386-94E9-CB1DDFAFF2C3}"/>
              </a:ext>
            </a:extLst>
          </p:cNvPr>
          <p:cNvSpPr/>
          <p:nvPr/>
        </p:nvSpPr>
        <p:spPr>
          <a:xfrm>
            <a:off x="5607391" y="4012167"/>
            <a:ext cx="1143253" cy="443198"/>
          </a:xfrm>
          <a:prstGeom prst="rect">
            <a:avLst/>
          </a:prstGeom>
        </p:spPr>
        <p:txBody>
          <a:bodyPr wrap="square" lIns="0" tIns="0" rIns="0" bIns="0">
            <a:spAutoFit/>
          </a:bodyPr>
          <a:lstStyle/>
          <a:p>
            <a:pPr marL="0" marR="0" lvl="0" indent="0" algn="l" defTabSz="913591" rtl="0" eaLnBrk="1" fontAlgn="auto" latinLnBrk="0" hangingPunct="1">
              <a:lnSpc>
                <a:spcPct val="90000"/>
              </a:lnSpc>
              <a:spcBef>
                <a:spcPts val="1200"/>
              </a:spcBef>
              <a:spcAft>
                <a:spcPts val="0"/>
              </a:spcAft>
              <a:buClr>
                <a:srgbClr val="FFFFFF"/>
              </a:buClr>
              <a:buSzPct val="90000"/>
              <a:buFontTx/>
              <a:buNone/>
              <a:tabLst/>
              <a:defRPr/>
            </a:pPr>
            <a:r>
              <a:rPr kumimoji="0" lang="en-US" sz="1600" b="0" i="0" u="none" strike="noStrike" kern="0" cap="none" spc="0" normalizeH="0" baseline="0" noProof="0">
                <a:ln>
                  <a:noFill/>
                </a:ln>
                <a:solidFill>
                  <a:srgbClr val="50E6FF"/>
                </a:solidFill>
                <a:effectLst/>
                <a:uLnTx/>
                <a:uFillTx/>
                <a:latin typeface="Segoe UI"/>
                <a:ea typeface="+mn-ea"/>
                <a:cs typeface="+mn-cs"/>
              </a:rPr>
              <a:t>Windows </a:t>
            </a:r>
            <a:br>
              <a:rPr kumimoji="0" lang="en-US" sz="1600" b="0" i="0" u="none" strike="noStrike" kern="0" cap="none" spc="0" normalizeH="0" baseline="0" noProof="0">
                <a:ln>
                  <a:noFill/>
                </a:ln>
                <a:solidFill>
                  <a:srgbClr val="50E6FF"/>
                </a:solidFill>
                <a:effectLst/>
                <a:uLnTx/>
                <a:uFillTx/>
                <a:latin typeface="Segoe UI"/>
                <a:ea typeface="+mn-ea"/>
                <a:cs typeface="+mn-cs"/>
              </a:rPr>
            </a:br>
            <a:r>
              <a:rPr kumimoji="0" lang="en-US" sz="1600" b="0" i="0" u="none" strike="noStrike" kern="0" cap="none" spc="0" normalizeH="0" baseline="0" noProof="0">
                <a:ln>
                  <a:noFill/>
                </a:ln>
                <a:solidFill>
                  <a:srgbClr val="50E6FF"/>
                </a:solidFill>
                <a:effectLst/>
                <a:uLnTx/>
                <a:uFillTx/>
                <a:latin typeface="Segoe UI"/>
                <a:ea typeface="+mn-ea"/>
                <a:cs typeface="+mn-cs"/>
              </a:rPr>
              <a:t>Server 2012 </a:t>
            </a:r>
          </a:p>
        </p:txBody>
      </p:sp>
      <p:sp>
        <p:nvSpPr>
          <p:cNvPr id="53" name="Rectangle 52">
            <a:extLst>
              <a:ext uri="{FF2B5EF4-FFF2-40B4-BE49-F238E27FC236}">
                <a16:creationId xmlns:a16="http://schemas.microsoft.com/office/drawing/2014/main" id="{CD193456-251D-47B8-99A6-2F9B721D2CAA}"/>
              </a:ext>
            </a:extLst>
          </p:cNvPr>
          <p:cNvSpPr/>
          <p:nvPr/>
        </p:nvSpPr>
        <p:spPr>
          <a:xfrm>
            <a:off x="7000468" y="4012167"/>
            <a:ext cx="1161127" cy="443198"/>
          </a:xfrm>
          <a:prstGeom prst="rect">
            <a:avLst/>
          </a:prstGeom>
        </p:spPr>
        <p:txBody>
          <a:bodyPr wrap="square" lIns="0" tIns="0" rIns="0" bIns="0">
            <a:spAutoFit/>
          </a:bodyPr>
          <a:lstStyle/>
          <a:p>
            <a:pPr marL="0" marR="0" lvl="0" indent="0" algn="l" defTabSz="913591" rtl="0" eaLnBrk="1" fontAlgn="auto" latinLnBrk="0" hangingPunct="1">
              <a:lnSpc>
                <a:spcPct val="90000"/>
              </a:lnSpc>
              <a:spcBef>
                <a:spcPts val="1200"/>
              </a:spcBef>
              <a:spcAft>
                <a:spcPts val="0"/>
              </a:spcAft>
              <a:buClr>
                <a:srgbClr val="FFFFFF"/>
              </a:buClr>
              <a:buSzPct val="90000"/>
              <a:buFontTx/>
              <a:buNone/>
              <a:tabLst/>
              <a:defRPr/>
            </a:pPr>
            <a:r>
              <a:rPr kumimoji="0" lang="en-US" sz="1600" b="0" i="0" u="none" strike="noStrike" kern="0" cap="none" spc="0" normalizeH="0" baseline="0" noProof="0">
                <a:ln>
                  <a:noFill/>
                </a:ln>
                <a:solidFill>
                  <a:srgbClr val="50E6FF"/>
                </a:solidFill>
                <a:effectLst/>
                <a:uLnTx/>
                <a:uFillTx/>
                <a:latin typeface="Segoe UI"/>
                <a:ea typeface="+mn-ea"/>
                <a:cs typeface="+mn-cs"/>
              </a:rPr>
              <a:t>Windows </a:t>
            </a:r>
            <a:br>
              <a:rPr kumimoji="0" lang="en-US" sz="1600" b="0" i="0" u="none" strike="noStrike" kern="0" cap="none" spc="0" normalizeH="0" baseline="0" noProof="0">
                <a:ln>
                  <a:noFill/>
                </a:ln>
                <a:solidFill>
                  <a:srgbClr val="50E6FF"/>
                </a:solidFill>
                <a:effectLst/>
                <a:uLnTx/>
                <a:uFillTx/>
                <a:latin typeface="Segoe UI"/>
                <a:ea typeface="+mn-ea"/>
                <a:cs typeface="+mn-cs"/>
              </a:rPr>
            </a:br>
            <a:r>
              <a:rPr kumimoji="0" lang="en-US" sz="1600" b="0" i="0" u="none" strike="noStrike" kern="0" cap="none" spc="0" normalizeH="0" baseline="0" noProof="0">
                <a:ln>
                  <a:noFill/>
                </a:ln>
                <a:solidFill>
                  <a:srgbClr val="50E6FF"/>
                </a:solidFill>
                <a:effectLst/>
                <a:uLnTx/>
                <a:uFillTx/>
                <a:latin typeface="Segoe UI"/>
                <a:ea typeface="+mn-ea"/>
                <a:cs typeface="+mn-cs"/>
              </a:rPr>
              <a:t>Server 2016 </a:t>
            </a:r>
          </a:p>
        </p:txBody>
      </p:sp>
      <p:sp>
        <p:nvSpPr>
          <p:cNvPr id="55" name="Rectangle 54">
            <a:extLst>
              <a:ext uri="{FF2B5EF4-FFF2-40B4-BE49-F238E27FC236}">
                <a16:creationId xmlns:a16="http://schemas.microsoft.com/office/drawing/2014/main" id="{C6A6ACC7-FC11-4510-84FE-1FD73AC1F00B}"/>
              </a:ext>
            </a:extLst>
          </p:cNvPr>
          <p:cNvSpPr/>
          <p:nvPr/>
        </p:nvSpPr>
        <p:spPr>
          <a:xfrm>
            <a:off x="8411418" y="4012167"/>
            <a:ext cx="1109037" cy="443198"/>
          </a:xfrm>
          <a:prstGeom prst="rect">
            <a:avLst/>
          </a:prstGeom>
        </p:spPr>
        <p:txBody>
          <a:bodyPr wrap="square" lIns="0" tIns="0" rIns="0" bIns="0">
            <a:spAutoFit/>
          </a:bodyPr>
          <a:lstStyle/>
          <a:p>
            <a:pPr marL="0" marR="0" lvl="0" indent="0" algn="l" defTabSz="913591" rtl="0" eaLnBrk="1" fontAlgn="auto" latinLnBrk="0" hangingPunct="1">
              <a:lnSpc>
                <a:spcPct val="90000"/>
              </a:lnSpc>
              <a:spcBef>
                <a:spcPts val="1200"/>
              </a:spcBef>
              <a:spcAft>
                <a:spcPts val="0"/>
              </a:spcAft>
              <a:buClr>
                <a:srgbClr val="FFFFFF"/>
              </a:buClr>
              <a:buSzPct val="90000"/>
              <a:buFontTx/>
              <a:buNone/>
              <a:tabLst/>
              <a:defRPr/>
            </a:pPr>
            <a:r>
              <a:rPr kumimoji="0" lang="en-US" sz="1600" b="0" i="0" u="none" strike="noStrike" kern="0" cap="none" spc="0" normalizeH="0" baseline="0" noProof="0" dirty="0">
                <a:ln>
                  <a:noFill/>
                </a:ln>
                <a:solidFill>
                  <a:srgbClr val="50E6FF"/>
                </a:solidFill>
                <a:effectLst/>
                <a:uLnTx/>
                <a:uFillTx/>
                <a:latin typeface="Segoe UI"/>
                <a:ea typeface="+mn-ea"/>
                <a:cs typeface="+mn-cs"/>
              </a:rPr>
              <a:t>Windows </a:t>
            </a:r>
            <a:br>
              <a:rPr kumimoji="0" lang="en-US" sz="1600" b="0" i="0" u="none" strike="noStrike" kern="0" cap="none" spc="0" normalizeH="0" baseline="0" noProof="0" dirty="0">
                <a:ln>
                  <a:noFill/>
                </a:ln>
                <a:solidFill>
                  <a:srgbClr val="50E6FF"/>
                </a:solidFill>
                <a:effectLst/>
                <a:uLnTx/>
                <a:uFillTx/>
                <a:latin typeface="Segoe UI"/>
                <a:ea typeface="+mn-ea"/>
                <a:cs typeface="+mn-cs"/>
              </a:rPr>
            </a:br>
            <a:r>
              <a:rPr kumimoji="0" lang="en-US" sz="1600" b="0" i="0" u="none" strike="noStrike" kern="0" cap="none" spc="0" normalizeH="0" baseline="0" noProof="0" dirty="0">
                <a:ln>
                  <a:noFill/>
                </a:ln>
                <a:solidFill>
                  <a:srgbClr val="50E6FF"/>
                </a:solidFill>
                <a:effectLst/>
                <a:uLnTx/>
                <a:uFillTx/>
                <a:latin typeface="Segoe UI"/>
                <a:ea typeface="+mn-ea"/>
                <a:cs typeface="+mn-cs"/>
              </a:rPr>
              <a:t>Server 2019 </a:t>
            </a:r>
          </a:p>
        </p:txBody>
      </p:sp>
      <p:grpSp>
        <p:nvGrpSpPr>
          <p:cNvPr id="5" name="Group 4">
            <a:extLst>
              <a:ext uri="{FF2B5EF4-FFF2-40B4-BE49-F238E27FC236}">
                <a16:creationId xmlns:a16="http://schemas.microsoft.com/office/drawing/2014/main" id="{F88DB629-E7CF-4C19-9B53-2C5866D13F20}"/>
              </a:ext>
              <a:ext uri="{C183D7F6-B498-43B3-948B-1728B52AA6E4}">
                <adec:decorative xmlns:adec="http://schemas.microsoft.com/office/drawing/2017/decorative" val="1"/>
              </a:ext>
            </a:extLst>
          </p:cNvPr>
          <p:cNvGrpSpPr/>
          <p:nvPr/>
        </p:nvGrpSpPr>
        <p:grpSpPr>
          <a:xfrm>
            <a:off x="2573381" y="2400291"/>
            <a:ext cx="9241155" cy="4308791"/>
            <a:chOff x="2573381" y="2400291"/>
            <a:chExt cx="9241155" cy="4308791"/>
          </a:xfrm>
        </p:grpSpPr>
        <p:sp>
          <p:nvSpPr>
            <p:cNvPr id="56" name="Text Placeholder 8">
              <a:extLst>
                <a:ext uri="{FF2B5EF4-FFF2-40B4-BE49-F238E27FC236}">
                  <a16:creationId xmlns:a16="http://schemas.microsoft.com/office/drawing/2014/main" id="{0F18664D-476C-47AC-9727-06FEDA466938}"/>
                </a:ext>
              </a:extLst>
            </p:cNvPr>
            <p:cNvSpPr txBox="1">
              <a:spLocks/>
            </p:cNvSpPr>
            <p:nvPr/>
          </p:nvSpPr>
          <p:spPr>
            <a:xfrm>
              <a:off x="9467142" y="2400291"/>
              <a:ext cx="2347394" cy="2348559"/>
            </a:xfrm>
            <a:prstGeom prst="ellipse">
              <a:avLst/>
            </a:prstGeom>
            <a:solidFill>
              <a:schemeClr val="bg1"/>
            </a:solidFill>
            <a:ln>
              <a:solidFill>
                <a:schemeClr val="accent5"/>
              </a:solidFill>
            </a:ln>
          </p:spPr>
          <p:txBody>
            <a:bodyPr vert="horz" wrap="none" lIns="0" tIns="89617" rIns="0" bIns="0" rtlCol="0" anchor="ctr">
              <a:no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accent1"/>
                      </a:gs>
                      <a:gs pos="40000">
                        <a:schemeClr val="accent1"/>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bg2"/>
                      </a:gs>
                      <a:gs pos="100000">
                        <a:schemeClr val="bg2"/>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bg2"/>
                      </a:gs>
                      <a:gs pos="100000">
                        <a:schemeClr val="bg2"/>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bg2"/>
                      </a:gs>
                      <a:gs pos="100000">
                        <a:schemeClr val="bg2"/>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bg2"/>
                      </a:gs>
                      <a:gs pos="100000">
                        <a:schemeClr val="bg2"/>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3591" rtl="0" eaLnBrk="1" fontAlgn="auto" latinLnBrk="0" hangingPunct="1">
                <a:lnSpc>
                  <a:spcPct val="90000"/>
                </a:lnSpc>
                <a:spcBef>
                  <a:spcPts val="588"/>
                </a:spcBef>
                <a:spcAft>
                  <a:spcPts val="0"/>
                </a:spcAft>
                <a:buClr>
                  <a:srgbClr val="FFFFFF"/>
                </a:buClr>
                <a:buSzPct val="90000"/>
                <a:buFont typeface="Wingdings" panose="05000000000000000000" pitchFamily="2" charset="2"/>
                <a:buNone/>
                <a:tabLst/>
                <a:defRPr/>
              </a:pPr>
              <a:r>
                <a:rPr kumimoji="0" lang="en-US" sz="1961" b="0" i="0" u="none" strike="noStrike" kern="1200" cap="none" spc="0" normalizeH="0" baseline="0" noProof="0" dirty="0">
                  <a:ln>
                    <a:noFill/>
                  </a:ln>
                  <a:solidFill>
                    <a:srgbClr val="FFFFFF"/>
                  </a:solidFill>
                  <a:effectLst/>
                  <a:uLnTx/>
                  <a:uFillTx/>
                  <a:latin typeface="Segoe UI Semibold"/>
                  <a:ea typeface="+mn-ea"/>
                  <a:cs typeface="+mn-cs"/>
                </a:rPr>
                <a:t>Windows</a:t>
              </a:r>
              <a:br>
                <a:rPr kumimoji="0" lang="en-US" sz="1961" b="0" i="0" u="none" strike="noStrike" kern="1200" cap="none" spc="0" normalizeH="0" baseline="0" noProof="0" dirty="0">
                  <a:ln>
                    <a:noFill/>
                  </a:ln>
                  <a:solidFill>
                    <a:srgbClr val="FFFFFF"/>
                  </a:solidFill>
                  <a:effectLst/>
                  <a:uLnTx/>
                  <a:uFillTx/>
                  <a:latin typeface="Segoe UI Semibold"/>
                  <a:ea typeface="+mn-ea"/>
                  <a:cs typeface="+mn-cs"/>
                </a:rPr>
              </a:br>
              <a:r>
                <a:rPr kumimoji="0" lang="en-US" sz="1961" b="0" i="0" u="none" strike="noStrike" kern="1200" cap="none" spc="0" normalizeH="0" baseline="0" noProof="0" dirty="0">
                  <a:ln>
                    <a:noFill/>
                  </a:ln>
                  <a:solidFill>
                    <a:srgbClr val="FFFFFF"/>
                  </a:solidFill>
                  <a:effectLst/>
                  <a:uLnTx/>
                  <a:uFillTx/>
                  <a:latin typeface="Segoe UI Semibold"/>
                  <a:ea typeface="+mn-ea"/>
                  <a:cs typeface="+mn-cs"/>
                </a:rPr>
                <a:t>Server 2022</a:t>
              </a:r>
            </a:p>
          </p:txBody>
        </p:sp>
        <p:sp>
          <p:nvSpPr>
            <p:cNvPr id="3" name="TextBox 2">
              <a:extLst>
                <a:ext uri="{FF2B5EF4-FFF2-40B4-BE49-F238E27FC236}">
                  <a16:creationId xmlns:a16="http://schemas.microsoft.com/office/drawing/2014/main" id="{59D1EF4E-ACC0-4B2C-B2E4-04E9FDA99201}"/>
                </a:ext>
              </a:extLst>
            </p:cNvPr>
            <p:cNvSpPr txBox="1"/>
            <p:nvPr/>
          </p:nvSpPr>
          <p:spPr>
            <a:xfrm flipH="1">
              <a:off x="2573381" y="6081218"/>
              <a:ext cx="6636924" cy="627864"/>
            </a:xfrm>
            <a:prstGeom prst="rect">
              <a:avLst/>
            </a:prstGeom>
            <a:noFill/>
          </p:spPr>
          <p:txBody>
            <a:bodyPr wrap="square" lIns="182880" tIns="146304" rIns="182880" bIns="146304" rtlCol="0">
              <a:spAutoFit/>
            </a:bodyPr>
            <a:lstStyle/>
            <a:p>
              <a:pPr>
                <a:lnSpc>
                  <a:spcPct val="90000"/>
                </a:lnSpc>
                <a:spcAft>
                  <a:spcPts val="600"/>
                </a:spcAft>
              </a:pPr>
              <a:r>
                <a:rPr lang="en-US" sz="2400">
                  <a:solidFill>
                    <a:srgbClr val="FFFFFF"/>
                  </a:solidFill>
                  <a:latin typeface="Segoe UI" panose="020B0502040204020203" pitchFamily="34" charset="0"/>
                </a:rPr>
                <a:t>I</a:t>
              </a:r>
              <a:r>
                <a:rPr lang="en-US" sz="2400" b="0" i="0">
                  <a:solidFill>
                    <a:srgbClr val="FFFFFF"/>
                  </a:solidFill>
                  <a:effectLst/>
                  <a:latin typeface="Segoe UI" panose="020B0502040204020203" pitchFamily="34" charset="0"/>
                </a:rPr>
                <a:t>n the cloud | </a:t>
              </a:r>
              <a:r>
                <a:rPr lang="en-US" sz="2400">
                  <a:solidFill>
                    <a:srgbClr val="FFFFFF"/>
                  </a:solidFill>
                  <a:latin typeface="Segoe UI" panose="020B0502040204020203" pitchFamily="34" charset="0"/>
                </a:rPr>
                <a:t>I</a:t>
              </a:r>
              <a:r>
                <a:rPr lang="en-US" sz="2400" b="0" i="0">
                  <a:solidFill>
                    <a:srgbClr val="FFFFFF"/>
                  </a:solidFill>
                  <a:effectLst/>
                  <a:latin typeface="Segoe UI" panose="020B0502040204020203" pitchFamily="34" charset="0"/>
                </a:rPr>
                <a:t>n your datacenter | At the edge</a:t>
              </a:r>
              <a:endParaRPr lang="en-US" sz="2400">
                <a:gradFill>
                  <a:gsLst>
                    <a:gs pos="2917">
                      <a:schemeClr val="tx1"/>
                    </a:gs>
                    <a:gs pos="30000">
                      <a:schemeClr val="tx1"/>
                    </a:gs>
                  </a:gsLst>
                  <a:lin ang="5400000" scaled="0"/>
                </a:gradFill>
              </a:endParaRPr>
            </a:p>
          </p:txBody>
        </p:sp>
      </p:grpSp>
      <p:sp>
        <p:nvSpPr>
          <p:cNvPr id="24" name="Rectangle 23">
            <a:extLst>
              <a:ext uri="{FF2B5EF4-FFF2-40B4-BE49-F238E27FC236}">
                <a16:creationId xmlns:a16="http://schemas.microsoft.com/office/drawing/2014/main" id="{8D88790A-C890-4CB0-940E-8DDD1A85EB34}"/>
              </a:ext>
            </a:extLst>
          </p:cNvPr>
          <p:cNvSpPr/>
          <p:nvPr/>
        </p:nvSpPr>
        <p:spPr>
          <a:xfrm>
            <a:off x="2895413" y="4012167"/>
            <a:ext cx="1106165" cy="443198"/>
          </a:xfrm>
          <a:prstGeom prst="rect">
            <a:avLst/>
          </a:prstGeom>
        </p:spPr>
        <p:txBody>
          <a:bodyPr wrap="square" lIns="0" tIns="0" rIns="0" bIns="0">
            <a:spAutoFit/>
          </a:bodyPr>
          <a:lstStyle/>
          <a:p>
            <a:pPr marL="0" marR="0" lvl="0" indent="0" algn="l" defTabSz="913591" rtl="0" eaLnBrk="1" fontAlgn="auto" latinLnBrk="0" hangingPunct="1">
              <a:lnSpc>
                <a:spcPct val="90000"/>
              </a:lnSpc>
              <a:spcBef>
                <a:spcPts val="1200"/>
              </a:spcBef>
              <a:spcAft>
                <a:spcPts val="0"/>
              </a:spcAft>
              <a:buClr>
                <a:srgbClr val="FFFFFF"/>
              </a:buClr>
              <a:buSzPct val="90000"/>
              <a:buFontTx/>
              <a:buNone/>
              <a:tabLst/>
              <a:defRPr/>
            </a:pPr>
            <a:r>
              <a:rPr kumimoji="0" lang="en-US" sz="1600" b="0" i="0" u="none" strike="noStrike" kern="0" cap="none" spc="0" normalizeH="0" baseline="0" noProof="0">
                <a:ln>
                  <a:noFill/>
                </a:ln>
                <a:solidFill>
                  <a:srgbClr val="50E6FF"/>
                </a:solidFill>
                <a:effectLst/>
                <a:uLnTx/>
                <a:uFillTx/>
                <a:latin typeface="Segoe UI"/>
                <a:ea typeface="+mn-ea"/>
                <a:cs typeface="+mn-cs"/>
              </a:rPr>
              <a:t>Windows </a:t>
            </a:r>
            <a:br>
              <a:rPr kumimoji="0" lang="en-US" sz="1600" b="0" i="0" u="none" strike="noStrike" kern="0" cap="none" spc="0" normalizeH="0" baseline="0" noProof="0">
                <a:ln>
                  <a:noFill/>
                </a:ln>
                <a:solidFill>
                  <a:srgbClr val="50E6FF"/>
                </a:solidFill>
                <a:effectLst/>
                <a:uLnTx/>
                <a:uFillTx/>
                <a:latin typeface="Segoe UI"/>
                <a:ea typeface="+mn-ea"/>
                <a:cs typeface="+mn-cs"/>
              </a:rPr>
            </a:br>
            <a:r>
              <a:rPr kumimoji="0" lang="en-US" sz="1600" b="0" i="0" u="none" strike="noStrike" kern="0" cap="none" spc="0" normalizeH="0" baseline="0" noProof="0">
                <a:ln>
                  <a:noFill/>
                </a:ln>
                <a:solidFill>
                  <a:srgbClr val="50E6FF"/>
                </a:solidFill>
                <a:effectLst/>
                <a:uLnTx/>
                <a:uFillTx/>
                <a:latin typeface="Segoe UI"/>
                <a:ea typeface="+mn-ea"/>
                <a:cs typeface="+mn-cs"/>
              </a:rPr>
              <a:t>Server 2003</a:t>
            </a:r>
          </a:p>
        </p:txBody>
      </p:sp>
    </p:spTree>
    <p:extLst>
      <p:ext uri="{BB962C8B-B14F-4D97-AF65-F5344CB8AC3E}">
        <p14:creationId xmlns:p14="http://schemas.microsoft.com/office/powerpoint/2010/main" val="2857032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P spid="51" grpId="0"/>
      <p:bldP spid="53" grpId="0"/>
      <p:bldP spid="55"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91ACBC-E21F-482C-8D4A-50E440565A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54" y="1945"/>
            <a:ext cx="12190270" cy="6856055"/>
          </a:xfrm>
          <a:prstGeom prst="rect">
            <a:avLst/>
          </a:prstGeom>
        </p:spPr>
      </p:pic>
      <p:sp>
        <p:nvSpPr>
          <p:cNvPr id="56" name="Oval 55" hidden="1">
            <a:extLst>
              <a:ext uri="{FF2B5EF4-FFF2-40B4-BE49-F238E27FC236}">
                <a16:creationId xmlns:a16="http://schemas.microsoft.com/office/drawing/2014/main" id="{4E84DD59-250F-BD42-8A9C-DB0A6C0E22CC}"/>
              </a:ext>
              <a:ext uri="{C183D7F6-B498-43B3-948B-1728B52AA6E4}">
                <adec:decorative xmlns:adec="http://schemas.microsoft.com/office/drawing/2017/decorative" val="1"/>
              </a:ext>
            </a:extLst>
          </p:cNvPr>
          <p:cNvSpPr/>
          <p:nvPr/>
        </p:nvSpPr>
        <p:spPr bwMode="auto">
          <a:xfrm flipV="1">
            <a:off x="4214995" y="4788626"/>
            <a:ext cx="170146" cy="170146"/>
          </a:xfrm>
          <a:prstGeom prst="ellipse">
            <a:avLst/>
          </a:prstGeom>
          <a:solidFill>
            <a:schemeClr val="bg1"/>
          </a:solidFill>
          <a:ln w="222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9604" tIns="127683" rIns="159604" bIns="127683" numCol="1" spcCol="0" rtlCol="0" fromWordArt="0" anchor="t" anchorCtr="0" forceAA="0" compatLnSpc="1">
            <a:prstTxWarp prst="textNoShape">
              <a:avLst/>
            </a:prstTxWarp>
            <a:noAutofit/>
          </a:bodyPr>
          <a:lstStyle/>
          <a:p>
            <a:pPr marL="0" marR="0" lvl="0" indent="0" algn="l" defTabSz="813768"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7" name="Oval 56" hidden="1">
            <a:extLst>
              <a:ext uri="{FF2B5EF4-FFF2-40B4-BE49-F238E27FC236}">
                <a16:creationId xmlns:a16="http://schemas.microsoft.com/office/drawing/2014/main" id="{DE774857-B866-6543-B4E8-FF6E89847612}"/>
              </a:ext>
              <a:ext uri="{C183D7F6-B498-43B3-948B-1728B52AA6E4}">
                <adec:decorative xmlns:adec="http://schemas.microsoft.com/office/drawing/2017/decorative" val="1"/>
              </a:ext>
            </a:extLst>
          </p:cNvPr>
          <p:cNvSpPr/>
          <p:nvPr/>
        </p:nvSpPr>
        <p:spPr bwMode="auto">
          <a:xfrm flipV="1">
            <a:off x="6010927" y="2250869"/>
            <a:ext cx="170146" cy="170146"/>
          </a:xfrm>
          <a:prstGeom prst="ellipse">
            <a:avLst/>
          </a:prstGeom>
          <a:solidFill>
            <a:schemeClr val="bg1"/>
          </a:solidFill>
          <a:ln w="222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9604" tIns="127683" rIns="159604" bIns="127683" numCol="1" spcCol="0" rtlCol="0" fromWordArt="0" anchor="t" anchorCtr="0" forceAA="0" compatLnSpc="1">
            <a:prstTxWarp prst="textNoShape">
              <a:avLst/>
            </a:prstTxWarp>
            <a:noAutofit/>
          </a:bodyPr>
          <a:lstStyle/>
          <a:p>
            <a:pPr marL="0" marR="0" lvl="0" indent="0" algn="l" defTabSz="813768"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8" name="Oval 57" hidden="1">
            <a:extLst>
              <a:ext uri="{FF2B5EF4-FFF2-40B4-BE49-F238E27FC236}">
                <a16:creationId xmlns:a16="http://schemas.microsoft.com/office/drawing/2014/main" id="{3499539C-38BF-BF45-AF1F-DBB6A33E920D}"/>
              </a:ext>
              <a:ext uri="{C183D7F6-B498-43B3-948B-1728B52AA6E4}">
                <adec:decorative xmlns:adec="http://schemas.microsoft.com/office/drawing/2017/decorative" val="1"/>
              </a:ext>
            </a:extLst>
          </p:cNvPr>
          <p:cNvSpPr/>
          <p:nvPr/>
        </p:nvSpPr>
        <p:spPr bwMode="auto">
          <a:xfrm flipV="1">
            <a:off x="7806859" y="4788626"/>
            <a:ext cx="170146" cy="170146"/>
          </a:xfrm>
          <a:prstGeom prst="ellipse">
            <a:avLst/>
          </a:prstGeom>
          <a:solidFill>
            <a:schemeClr val="bg1"/>
          </a:solidFill>
          <a:ln w="222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9604" tIns="127683" rIns="159604" bIns="127683" numCol="1" spcCol="0" rtlCol="0" fromWordArt="0" anchor="t" anchorCtr="0" forceAA="0" compatLnSpc="1">
            <a:prstTxWarp prst="textNoShape">
              <a:avLst/>
            </a:prstTxWarp>
            <a:noAutofit/>
          </a:bodyPr>
          <a:lstStyle/>
          <a:p>
            <a:pPr marL="0" marR="0" lvl="0" indent="0" algn="l" defTabSz="813768"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1" name="Rectangle 10">
            <a:extLst>
              <a:ext uri="{FF2B5EF4-FFF2-40B4-BE49-F238E27FC236}">
                <a16:creationId xmlns:a16="http://schemas.microsoft.com/office/drawing/2014/main" id="{5BB46FCE-858A-4ADF-9788-14905B019D00}"/>
              </a:ext>
              <a:ext uri="{C183D7F6-B498-43B3-948B-1728B52AA6E4}">
                <adec:decorative xmlns:adec="http://schemas.microsoft.com/office/drawing/2017/decorative" val="1"/>
              </a:ext>
            </a:extLst>
          </p:cNvPr>
          <p:cNvSpPr/>
          <p:nvPr/>
        </p:nvSpPr>
        <p:spPr bwMode="auto">
          <a:xfrm>
            <a:off x="2944" y="1945"/>
            <a:ext cx="12187224" cy="6856055"/>
          </a:xfrm>
          <a:prstGeom prst="rect">
            <a:avLst/>
          </a:prstGeom>
          <a:solidFill>
            <a:srgbClr val="000000">
              <a:alpha val="50000"/>
            </a:srgbClr>
          </a:solidFill>
          <a:ln w="9525"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82829" tIns="146263" rIns="182829" bIns="146263" numCol="1" spcCol="0" rtlCol="0" fromWordArt="0" anchor="t" anchorCtr="0" forceAA="0" compatLnSpc="1">
            <a:prstTxWarp prst="textNoShape">
              <a:avLst/>
            </a:prstTxWarp>
            <a:noAutofit/>
          </a:bodyPr>
          <a:lstStyle/>
          <a:p>
            <a:pPr marL="0" marR="0" lvl="0" indent="0" algn="l" defTabSz="932150"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mj-ea"/>
              <a:cs typeface="Segoe UI" pitchFamily="34" charset="0"/>
            </a:endParaRPr>
          </a:p>
        </p:txBody>
      </p:sp>
      <p:sp>
        <p:nvSpPr>
          <p:cNvPr id="7" name="Rectangle 6">
            <a:extLst>
              <a:ext uri="{FF2B5EF4-FFF2-40B4-BE49-F238E27FC236}">
                <a16:creationId xmlns:a16="http://schemas.microsoft.com/office/drawing/2014/main" id="{B8A419A9-9547-4503-975F-53DED36919BE}"/>
              </a:ext>
              <a:ext uri="{C183D7F6-B498-43B3-948B-1728B52AA6E4}">
                <adec:decorative xmlns:adec="http://schemas.microsoft.com/office/drawing/2017/decorative" val="1"/>
              </a:ext>
            </a:extLst>
          </p:cNvPr>
          <p:cNvSpPr/>
          <p:nvPr/>
        </p:nvSpPr>
        <p:spPr bwMode="auto">
          <a:xfrm>
            <a:off x="-1732" y="3937354"/>
            <a:ext cx="12204249" cy="17166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6" name="TextBox 35">
            <a:extLst>
              <a:ext uri="{FF2B5EF4-FFF2-40B4-BE49-F238E27FC236}">
                <a16:creationId xmlns:a16="http://schemas.microsoft.com/office/drawing/2014/main" id="{B15865F9-8F8F-421A-ABAD-96F4EAD6F518}"/>
              </a:ext>
            </a:extLst>
          </p:cNvPr>
          <p:cNvSpPr txBox="1"/>
          <p:nvPr/>
        </p:nvSpPr>
        <p:spPr>
          <a:xfrm>
            <a:off x="-27209" y="3937354"/>
            <a:ext cx="4059916" cy="1579786"/>
          </a:xfrm>
          <a:prstGeom prst="rect">
            <a:avLst/>
          </a:prstGeom>
        </p:spPr>
        <p:txBody>
          <a:bodyPr vert="horz" wrap="square" lIns="365760" tIns="274320" rIns="274320" bIns="0" numCol="1" spcCol="0" rtlCol="0" anchor="t" anchorCtr="0">
            <a:noAutofit/>
          </a:bodyPr>
          <a:lstStyle>
            <a:defPPr>
              <a:defRPr lang="en-US"/>
            </a:defPPr>
            <a:lvl1pPr marR="0" indent="0" defTabSz="932742" fontAlgn="auto">
              <a:lnSpc>
                <a:spcPct val="100000"/>
              </a:lnSpc>
              <a:spcBef>
                <a:spcPts val="300"/>
              </a:spcBef>
              <a:spcAft>
                <a:spcPts val="0"/>
              </a:spcAft>
              <a:buClrTx/>
              <a:buSzPct val="90000"/>
              <a:buFont typeface="Wingdings" panose="05000000000000000000" pitchFamily="2" charset="2"/>
              <a:buNone/>
              <a:tabLst/>
              <a:defRPr sz="1600" spc="0" baseline="0">
                <a:gradFill>
                  <a:gsLst>
                    <a:gs pos="6316">
                      <a:schemeClr val="tx1"/>
                    </a:gs>
                    <a:gs pos="26316">
                      <a:schemeClr val="tx1"/>
                    </a:gs>
                  </a:gsLst>
                  <a:lin ang="16200000" scaled="1"/>
                </a:gradFill>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800" b="1" i="0" u="none" strike="noStrike" kern="1200" cap="none" spc="0" normalizeH="0" baseline="0" noProof="0" dirty="0">
                <a:ln>
                  <a:noFill/>
                </a:ln>
                <a:solidFill>
                  <a:schemeClr val="tx1"/>
                </a:solidFill>
                <a:effectLst/>
                <a:uLnTx/>
                <a:uFillTx/>
                <a:ea typeface="Calibri" panose="020F0502020204030204" pitchFamily="34" charset="0"/>
                <a:cs typeface="Times New Roman" panose="02020603050405020304" pitchFamily="18" charset="0"/>
              </a:rPr>
              <a:t>Elevate</a:t>
            </a:r>
            <a:r>
              <a:rPr kumimoji="0" lang="en-US" sz="1800" b="0" i="0" u="none" strike="noStrike" kern="1200" cap="none" spc="0" normalizeH="0" baseline="0" noProof="0" dirty="0">
                <a:ln>
                  <a:noFill/>
                </a:ln>
                <a:solidFill>
                  <a:schemeClr val="tx1"/>
                </a:solidFill>
                <a:effectLst/>
                <a:uLnTx/>
                <a:uFillTx/>
                <a:ea typeface="Calibri" panose="020F0502020204030204" pitchFamily="34" charset="0"/>
                <a:cs typeface="Times New Roman" panose="02020603050405020304" pitchFamily="18" charset="0"/>
              </a:rPr>
              <a:t> the security posture of your organization starting with the operating system</a:t>
            </a:r>
            <a:endParaRPr kumimoji="0" lang="en-US" sz="1600" b="0" i="0" u="none" strike="noStrike" kern="1200" cap="none" spc="0" normalizeH="0" baseline="0" noProof="0" dirty="0">
              <a:ln>
                <a:noFill/>
              </a:ln>
              <a:solidFill>
                <a:schemeClr val="tx1"/>
              </a:solidFill>
              <a:effectLst/>
              <a:uLnTx/>
              <a:uFillTx/>
            </a:endParaRPr>
          </a:p>
        </p:txBody>
      </p:sp>
      <p:sp>
        <p:nvSpPr>
          <p:cNvPr id="104" name="TextBox 103">
            <a:extLst>
              <a:ext uri="{FF2B5EF4-FFF2-40B4-BE49-F238E27FC236}">
                <a16:creationId xmlns:a16="http://schemas.microsoft.com/office/drawing/2014/main" id="{ED1574A6-310C-4EAA-A000-3A6091964A46}"/>
              </a:ext>
            </a:extLst>
          </p:cNvPr>
          <p:cNvSpPr txBox="1"/>
          <p:nvPr/>
        </p:nvSpPr>
        <p:spPr>
          <a:xfrm>
            <a:off x="4059415" y="3948893"/>
            <a:ext cx="4059916" cy="1629671"/>
          </a:xfrm>
          <a:prstGeom prst="rect">
            <a:avLst/>
          </a:prstGeom>
        </p:spPr>
        <p:txBody>
          <a:bodyPr vert="horz" wrap="square" lIns="365760" tIns="274320" rIns="274320" bIns="0" numCol="1" spcCol="0" rtlCol="0" anchor="t" anchorCtr="0">
            <a:noAutofit/>
          </a:bodyPr>
          <a:lstStyle>
            <a:defPPr>
              <a:defRPr lang="en-US"/>
            </a:defPPr>
            <a:lvl1pPr marR="0" indent="0" defTabSz="932742" fontAlgn="auto">
              <a:lnSpc>
                <a:spcPct val="100000"/>
              </a:lnSpc>
              <a:spcBef>
                <a:spcPts val="300"/>
              </a:spcBef>
              <a:spcAft>
                <a:spcPts val="0"/>
              </a:spcAft>
              <a:buClrTx/>
              <a:buSzPct val="90000"/>
              <a:buFont typeface="Wingdings" panose="05000000000000000000" pitchFamily="2" charset="2"/>
              <a:buNone/>
              <a:tabLst/>
              <a:defRPr sz="1600" spc="0" baseline="0">
                <a:gradFill>
                  <a:gsLst>
                    <a:gs pos="6316">
                      <a:schemeClr val="tx1"/>
                    </a:gs>
                    <a:gs pos="26316">
                      <a:schemeClr val="tx1"/>
                    </a:gs>
                  </a:gsLst>
                  <a:lin ang="16200000" scaled="1"/>
                </a:gradFill>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600" b="1" i="0" u="none" strike="noStrike" kern="1200" cap="none" spc="0" normalizeH="0" baseline="0" noProof="0" dirty="0">
                <a:ln>
                  <a:noFill/>
                </a:ln>
                <a:solidFill>
                  <a:schemeClr val="tx1"/>
                </a:solidFill>
                <a:effectLst/>
                <a:uLnTx/>
                <a:uFillTx/>
                <a:ea typeface="+mn-ea"/>
                <a:cs typeface="Segoe UI" panose="020B0502040204020203" pitchFamily="34" charset="0"/>
              </a:rPr>
              <a:t>Extend</a:t>
            </a:r>
            <a:r>
              <a:rPr kumimoji="0" lang="en-US" sz="1600" b="0" i="0" u="none" strike="noStrike" kern="1200" cap="none" spc="0" normalizeH="0" baseline="0" noProof="0" dirty="0">
                <a:ln>
                  <a:noFill/>
                </a:ln>
                <a:solidFill>
                  <a:schemeClr val="tx1"/>
                </a:solidFill>
                <a:effectLst/>
                <a:uLnTx/>
                <a:uFillTx/>
                <a:ea typeface="+mn-ea"/>
                <a:cs typeface="Segoe UI" panose="020B0502040204020203" pitchFamily="34" charset="0"/>
              </a:rPr>
              <a:t> your datacenter to Azure </a:t>
            </a:r>
            <a:br>
              <a:rPr kumimoji="0" lang="en-US" sz="1600" b="0" i="0" u="none" strike="noStrike" kern="1200" cap="none" spc="0" normalizeH="0" baseline="0" noProof="0" dirty="0">
                <a:ln>
                  <a:noFill/>
                </a:ln>
                <a:solidFill>
                  <a:schemeClr val="tx1"/>
                </a:solidFill>
                <a:effectLst/>
                <a:uLnTx/>
                <a:uFillTx/>
                <a:ea typeface="+mn-ea"/>
                <a:cs typeface="Segoe UI" panose="020B0502040204020203" pitchFamily="34" charset="0"/>
              </a:rPr>
            </a:br>
            <a:r>
              <a:rPr kumimoji="0" lang="en-US" sz="1600" b="0" i="0" u="none" strike="noStrike" kern="1200" cap="none" spc="0" normalizeH="0" baseline="0" noProof="0" dirty="0">
                <a:ln>
                  <a:noFill/>
                </a:ln>
                <a:solidFill>
                  <a:schemeClr val="tx1"/>
                </a:solidFill>
                <a:effectLst/>
                <a:uLnTx/>
                <a:uFillTx/>
                <a:ea typeface="+mn-ea"/>
                <a:cs typeface="Segoe UI" panose="020B0502040204020203" pitchFamily="34" charset="0"/>
              </a:rPr>
              <a:t>for greater IT efficiency</a:t>
            </a:r>
          </a:p>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endParaRPr kumimoji="0" lang="en-US" sz="1600" b="0" i="0" u="none" strike="noStrike" kern="1200" cap="none" spc="0" normalizeH="0" baseline="0" noProof="0" dirty="0">
              <a:ln>
                <a:noFill/>
              </a:ln>
              <a:solidFill>
                <a:schemeClr val="tx1"/>
              </a:solidFill>
              <a:effectLst/>
              <a:uLnTx/>
              <a:uFillTx/>
              <a:ea typeface="+mn-ea"/>
              <a:cs typeface="Segoe UI" panose="020B0502040204020203" pitchFamily="34" charset="0"/>
            </a:endParaRPr>
          </a:p>
        </p:txBody>
      </p:sp>
      <p:sp>
        <p:nvSpPr>
          <p:cNvPr id="105" name="TextBox 104">
            <a:extLst>
              <a:ext uri="{FF2B5EF4-FFF2-40B4-BE49-F238E27FC236}">
                <a16:creationId xmlns:a16="http://schemas.microsoft.com/office/drawing/2014/main" id="{D8A8B8A8-DDE4-4DD9-859C-11FA9B166CA1}"/>
              </a:ext>
            </a:extLst>
          </p:cNvPr>
          <p:cNvSpPr txBox="1"/>
          <p:nvPr/>
        </p:nvSpPr>
        <p:spPr>
          <a:xfrm>
            <a:off x="8032187" y="3892924"/>
            <a:ext cx="4059916" cy="1692197"/>
          </a:xfrm>
          <a:prstGeom prst="rect">
            <a:avLst/>
          </a:prstGeom>
        </p:spPr>
        <p:txBody>
          <a:bodyPr vert="horz" wrap="square" lIns="365760" tIns="274320" rIns="274320" bIns="0" numCol="1" spcCol="0" rtlCol="0" anchor="t" anchorCtr="0">
            <a:noAutofit/>
          </a:bodyPr>
          <a:lstStyle>
            <a:defPPr>
              <a:defRPr lang="en-US"/>
            </a:defPPr>
            <a:lvl1pPr marR="0" indent="0" defTabSz="932742" fontAlgn="auto">
              <a:lnSpc>
                <a:spcPct val="100000"/>
              </a:lnSpc>
              <a:spcBef>
                <a:spcPts val="300"/>
              </a:spcBef>
              <a:spcAft>
                <a:spcPts val="0"/>
              </a:spcAft>
              <a:buClrTx/>
              <a:buSzPct val="90000"/>
              <a:buFont typeface="Wingdings" panose="05000000000000000000" pitchFamily="2" charset="2"/>
              <a:buNone/>
              <a:tabLst/>
              <a:defRPr sz="1600" spc="0" baseline="0">
                <a:gradFill>
                  <a:gsLst>
                    <a:gs pos="6316">
                      <a:schemeClr val="tx1"/>
                    </a:gs>
                    <a:gs pos="26316">
                      <a:schemeClr val="tx1"/>
                    </a:gs>
                  </a:gsLst>
                  <a:lin ang="16200000" scaled="1"/>
                </a:gradFill>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600" b="1" i="0" u="none" strike="noStrike" kern="1200" cap="none" spc="0" normalizeH="0" baseline="0" noProof="0" dirty="0">
                <a:ln>
                  <a:noFill/>
                </a:ln>
                <a:solidFill>
                  <a:schemeClr val="tx1"/>
                </a:solidFill>
                <a:effectLst/>
                <a:uLnTx/>
                <a:uFillTx/>
                <a:ea typeface="+mn-ea"/>
                <a:cs typeface="Segoe UI" panose="020B0502040204020203" pitchFamily="34" charset="0"/>
              </a:rPr>
              <a:t>Empower</a:t>
            </a:r>
            <a:r>
              <a:rPr kumimoji="0" lang="en-US" sz="1600" b="0" i="0" u="none" strike="noStrike" kern="1200" cap="none" spc="0" normalizeH="0" baseline="0" noProof="0" dirty="0">
                <a:ln>
                  <a:noFill/>
                </a:ln>
                <a:solidFill>
                  <a:schemeClr val="tx1"/>
                </a:solidFill>
                <a:effectLst/>
                <a:uLnTx/>
                <a:uFillTx/>
                <a:ea typeface="+mn-ea"/>
                <a:cs typeface="Segoe UI" panose="020B0502040204020203" pitchFamily="34" charset="0"/>
              </a:rPr>
              <a:t> developers and IT pros with an application platform to build and deploy diverse applications </a:t>
            </a:r>
          </a:p>
        </p:txBody>
      </p:sp>
      <p:cxnSp>
        <p:nvCxnSpPr>
          <p:cNvPr id="106" name="Straight Connector 105">
            <a:extLst>
              <a:ext uri="{FF2B5EF4-FFF2-40B4-BE49-F238E27FC236}">
                <a16:creationId xmlns:a16="http://schemas.microsoft.com/office/drawing/2014/main" id="{8A82F24A-6738-4EA7-82CA-638BC83F638B}"/>
              </a:ext>
              <a:ext uri="{C183D7F6-B498-43B3-948B-1728B52AA6E4}">
                <adec:decorative xmlns:adec="http://schemas.microsoft.com/office/drawing/2017/decorative" val="1"/>
              </a:ext>
            </a:extLst>
          </p:cNvPr>
          <p:cNvCxnSpPr/>
          <p:nvPr/>
        </p:nvCxnSpPr>
        <p:spPr>
          <a:xfrm>
            <a:off x="4059415" y="4076251"/>
            <a:ext cx="0" cy="1320089"/>
          </a:xfrm>
          <a:prstGeom prst="line">
            <a:avLst/>
          </a:prstGeom>
          <a:ln w="6350">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98DB7D3-95D5-421B-BBBE-DC3E29AF9458}"/>
              </a:ext>
              <a:ext uri="{C183D7F6-B498-43B3-948B-1728B52AA6E4}">
                <adec:decorative xmlns:adec="http://schemas.microsoft.com/office/drawing/2017/decorative" val="1"/>
              </a:ext>
            </a:extLst>
          </p:cNvPr>
          <p:cNvCxnSpPr/>
          <p:nvPr/>
        </p:nvCxnSpPr>
        <p:spPr>
          <a:xfrm>
            <a:off x="8135093" y="4076251"/>
            <a:ext cx="0" cy="1320089"/>
          </a:xfrm>
          <a:prstGeom prst="line">
            <a:avLst/>
          </a:prstGeom>
          <a:ln w="6350">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1354E3D-7557-45CE-94FB-71296E214BA3}"/>
              </a:ext>
            </a:extLst>
          </p:cNvPr>
          <p:cNvSpPr txBox="1"/>
          <p:nvPr/>
        </p:nvSpPr>
        <p:spPr>
          <a:xfrm>
            <a:off x="281734" y="946789"/>
            <a:ext cx="7574702"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Run business critical workloads in Azure, on-premises and at the edge  </a:t>
            </a:r>
          </a:p>
        </p:txBody>
      </p:sp>
      <p:sp>
        <p:nvSpPr>
          <p:cNvPr id="3" name="Title 2">
            <a:extLst>
              <a:ext uri="{FF2B5EF4-FFF2-40B4-BE49-F238E27FC236}">
                <a16:creationId xmlns:a16="http://schemas.microsoft.com/office/drawing/2014/main" id="{DB292BD7-4151-40C6-95EF-1BABA22259AE}"/>
              </a:ext>
            </a:extLst>
          </p:cNvPr>
          <p:cNvSpPr>
            <a:spLocks noGrp="1"/>
          </p:cNvSpPr>
          <p:nvPr>
            <p:ph type="title"/>
          </p:nvPr>
        </p:nvSpPr>
        <p:spPr/>
        <p:txBody>
          <a:bodyPr/>
          <a:lstStyle/>
          <a:p>
            <a:r>
              <a:rPr lang="en-US" sz="2800"/>
              <a:t>Introducing </a:t>
            </a:r>
            <a:r>
              <a:rPr lang="en-US" sz="2800" spc="-50">
                <a:solidFill>
                  <a:srgbClr val="50E6FF"/>
                </a:solidFill>
                <a:latin typeface="Segoe UI Semibold"/>
              </a:rPr>
              <a:t>Windows Server 2022 (in preview)</a:t>
            </a:r>
            <a:endParaRPr lang="en-US" sz="2800" spc="-50" dirty="0">
              <a:solidFill>
                <a:srgbClr val="50E6FF"/>
              </a:solidFill>
              <a:latin typeface="Segoe UI Semibold"/>
            </a:endParaRPr>
          </a:p>
        </p:txBody>
      </p:sp>
      <p:sp>
        <p:nvSpPr>
          <p:cNvPr id="4" name="Rectangle 3">
            <a:extLst>
              <a:ext uri="{FF2B5EF4-FFF2-40B4-BE49-F238E27FC236}">
                <a16:creationId xmlns:a16="http://schemas.microsoft.com/office/drawing/2014/main" id="{846E1D3D-7462-4CE5-B1BB-1C2128448F94}"/>
              </a:ext>
              <a:ext uri="{C183D7F6-B498-43B3-948B-1728B52AA6E4}">
                <adec:decorative xmlns:adec="http://schemas.microsoft.com/office/drawing/2017/decorative" val="1"/>
              </a:ext>
            </a:extLst>
          </p:cNvPr>
          <p:cNvSpPr/>
          <p:nvPr/>
        </p:nvSpPr>
        <p:spPr bwMode="auto">
          <a:xfrm>
            <a:off x="-10518" y="1889029"/>
            <a:ext cx="12213035" cy="2059863"/>
          </a:xfrm>
          <a:prstGeom prst="rect">
            <a:avLst/>
          </a:prstGeom>
          <a:solidFill>
            <a:srgbClr val="000000">
              <a:alpha val="6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3" name="TextBox 22">
            <a:extLst>
              <a:ext uri="{FF2B5EF4-FFF2-40B4-BE49-F238E27FC236}">
                <a16:creationId xmlns:a16="http://schemas.microsoft.com/office/drawing/2014/main" id="{074B0635-472C-4B44-913D-144DD588BA3A}"/>
              </a:ext>
            </a:extLst>
          </p:cNvPr>
          <p:cNvSpPr txBox="1"/>
          <p:nvPr/>
        </p:nvSpPr>
        <p:spPr>
          <a:xfrm>
            <a:off x="110576" y="3260246"/>
            <a:ext cx="3834694" cy="677108"/>
          </a:xfrm>
          <a:prstGeom prst="rect">
            <a:avLst/>
          </a:prstGeom>
          <a:noFill/>
          <a:ln>
            <a:noFill/>
          </a:ln>
        </p:spPr>
        <p:txBody>
          <a:bodyPr rot="0" spcFirstLastPara="0" vertOverflow="overflow" horzOverflow="overflow" vert="horz" wrap="square" lIns="36576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50" dirty="0">
                <a:ln w="3175">
                  <a:noFill/>
                </a:ln>
                <a:solidFill>
                  <a:srgbClr val="50E6FF"/>
                </a:solidFill>
                <a:latin typeface="Segoe UI Semibold"/>
                <a:cs typeface="Segoe UI" pitchFamily="34" charset="0"/>
              </a:rPr>
              <a:t>Advanced multi-layered security</a:t>
            </a:r>
            <a:endParaRPr kumimoji="0" lang="en-US" sz="1800" b="0" i="0" u="none" strike="noStrike" kern="1200" cap="none" spc="-50" normalizeH="0" baseline="0" noProof="0" dirty="0">
              <a:ln w="3175">
                <a:noFill/>
              </a:ln>
              <a:solidFill>
                <a:srgbClr val="50E6FF"/>
              </a:solidFill>
              <a:effectLst/>
              <a:uLnTx/>
              <a:uFillTx/>
              <a:latin typeface="Segoe UI Semibold"/>
              <a:ea typeface="+mn-ea"/>
              <a:cs typeface="Segoe UI" pitchFamily="34" charset="0"/>
            </a:endParaRPr>
          </a:p>
        </p:txBody>
      </p:sp>
      <p:sp>
        <p:nvSpPr>
          <p:cNvPr id="26" name="TextBox 25">
            <a:extLst>
              <a:ext uri="{FF2B5EF4-FFF2-40B4-BE49-F238E27FC236}">
                <a16:creationId xmlns:a16="http://schemas.microsoft.com/office/drawing/2014/main" id="{AF2CE5A9-6A65-4DA2-92A8-B996B7CECFDD}"/>
              </a:ext>
            </a:extLst>
          </p:cNvPr>
          <p:cNvSpPr txBox="1"/>
          <p:nvPr/>
        </p:nvSpPr>
        <p:spPr>
          <a:xfrm>
            <a:off x="4117898" y="3263267"/>
            <a:ext cx="4053796" cy="677108"/>
          </a:xfrm>
          <a:prstGeom prst="rect">
            <a:avLst/>
          </a:prstGeom>
          <a:noFill/>
          <a:ln>
            <a:noFill/>
          </a:ln>
        </p:spPr>
        <p:txBody>
          <a:bodyPr rot="0" spcFirstLastPara="0" vertOverflow="overflow" horzOverflow="overflow" vert="horz" wrap="square" lIns="365760" tIns="0" rIns="0" bIns="0" numCol="1" spcCol="0" rtlCol="0" fromWordArt="0" anchor="ctr" anchorCtr="0" forceAA="0" compatLnSpc="1">
            <a:prstTxWarp prst="textNoShape">
              <a:avLst/>
            </a:prstTxWarp>
            <a:noAutofit/>
          </a:bodyPr>
          <a:lstStyle>
            <a:defPPr>
              <a:defRPr lang="en-US"/>
            </a:defPPr>
            <a:lvl1pPr marR="0" lvl="0" indent="0" defTabSz="914400" fontAlgn="auto">
              <a:lnSpc>
                <a:spcPct val="90000"/>
              </a:lnSpc>
              <a:spcBef>
                <a:spcPts val="0"/>
              </a:spcBef>
              <a:spcAft>
                <a:spcPts val="0"/>
              </a:spcAft>
              <a:buClrTx/>
              <a:buSzTx/>
              <a:buFontTx/>
              <a:buNone/>
              <a:tabLst/>
              <a:defRPr kumimoji="0" sz="2200" b="0" i="0" u="none" strike="noStrike" cap="none" spc="-50" normalizeH="0" baseline="0">
                <a:ln w="3175">
                  <a:noFill/>
                </a:ln>
                <a:solidFill>
                  <a:schemeClr val="bg1"/>
                </a:solidFill>
                <a:effectLst/>
                <a:uLnTx/>
                <a:uFillTx/>
                <a:latin typeface="Segoe UI Semibold"/>
                <a:cs typeface="Segoe UI" pitchFamily="34" charset="0"/>
              </a:defRPr>
            </a:lvl1pPr>
          </a:lstStyle>
          <a:p>
            <a:pPr>
              <a:lnSpc>
                <a:spcPct val="100000"/>
              </a:lnSpc>
              <a:defRPr/>
            </a:pPr>
            <a:r>
              <a:rPr lang="en-US" sz="1800" dirty="0">
                <a:solidFill>
                  <a:srgbClr val="50E6FF"/>
                </a:solidFill>
              </a:rPr>
              <a:t>Hybrid capabilities with Azure</a:t>
            </a:r>
          </a:p>
        </p:txBody>
      </p:sp>
      <p:grpSp>
        <p:nvGrpSpPr>
          <p:cNvPr id="10" name="Group 9" descr="security icon">
            <a:extLst>
              <a:ext uri="{FF2B5EF4-FFF2-40B4-BE49-F238E27FC236}">
                <a16:creationId xmlns:a16="http://schemas.microsoft.com/office/drawing/2014/main" id="{04CD9053-42E3-46AD-A479-35C2A8EA849C}"/>
              </a:ext>
            </a:extLst>
          </p:cNvPr>
          <p:cNvGrpSpPr/>
          <p:nvPr/>
        </p:nvGrpSpPr>
        <p:grpSpPr>
          <a:xfrm>
            <a:off x="961961" y="2121035"/>
            <a:ext cx="1152590" cy="1152588"/>
            <a:chOff x="961961" y="2121035"/>
            <a:chExt cx="1152590" cy="1152588"/>
          </a:xfrm>
        </p:grpSpPr>
        <p:sp>
          <p:nvSpPr>
            <p:cNvPr id="41" name="Oval 40">
              <a:extLst>
                <a:ext uri="{FF2B5EF4-FFF2-40B4-BE49-F238E27FC236}">
                  <a16:creationId xmlns:a16="http://schemas.microsoft.com/office/drawing/2014/main" id="{C66DC025-41E1-48D1-A71D-00B42BA1C6BC}"/>
                </a:ext>
              </a:extLst>
            </p:cNvPr>
            <p:cNvSpPr/>
            <p:nvPr/>
          </p:nvSpPr>
          <p:spPr>
            <a:xfrm>
              <a:off x="961961" y="2121035"/>
              <a:ext cx="1152590" cy="1152588"/>
            </a:xfrm>
            <a:prstGeom prst="ellipse">
              <a:avLst/>
            </a:prstGeom>
            <a:solidFill>
              <a:schemeClr val="tx2"/>
            </a:solidFill>
            <a:ln w="38100">
              <a:no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Segoe UI"/>
                  <a:ea typeface="+mn-ea"/>
                  <a:cs typeface="Helvetica" panose="020B0604020202020204" pitchFamily="34" charset="0"/>
                </a:rPr>
                <a:t> </a:t>
              </a:r>
            </a:p>
          </p:txBody>
        </p:sp>
        <p:sp>
          <p:nvSpPr>
            <p:cNvPr id="43" name="AutoShape 124">
              <a:extLst>
                <a:ext uri="{FF2B5EF4-FFF2-40B4-BE49-F238E27FC236}">
                  <a16:creationId xmlns:a16="http://schemas.microsoft.com/office/drawing/2014/main" id="{13D5EE1A-09A5-4B97-B84B-42F59F0B2AAC}"/>
                </a:ext>
              </a:extLst>
            </p:cNvPr>
            <p:cNvSpPr>
              <a:spLocks noChangeAspect="1" noChangeArrowheads="1" noTextEdit="1"/>
            </p:cNvSpPr>
            <p:nvPr/>
          </p:nvSpPr>
          <p:spPr bwMode="auto">
            <a:xfrm>
              <a:off x="1114752" y="2315269"/>
              <a:ext cx="797606" cy="79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44" name="Rectangle 127">
              <a:extLst>
                <a:ext uri="{FF2B5EF4-FFF2-40B4-BE49-F238E27FC236}">
                  <a16:creationId xmlns:a16="http://schemas.microsoft.com/office/drawing/2014/main" id="{3FD2B7AF-BCED-4114-B3A5-634C0FF07FCE}"/>
                </a:ext>
              </a:extLst>
            </p:cNvPr>
            <p:cNvSpPr>
              <a:spLocks noChangeArrowheads="1"/>
            </p:cNvSpPr>
            <p:nvPr/>
          </p:nvSpPr>
          <p:spPr bwMode="auto">
            <a:xfrm>
              <a:off x="1114752" y="2315269"/>
              <a:ext cx="797606" cy="79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45" name="Freeform 128">
              <a:extLst>
                <a:ext uri="{FF2B5EF4-FFF2-40B4-BE49-F238E27FC236}">
                  <a16:creationId xmlns:a16="http://schemas.microsoft.com/office/drawing/2014/main" id="{5643918C-F1A4-476B-B7F9-B50ACAF54E89}"/>
                </a:ext>
              </a:extLst>
            </p:cNvPr>
            <p:cNvSpPr>
              <a:spLocks/>
            </p:cNvSpPr>
            <p:nvPr/>
          </p:nvSpPr>
          <p:spPr bwMode="auto">
            <a:xfrm>
              <a:off x="1252246" y="2338810"/>
              <a:ext cx="572020" cy="717038"/>
            </a:xfrm>
            <a:custGeom>
              <a:avLst/>
              <a:gdLst>
                <a:gd name="T0" fmla="*/ 69 w 138"/>
                <a:gd name="T1" fmla="*/ 173 h 173"/>
                <a:gd name="T2" fmla="*/ 69 w 138"/>
                <a:gd name="T3" fmla="*/ 173 h 173"/>
                <a:gd name="T4" fmla="*/ 0 w 138"/>
                <a:gd name="T5" fmla="*/ 77 h 173"/>
                <a:gd name="T6" fmla="*/ 0 w 138"/>
                <a:gd name="T7" fmla="*/ 29 h 173"/>
                <a:gd name="T8" fmla="*/ 4 w 138"/>
                <a:gd name="T9" fmla="*/ 29 h 173"/>
                <a:gd name="T10" fmla="*/ 67 w 138"/>
                <a:gd name="T11" fmla="*/ 2 h 173"/>
                <a:gd name="T12" fmla="*/ 69 w 138"/>
                <a:gd name="T13" fmla="*/ 0 h 173"/>
                <a:gd name="T14" fmla="*/ 72 w 138"/>
                <a:gd name="T15" fmla="*/ 2 h 173"/>
                <a:gd name="T16" fmla="*/ 135 w 138"/>
                <a:gd name="T17" fmla="*/ 29 h 173"/>
                <a:gd name="T18" fmla="*/ 138 w 138"/>
                <a:gd name="T19" fmla="*/ 29 h 173"/>
                <a:gd name="T20" fmla="*/ 138 w 138"/>
                <a:gd name="T21" fmla="*/ 78 h 173"/>
                <a:gd name="T22" fmla="*/ 69 w 138"/>
                <a:gd name="T23"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73">
                  <a:moveTo>
                    <a:pt x="69" y="173"/>
                  </a:moveTo>
                  <a:cubicBezTo>
                    <a:pt x="69" y="173"/>
                    <a:pt x="69" y="173"/>
                    <a:pt x="69" y="173"/>
                  </a:cubicBezTo>
                  <a:cubicBezTo>
                    <a:pt x="50" y="173"/>
                    <a:pt x="0" y="140"/>
                    <a:pt x="0" y="77"/>
                  </a:cubicBezTo>
                  <a:cubicBezTo>
                    <a:pt x="0" y="29"/>
                    <a:pt x="0" y="29"/>
                    <a:pt x="0" y="29"/>
                  </a:cubicBezTo>
                  <a:cubicBezTo>
                    <a:pt x="4" y="29"/>
                    <a:pt x="4" y="29"/>
                    <a:pt x="4" y="29"/>
                  </a:cubicBezTo>
                  <a:cubicBezTo>
                    <a:pt x="4" y="29"/>
                    <a:pt x="35" y="32"/>
                    <a:pt x="67" y="2"/>
                  </a:cubicBezTo>
                  <a:cubicBezTo>
                    <a:pt x="69" y="0"/>
                    <a:pt x="69" y="0"/>
                    <a:pt x="69" y="0"/>
                  </a:cubicBezTo>
                  <a:cubicBezTo>
                    <a:pt x="72" y="2"/>
                    <a:pt x="72" y="2"/>
                    <a:pt x="72" y="2"/>
                  </a:cubicBezTo>
                  <a:cubicBezTo>
                    <a:pt x="106" y="29"/>
                    <a:pt x="135" y="29"/>
                    <a:pt x="135" y="29"/>
                  </a:cubicBezTo>
                  <a:cubicBezTo>
                    <a:pt x="138" y="29"/>
                    <a:pt x="138" y="29"/>
                    <a:pt x="138" y="29"/>
                  </a:cubicBezTo>
                  <a:cubicBezTo>
                    <a:pt x="138" y="78"/>
                    <a:pt x="138" y="78"/>
                    <a:pt x="138" y="78"/>
                  </a:cubicBezTo>
                  <a:cubicBezTo>
                    <a:pt x="138" y="140"/>
                    <a:pt x="88" y="173"/>
                    <a:pt x="69" y="173"/>
                  </a:cubicBezTo>
                  <a:close/>
                </a:path>
              </a:pathLst>
            </a:custGeom>
            <a:solidFill>
              <a:schemeClr val="accent4">
                <a:lumMod val="5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47" name="Freeform 129">
              <a:extLst>
                <a:ext uri="{FF2B5EF4-FFF2-40B4-BE49-F238E27FC236}">
                  <a16:creationId xmlns:a16="http://schemas.microsoft.com/office/drawing/2014/main" id="{ED2788B8-EA6A-4618-9938-C0E0905A48C8}"/>
                </a:ext>
              </a:extLst>
            </p:cNvPr>
            <p:cNvSpPr>
              <a:spLocks/>
            </p:cNvSpPr>
            <p:nvPr/>
          </p:nvSpPr>
          <p:spPr bwMode="auto">
            <a:xfrm>
              <a:off x="1492602" y="2606021"/>
              <a:ext cx="91308" cy="182616"/>
            </a:xfrm>
            <a:custGeom>
              <a:avLst/>
              <a:gdLst>
                <a:gd name="T0" fmla="*/ 16 w 22"/>
                <a:gd name="T1" fmla="*/ 22 h 44"/>
                <a:gd name="T2" fmla="*/ 16 w 22"/>
                <a:gd name="T3" fmla="*/ 44 h 44"/>
                <a:gd name="T4" fmla="*/ 7 w 22"/>
                <a:gd name="T5" fmla="*/ 44 h 44"/>
                <a:gd name="T6" fmla="*/ 7 w 22"/>
                <a:gd name="T7" fmla="*/ 22 h 44"/>
                <a:gd name="T8" fmla="*/ 0 w 22"/>
                <a:gd name="T9" fmla="*/ 11 h 44"/>
                <a:gd name="T10" fmla="*/ 11 w 22"/>
                <a:gd name="T11" fmla="*/ 0 h 44"/>
                <a:gd name="T12" fmla="*/ 22 w 22"/>
                <a:gd name="T13" fmla="*/ 11 h 44"/>
                <a:gd name="T14" fmla="*/ 16 w 22"/>
                <a:gd name="T15" fmla="*/ 22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44">
                  <a:moveTo>
                    <a:pt x="16" y="22"/>
                  </a:moveTo>
                  <a:cubicBezTo>
                    <a:pt x="16" y="44"/>
                    <a:pt x="16" y="44"/>
                    <a:pt x="16" y="44"/>
                  </a:cubicBezTo>
                  <a:cubicBezTo>
                    <a:pt x="7" y="44"/>
                    <a:pt x="7" y="44"/>
                    <a:pt x="7" y="44"/>
                  </a:cubicBezTo>
                  <a:cubicBezTo>
                    <a:pt x="7" y="22"/>
                    <a:pt x="7" y="22"/>
                    <a:pt x="7" y="22"/>
                  </a:cubicBezTo>
                  <a:cubicBezTo>
                    <a:pt x="2" y="20"/>
                    <a:pt x="0" y="16"/>
                    <a:pt x="0" y="11"/>
                  </a:cubicBezTo>
                  <a:cubicBezTo>
                    <a:pt x="0" y="5"/>
                    <a:pt x="5" y="0"/>
                    <a:pt x="11" y="0"/>
                  </a:cubicBezTo>
                  <a:cubicBezTo>
                    <a:pt x="17" y="0"/>
                    <a:pt x="22" y="5"/>
                    <a:pt x="22" y="11"/>
                  </a:cubicBezTo>
                  <a:cubicBezTo>
                    <a:pt x="22" y="16"/>
                    <a:pt x="20" y="20"/>
                    <a:pt x="16" y="22"/>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9" name="Group 8" descr="hybrid icon">
            <a:extLst>
              <a:ext uri="{FF2B5EF4-FFF2-40B4-BE49-F238E27FC236}">
                <a16:creationId xmlns:a16="http://schemas.microsoft.com/office/drawing/2014/main" id="{05152AC9-5D13-4DAA-A67B-C35041D265F7}"/>
              </a:ext>
            </a:extLst>
          </p:cNvPr>
          <p:cNvGrpSpPr/>
          <p:nvPr/>
        </p:nvGrpSpPr>
        <p:grpSpPr>
          <a:xfrm>
            <a:off x="5076213" y="2121035"/>
            <a:ext cx="1152144" cy="1152144"/>
            <a:chOff x="5076213" y="2148145"/>
            <a:chExt cx="1152144" cy="1152144"/>
          </a:xfrm>
        </p:grpSpPr>
        <p:sp>
          <p:nvSpPr>
            <p:cNvPr id="48" name="Oval 47">
              <a:extLst>
                <a:ext uri="{FF2B5EF4-FFF2-40B4-BE49-F238E27FC236}">
                  <a16:creationId xmlns:a16="http://schemas.microsoft.com/office/drawing/2014/main" id="{8C666057-C9DC-4AD0-8209-4FE3BDB9D701}"/>
                </a:ext>
              </a:extLst>
            </p:cNvPr>
            <p:cNvSpPr/>
            <p:nvPr/>
          </p:nvSpPr>
          <p:spPr>
            <a:xfrm>
              <a:off x="5076213" y="2148145"/>
              <a:ext cx="1152144" cy="1152144"/>
            </a:xfrm>
            <a:prstGeom prst="ellipse">
              <a:avLst/>
            </a:prstGeom>
            <a:solidFill>
              <a:schemeClr val="tx2"/>
            </a:solidFill>
            <a:ln w="38100">
              <a:no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400" b="1" kern="0">
                <a:solidFill>
                  <a:sysClr val="windowText" lastClr="000000"/>
                </a:solidFill>
                <a:latin typeface="Segoe UI"/>
              </a:endParaRPr>
            </a:p>
          </p:txBody>
        </p:sp>
        <p:sp>
          <p:nvSpPr>
            <p:cNvPr id="53" name="AutoShape 163">
              <a:extLst>
                <a:ext uri="{FF2B5EF4-FFF2-40B4-BE49-F238E27FC236}">
                  <a16:creationId xmlns:a16="http://schemas.microsoft.com/office/drawing/2014/main" id="{82832DD0-64D3-42B9-ACDB-91D64EEAD891}"/>
                </a:ext>
              </a:extLst>
            </p:cNvPr>
            <p:cNvSpPr>
              <a:spLocks noChangeAspect="1" noChangeArrowheads="1" noTextEdit="1"/>
            </p:cNvSpPr>
            <p:nvPr/>
          </p:nvSpPr>
          <p:spPr bwMode="auto">
            <a:xfrm>
              <a:off x="5312116" y="2350896"/>
              <a:ext cx="692870" cy="69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54" name="Oval 165">
              <a:extLst>
                <a:ext uri="{FF2B5EF4-FFF2-40B4-BE49-F238E27FC236}">
                  <a16:creationId xmlns:a16="http://schemas.microsoft.com/office/drawing/2014/main" id="{C7D440A6-D02F-4E39-A0FF-15C906D5C634}"/>
                </a:ext>
              </a:extLst>
            </p:cNvPr>
            <p:cNvSpPr>
              <a:spLocks noChangeArrowheads="1"/>
            </p:cNvSpPr>
            <p:nvPr/>
          </p:nvSpPr>
          <p:spPr bwMode="auto">
            <a:xfrm>
              <a:off x="5741803" y="2458317"/>
              <a:ext cx="128906" cy="131591"/>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55" name="Freeform 166">
              <a:extLst>
                <a:ext uri="{FF2B5EF4-FFF2-40B4-BE49-F238E27FC236}">
                  <a16:creationId xmlns:a16="http://schemas.microsoft.com/office/drawing/2014/main" id="{80731772-CFD1-49B6-89C8-421A73B96E47}"/>
                </a:ext>
              </a:extLst>
            </p:cNvPr>
            <p:cNvSpPr>
              <a:spLocks/>
            </p:cNvSpPr>
            <p:nvPr/>
          </p:nvSpPr>
          <p:spPr bwMode="auto">
            <a:xfrm>
              <a:off x="5723004" y="2541568"/>
              <a:ext cx="217529" cy="48339"/>
            </a:xfrm>
            <a:custGeom>
              <a:avLst/>
              <a:gdLst>
                <a:gd name="T0" fmla="*/ 53 w 60"/>
                <a:gd name="T1" fmla="*/ 13 h 13"/>
                <a:gd name="T2" fmla="*/ 7 w 60"/>
                <a:gd name="T3" fmla="*/ 13 h 13"/>
                <a:gd name="T4" fmla="*/ 0 w 60"/>
                <a:gd name="T5" fmla="*/ 6 h 13"/>
                <a:gd name="T6" fmla="*/ 7 w 60"/>
                <a:gd name="T7" fmla="*/ 0 h 13"/>
                <a:gd name="T8" fmla="*/ 53 w 60"/>
                <a:gd name="T9" fmla="*/ 0 h 13"/>
                <a:gd name="T10" fmla="*/ 60 w 60"/>
                <a:gd name="T11" fmla="*/ 6 h 13"/>
                <a:gd name="T12" fmla="*/ 53 w 60"/>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60" h="13">
                  <a:moveTo>
                    <a:pt x="53" y="13"/>
                  </a:moveTo>
                  <a:cubicBezTo>
                    <a:pt x="7" y="13"/>
                    <a:pt x="7" y="13"/>
                    <a:pt x="7" y="13"/>
                  </a:cubicBezTo>
                  <a:cubicBezTo>
                    <a:pt x="3" y="13"/>
                    <a:pt x="0" y="10"/>
                    <a:pt x="0" y="6"/>
                  </a:cubicBezTo>
                  <a:cubicBezTo>
                    <a:pt x="0" y="3"/>
                    <a:pt x="3" y="0"/>
                    <a:pt x="7" y="0"/>
                  </a:cubicBezTo>
                  <a:cubicBezTo>
                    <a:pt x="53" y="0"/>
                    <a:pt x="53" y="0"/>
                    <a:pt x="53" y="0"/>
                  </a:cubicBezTo>
                  <a:cubicBezTo>
                    <a:pt x="57" y="0"/>
                    <a:pt x="60" y="3"/>
                    <a:pt x="60" y="6"/>
                  </a:cubicBezTo>
                  <a:cubicBezTo>
                    <a:pt x="60" y="10"/>
                    <a:pt x="57" y="13"/>
                    <a:pt x="53" y="13"/>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59" name="Oval 167">
              <a:extLst>
                <a:ext uri="{FF2B5EF4-FFF2-40B4-BE49-F238E27FC236}">
                  <a16:creationId xmlns:a16="http://schemas.microsoft.com/office/drawing/2014/main" id="{82773945-0F34-4A92-96C0-FE2BCCBB425E}"/>
                </a:ext>
              </a:extLst>
            </p:cNvPr>
            <p:cNvSpPr>
              <a:spLocks noChangeArrowheads="1"/>
            </p:cNvSpPr>
            <p:nvPr/>
          </p:nvSpPr>
          <p:spPr bwMode="auto">
            <a:xfrm>
              <a:off x="5835797" y="2479801"/>
              <a:ext cx="85937" cy="88622"/>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60" name="Rectangle 168">
              <a:extLst>
                <a:ext uri="{FF2B5EF4-FFF2-40B4-BE49-F238E27FC236}">
                  <a16:creationId xmlns:a16="http://schemas.microsoft.com/office/drawing/2014/main" id="{47E5C0D7-97D0-4303-98E9-8C5A9B9658AA}"/>
                </a:ext>
              </a:extLst>
            </p:cNvPr>
            <p:cNvSpPr>
              <a:spLocks noChangeArrowheads="1"/>
            </p:cNvSpPr>
            <p:nvPr/>
          </p:nvSpPr>
          <p:spPr bwMode="auto">
            <a:xfrm>
              <a:off x="5312116" y="2350896"/>
              <a:ext cx="346435" cy="692866"/>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61" name="Rectangle 169">
              <a:extLst>
                <a:ext uri="{FF2B5EF4-FFF2-40B4-BE49-F238E27FC236}">
                  <a16:creationId xmlns:a16="http://schemas.microsoft.com/office/drawing/2014/main" id="{A84713D8-74E7-46D0-B7B2-5F226FF3869A}"/>
                </a:ext>
              </a:extLst>
            </p:cNvPr>
            <p:cNvSpPr>
              <a:spLocks noChangeArrowheads="1"/>
            </p:cNvSpPr>
            <p:nvPr/>
          </p:nvSpPr>
          <p:spPr bwMode="auto">
            <a:xfrm>
              <a:off x="5658551" y="2697329"/>
              <a:ext cx="346435" cy="346433"/>
            </a:xfrm>
            <a:prstGeom prst="rect">
              <a:avLst/>
            </a:prstGeom>
            <a:solidFill>
              <a:schemeClr val="accent4">
                <a:lumMod val="5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62" name="Rectangle 170">
              <a:extLst>
                <a:ext uri="{FF2B5EF4-FFF2-40B4-BE49-F238E27FC236}">
                  <a16:creationId xmlns:a16="http://schemas.microsoft.com/office/drawing/2014/main" id="{3FF44C80-0264-4641-A776-4475B24D43A0}"/>
                </a:ext>
              </a:extLst>
            </p:cNvPr>
            <p:cNvSpPr>
              <a:spLocks noChangeArrowheads="1"/>
            </p:cNvSpPr>
            <p:nvPr/>
          </p:nvSpPr>
          <p:spPr bwMode="auto">
            <a:xfrm>
              <a:off x="5398053" y="2458317"/>
              <a:ext cx="64453" cy="67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63" name="Rectangle 171">
              <a:extLst>
                <a:ext uri="{FF2B5EF4-FFF2-40B4-BE49-F238E27FC236}">
                  <a16:creationId xmlns:a16="http://schemas.microsoft.com/office/drawing/2014/main" id="{B97AE331-7822-4605-9653-2A63565847EC}"/>
                </a:ext>
              </a:extLst>
            </p:cNvPr>
            <p:cNvSpPr>
              <a:spLocks noChangeArrowheads="1"/>
            </p:cNvSpPr>
            <p:nvPr/>
          </p:nvSpPr>
          <p:spPr bwMode="auto">
            <a:xfrm>
              <a:off x="5508161" y="2458317"/>
              <a:ext cx="64453" cy="67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65" name="Rectangle 172">
              <a:extLst>
                <a:ext uri="{FF2B5EF4-FFF2-40B4-BE49-F238E27FC236}">
                  <a16:creationId xmlns:a16="http://schemas.microsoft.com/office/drawing/2014/main" id="{6224553B-47FC-4206-88A9-E0A2760853C0}"/>
                </a:ext>
              </a:extLst>
            </p:cNvPr>
            <p:cNvSpPr>
              <a:spLocks noChangeArrowheads="1"/>
            </p:cNvSpPr>
            <p:nvPr/>
          </p:nvSpPr>
          <p:spPr bwMode="auto">
            <a:xfrm>
              <a:off x="5398053" y="2568424"/>
              <a:ext cx="64453" cy="644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66" name="Rectangle 173">
              <a:extLst>
                <a:ext uri="{FF2B5EF4-FFF2-40B4-BE49-F238E27FC236}">
                  <a16:creationId xmlns:a16="http://schemas.microsoft.com/office/drawing/2014/main" id="{2CA64D9C-138B-4042-A9B9-6341623FA6DC}"/>
                </a:ext>
              </a:extLst>
            </p:cNvPr>
            <p:cNvSpPr>
              <a:spLocks noChangeArrowheads="1"/>
            </p:cNvSpPr>
            <p:nvPr/>
          </p:nvSpPr>
          <p:spPr bwMode="auto">
            <a:xfrm>
              <a:off x="5508161" y="2568424"/>
              <a:ext cx="64453" cy="644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67" name="Rectangle 174">
              <a:extLst>
                <a:ext uri="{FF2B5EF4-FFF2-40B4-BE49-F238E27FC236}">
                  <a16:creationId xmlns:a16="http://schemas.microsoft.com/office/drawing/2014/main" id="{6D8A00BC-E228-4587-BB9A-F6B6F3E5BB9B}"/>
                </a:ext>
              </a:extLst>
            </p:cNvPr>
            <p:cNvSpPr>
              <a:spLocks noChangeArrowheads="1"/>
            </p:cNvSpPr>
            <p:nvPr/>
          </p:nvSpPr>
          <p:spPr bwMode="auto">
            <a:xfrm>
              <a:off x="5398053" y="2675845"/>
              <a:ext cx="64453" cy="644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68" name="Rectangle 175">
              <a:extLst>
                <a:ext uri="{FF2B5EF4-FFF2-40B4-BE49-F238E27FC236}">
                  <a16:creationId xmlns:a16="http://schemas.microsoft.com/office/drawing/2014/main" id="{195422B5-76D9-4DEF-AFF3-D462F227812F}"/>
                </a:ext>
              </a:extLst>
            </p:cNvPr>
            <p:cNvSpPr>
              <a:spLocks noChangeArrowheads="1"/>
            </p:cNvSpPr>
            <p:nvPr/>
          </p:nvSpPr>
          <p:spPr bwMode="auto">
            <a:xfrm>
              <a:off x="5508161" y="2675845"/>
              <a:ext cx="64453" cy="644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69" name="Rectangle 176">
              <a:extLst>
                <a:ext uri="{FF2B5EF4-FFF2-40B4-BE49-F238E27FC236}">
                  <a16:creationId xmlns:a16="http://schemas.microsoft.com/office/drawing/2014/main" id="{32CA50D5-423B-4E43-862C-BC41148212A2}"/>
                </a:ext>
              </a:extLst>
            </p:cNvPr>
            <p:cNvSpPr>
              <a:spLocks noChangeArrowheads="1"/>
            </p:cNvSpPr>
            <p:nvPr/>
          </p:nvSpPr>
          <p:spPr bwMode="auto">
            <a:xfrm>
              <a:off x="5398053" y="2783266"/>
              <a:ext cx="64453" cy="644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70" name="Rectangle 177">
              <a:extLst>
                <a:ext uri="{FF2B5EF4-FFF2-40B4-BE49-F238E27FC236}">
                  <a16:creationId xmlns:a16="http://schemas.microsoft.com/office/drawing/2014/main" id="{4455CF95-A7B4-4624-A631-417D721150E6}"/>
                </a:ext>
              </a:extLst>
            </p:cNvPr>
            <p:cNvSpPr>
              <a:spLocks noChangeArrowheads="1"/>
            </p:cNvSpPr>
            <p:nvPr/>
          </p:nvSpPr>
          <p:spPr bwMode="auto">
            <a:xfrm>
              <a:off x="5508161" y="2783266"/>
              <a:ext cx="64453" cy="644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71" name="Rectangle 178">
              <a:extLst>
                <a:ext uri="{FF2B5EF4-FFF2-40B4-BE49-F238E27FC236}">
                  <a16:creationId xmlns:a16="http://schemas.microsoft.com/office/drawing/2014/main" id="{AA8034AD-40AB-4D26-B759-E6174F2AF717}"/>
                </a:ext>
              </a:extLst>
            </p:cNvPr>
            <p:cNvSpPr>
              <a:spLocks noChangeArrowheads="1"/>
            </p:cNvSpPr>
            <p:nvPr/>
          </p:nvSpPr>
          <p:spPr bwMode="auto">
            <a:xfrm>
              <a:off x="5441022" y="2957825"/>
              <a:ext cx="88623" cy="859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72" name="Rectangle 179">
              <a:extLst>
                <a:ext uri="{FF2B5EF4-FFF2-40B4-BE49-F238E27FC236}">
                  <a16:creationId xmlns:a16="http://schemas.microsoft.com/office/drawing/2014/main" id="{4099FA54-FCEE-49A2-9CD8-6571856E2FB6}"/>
                </a:ext>
              </a:extLst>
            </p:cNvPr>
            <p:cNvSpPr>
              <a:spLocks noChangeArrowheads="1"/>
            </p:cNvSpPr>
            <p:nvPr/>
          </p:nvSpPr>
          <p:spPr bwMode="auto">
            <a:xfrm>
              <a:off x="5744488" y="2783266"/>
              <a:ext cx="64453" cy="64453"/>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74" name="Rectangle 180">
              <a:extLst>
                <a:ext uri="{FF2B5EF4-FFF2-40B4-BE49-F238E27FC236}">
                  <a16:creationId xmlns:a16="http://schemas.microsoft.com/office/drawing/2014/main" id="{CE7CB143-5091-4818-88B8-AC8700CBCE7E}"/>
                </a:ext>
              </a:extLst>
            </p:cNvPr>
            <p:cNvSpPr>
              <a:spLocks noChangeArrowheads="1"/>
            </p:cNvSpPr>
            <p:nvPr/>
          </p:nvSpPr>
          <p:spPr bwMode="auto">
            <a:xfrm>
              <a:off x="5854596" y="2783266"/>
              <a:ext cx="64453" cy="64453"/>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75" name="Rectangle 181">
              <a:extLst>
                <a:ext uri="{FF2B5EF4-FFF2-40B4-BE49-F238E27FC236}">
                  <a16:creationId xmlns:a16="http://schemas.microsoft.com/office/drawing/2014/main" id="{21BDD54B-5D4A-495B-AFEA-3AB658A63744}"/>
                </a:ext>
              </a:extLst>
            </p:cNvPr>
            <p:cNvSpPr>
              <a:spLocks noChangeArrowheads="1"/>
            </p:cNvSpPr>
            <p:nvPr/>
          </p:nvSpPr>
          <p:spPr bwMode="auto">
            <a:xfrm>
              <a:off x="5787457" y="2957825"/>
              <a:ext cx="88623" cy="859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2" name="Group 11" descr="flexible icon">
            <a:extLst>
              <a:ext uri="{FF2B5EF4-FFF2-40B4-BE49-F238E27FC236}">
                <a16:creationId xmlns:a16="http://schemas.microsoft.com/office/drawing/2014/main" id="{04DB346C-A6F4-465E-BD1D-D28AA88EF3F4}"/>
              </a:ext>
            </a:extLst>
          </p:cNvPr>
          <p:cNvGrpSpPr/>
          <p:nvPr/>
        </p:nvGrpSpPr>
        <p:grpSpPr>
          <a:xfrm>
            <a:off x="9604246" y="2121035"/>
            <a:ext cx="1152144" cy="1152144"/>
            <a:chOff x="9604246" y="2157248"/>
            <a:chExt cx="1152144" cy="1152144"/>
          </a:xfrm>
        </p:grpSpPr>
        <p:sp>
          <p:nvSpPr>
            <p:cNvPr id="76" name="Oval 75">
              <a:extLst>
                <a:ext uri="{FF2B5EF4-FFF2-40B4-BE49-F238E27FC236}">
                  <a16:creationId xmlns:a16="http://schemas.microsoft.com/office/drawing/2014/main" id="{CD99B2B3-BCD7-417B-BCFC-138F1D9A3A56}"/>
                </a:ext>
              </a:extLst>
            </p:cNvPr>
            <p:cNvSpPr/>
            <p:nvPr/>
          </p:nvSpPr>
          <p:spPr>
            <a:xfrm>
              <a:off x="9604246" y="2157248"/>
              <a:ext cx="1152144" cy="1152144"/>
            </a:xfrm>
            <a:prstGeom prst="ellipse">
              <a:avLst/>
            </a:prstGeom>
            <a:solidFill>
              <a:schemeClr val="tx2"/>
            </a:solidFill>
            <a:ln w="38100">
              <a:no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r>
                <a:rPr lang="en-US" sz="1400" b="1" kern="0">
                  <a:solidFill>
                    <a:sysClr val="windowText" lastClr="000000"/>
                  </a:solidFill>
                  <a:latin typeface="Segoe UI"/>
                </a:rPr>
                <a:t> </a:t>
              </a:r>
            </a:p>
          </p:txBody>
        </p:sp>
        <p:sp>
          <p:nvSpPr>
            <p:cNvPr id="83" name="AutoShape 143">
              <a:extLst>
                <a:ext uri="{FF2B5EF4-FFF2-40B4-BE49-F238E27FC236}">
                  <a16:creationId xmlns:a16="http://schemas.microsoft.com/office/drawing/2014/main" id="{C7C4DAB2-195B-4579-BB39-B838146F6FC5}"/>
                </a:ext>
              </a:extLst>
            </p:cNvPr>
            <p:cNvSpPr>
              <a:spLocks noChangeAspect="1" noChangeArrowheads="1" noTextEdit="1"/>
            </p:cNvSpPr>
            <p:nvPr/>
          </p:nvSpPr>
          <p:spPr bwMode="auto">
            <a:xfrm>
              <a:off x="9855368" y="2409184"/>
              <a:ext cx="652586" cy="652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84" name="Rectangle 145">
              <a:extLst>
                <a:ext uri="{FF2B5EF4-FFF2-40B4-BE49-F238E27FC236}">
                  <a16:creationId xmlns:a16="http://schemas.microsoft.com/office/drawing/2014/main" id="{0D604974-B226-44C2-BFCF-43C5BB555B74}"/>
                </a:ext>
              </a:extLst>
            </p:cNvPr>
            <p:cNvSpPr>
              <a:spLocks noChangeArrowheads="1"/>
            </p:cNvSpPr>
            <p:nvPr/>
          </p:nvSpPr>
          <p:spPr bwMode="auto">
            <a:xfrm>
              <a:off x="9855368" y="2411870"/>
              <a:ext cx="652586" cy="69824"/>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85" name="Rectangle 146">
              <a:extLst>
                <a:ext uri="{FF2B5EF4-FFF2-40B4-BE49-F238E27FC236}">
                  <a16:creationId xmlns:a16="http://schemas.microsoft.com/office/drawing/2014/main" id="{7CDDD230-CC6A-40DF-A38B-453914975903}"/>
                </a:ext>
              </a:extLst>
            </p:cNvPr>
            <p:cNvSpPr>
              <a:spLocks noChangeArrowheads="1"/>
            </p:cNvSpPr>
            <p:nvPr/>
          </p:nvSpPr>
          <p:spPr bwMode="auto">
            <a:xfrm>
              <a:off x="9855368" y="2481694"/>
              <a:ext cx="652586" cy="236327"/>
            </a:xfrm>
            <a:prstGeom prst="rect">
              <a:avLst/>
            </a:prstGeom>
            <a:solidFill>
              <a:schemeClr val="accent4">
                <a:lumMod val="5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86" name="Rectangle 147">
              <a:extLst>
                <a:ext uri="{FF2B5EF4-FFF2-40B4-BE49-F238E27FC236}">
                  <a16:creationId xmlns:a16="http://schemas.microsoft.com/office/drawing/2014/main" id="{E2B101F4-7016-4488-82C0-3E64B1AA39C6}"/>
                </a:ext>
              </a:extLst>
            </p:cNvPr>
            <p:cNvSpPr>
              <a:spLocks noChangeArrowheads="1"/>
            </p:cNvSpPr>
            <p:nvPr/>
          </p:nvSpPr>
          <p:spPr bwMode="auto">
            <a:xfrm>
              <a:off x="9855368" y="2752933"/>
              <a:ext cx="136962" cy="139648"/>
            </a:xfrm>
            <a:prstGeom prst="rect">
              <a:avLst/>
            </a:prstGeom>
            <a:solidFill>
              <a:schemeClr val="accent4">
                <a:lumMod val="5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87" name="Rectangle 148">
              <a:extLst>
                <a:ext uri="{FF2B5EF4-FFF2-40B4-BE49-F238E27FC236}">
                  <a16:creationId xmlns:a16="http://schemas.microsoft.com/office/drawing/2014/main" id="{75F25E49-888B-4EEF-9A8F-1008C3D7F830}"/>
                </a:ext>
              </a:extLst>
            </p:cNvPr>
            <p:cNvSpPr>
              <a:spLocks noChangeArrowheads="1"/>
            </p:cNvSpPr>
            <p:nvPr/>
          </p:nvSpPr>
          <p:spPr bwMode="auto">
            <a:xfrm>
              <a:off x="10029928" y="2752933"/>
              <a:ext cx="134277" cy="139648"/>
            </a:xfrm>
            <a:prstGeom prst="rect">
              <a:avLst/>
            </a:prstGeom>
            <a:solidFill>
              <a:schemeClr val="accent4">
                <a:lumMod val="5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88" name="Rectangle 149">
              <a:extLst>
                <a:ext uri="{FF2B5EF4-FFF2-40B4-BE49-F238E27FC236}">
                  <a16:creationId xmlns:a16="http://schemas.microsoft.com/office/drawing/2014/main" id="{D0FF6C49-6F66-48E7-89F5-77908F6AE5B6}"/>
                </a:ext>
              </a:extLst>
            </p:cNvPr>
            <p:cNvSpPr>
              <a:spLocks noChangeArrowheads="1"/>
            </p:cNvSpPr>
            <p:nvPr/>
          </p:nvSpPr>
          <p:spPr bwMode="auto">
            <a:xfrm>
              <a:off x="10199117" y="2752933"/>
              <a:ext cx="134277" cy="139648"/>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89" name="Freeform 150">
              <a:extLst>
                <a:ext uri="{FF2B5EF4-FFF2-40B4-BE49-F238E27FC236}">
                  <a16:creationId xmlns:a16="http://schemas.microsoft.com/office/drawing/2014/main" id="{24807B6B-9C94-415F-B269-64E9776BF891}"/>
                </a:ext>
              </a:extLst>
            </p:cNvPr>
            <p:cNvSpPr>
              <a:spLocks/>
            </p:cNvSpPr>
            <p:nvPr/>
          </p:nvSpPr>
          <p:spPr bwMode="auto">
            <a:xfrm>
              <a:off x="10368306" y="2752933"/>
              <a:ext cx="139648" cy="139648"/>
            </a:xfrm>
            <a:custGeom>
              <a:avLst/>
              <a:gdLst>
                <a:gd name="T0" fmla="*/ 52 w 52"/>
                <a:gd name="T1" fmla="*/ 0 h 52"/>
                <a:gd name="T2" fmla="*/ 0 w 52"/>
                <a:gd name="T3" fmla="*/ 0 h 52"/>
                <a:gd name="T4" fmla="*/ 0 w 52"/>
                <a:gd name="T5" fmla="*/ 52 h 52"/>
                <a:gd name="T6" fmla="*/ 52 w 52"/>
                <a:gd name="T7" fmla="*/ 52 h 52"/>
                <a:gd name="T8" fmla="*/ 52 w 52"/>
                <a:gd name="T9" fmla="*/ 0 h 52"/>
                <a:gd name="T10" fmla="*/ 52 w 52"/>
                <a:gd name="T11" fmla="*/ 0 h 52"/>
              </a:gdLst>
              <a:ahLst/>
              <a:cxnLst>
                <a:cxn ang="0">
                  <a:pos x="T0" y="T1"/>
                </a:cxn>
                <a:cxn ang="0">
                  <a:pos x="T2" y="T3"/>
                </a:cxn>
                <a:cxn ang="0">
                  <a:pos x="T4" y="T5"/>
                </a:cxn>
                <a:cxn ang="0">
                  <a:pos x="T6" y="T7"/>
                </a:cxn>
                <a:cxn ang="0">
                  <a:pos x="T8" y="T9"/>
                </a:cxn>
                <a:cxn ang="0">
                  <a:pos x="T10" y="T11"/>
                </a:cxn>
              </a:cxnLst>
              <a:rect l="0" t="0" r="r" b="b"/>
              <a:pathLst>
                <a:path w="52" h="52">
                  <a:moveTo>
                    <a:pt x="52" y="0"/>
                  </a:moveTo>
                  <a:lnTo>
                    <a:pt x="0" y="0"/>
                  </a:lnTo>
                  <a:lnTo>
                    <a:pt x="0" y="52"/>
                  </a:lnTo>
                  <a:lnTo>
                    <a:pt x="52" y="52"/>
                  </a:lnTo>
                  <a:lnTo>
                    <a:pt x="52" y="0"/>
                  </a:lnTo>
                  <a:lnTo>
                    <a:pt x="52"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90" name="Rectangle 151">
              <a:extLst>
                <a:ext uri="{FF2B5EF4-FFF2-40B4-BE49-F238E27FC236}">
                  <a16:creationId xmlns:a16="http://schemas.microsoft.com/office/drawing/2014/main" id="{A85020F3-1970-4728-91D2-E6E4BA7FEC1F}"/>
                </a:ext>
              </a:extLst>
            </p:cNvPr>
            <p:cNvSpPr>
              <a:spLocks noChangeArrowheads="1"/>
            </p:cNvSpPr>
            <p:nvPr/>
          </p:nvSpPr>
          <p:spPr bwMode="auto">
            <a:xfrm>
              <a:off x="9855368" y="2924808"/>
              <a:ext cx="308837" cy="136962"/>
            </a:xfrm>
            <a:prstGeom prst="rect">
              <a:avLst/>
            </a:prstGeom>
            <a:solidFill>
              <a:schemeClr val="accent4">
                <a:lumMod val="5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91" name="Rectangle 152">
              <a:extLst>
                <a:ext uri="{FF2B5EF4-FFF2-40B4-BE49-F238E27FC236}">
                  <a16:creationId xmlns:a16="http://schemas.microsoft.com/office/drawing/2014/main" id="{3AB5490E-131E-4E58-BFB3-924103407AA6}"/>
                </a:ext>
              </a:extLst>
            </p:cNvPr>
            <p:cNvSpPr>
              <a:spLocks noChangeArrowheads="1"/>
            </p:cNvSpPr>
            <p:nvPr/>
          </p:nvSpPr>
          <p:spPr bwMode="auto">
            <a:xfrm>
              <a:off x="10199117" y="2924808"/>
              <a:ext cx="308837" cy="136962"/>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92" name="Freeform 153">
              <a:extLst>
                <a:ext uri="{FF2B5EF4-FFF2-40B4-BE49-F238E27FC236}">
                  <a16:creationId xmlns:a16="http://schemas.microsoft.com/office/drawing/2014/main" id="{4EB8D22F-4BDE-4B73-9E90-6A450A679D5B}"/>
                </a:ext>
              </a:extLst>
            </p:cNvPr>
            <p:cNvSpPr>
              <a:spLocks/>
            </p:cNvSpPr>
            <p:nvPr/>
          </p:nvSpPr>
          <p:spPr bwMode="auto">
            <a:xfrm>
              <a:off x="9941305" y="2513920"/>
              <a:ext cx="478026" cy="166503"/>
            </a:xfrm>
            <a:custGeom>
              <a:avLst/>
              <a:gdLst>
                <a:gd name="T0" fmla="*/ 178 w 178"/>
                <a:gd name="T1" fmla="*/ 31 h 62"/>
                <a:gd name="T2" fmla="*/ 146 w 178"/>
                <a:gd name="T3" fmla="*/ 0 h 62"/>
                <a:gd name="T4" fmla="*/ 146 w 178"/>
                <a:gd name="T5" fmla="*/ 21 h 62"/>
                <a:gd name="T6" fmla="*/ 0 w 178"/>
                <a:gd name="T7" fmla="*/ 21 h 62"/>
                <a:gd name="T8" fmla="*/ 0 w 178"/>
                <a:gd name="T9" fmla="*/ 43 h 62"/>
                <a:gd name="T10" fmla="*/ 146 w 178"/>
                <a:gd name="T11" fmla="*/ 43 h 62"/>
                <a:gd name="T12" fmla="*/ 146 w 178"/>
                <a:gd name="T13" fmla="*/ 62 h 62"/>
                <a:gd name="T14" fmla="*/ 178 w 178"/>
                <a:gd name="T15" fmla="*/ 3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 h="62">
                  <a:moveTo>
                    <a:pt x="178" y="31"/>
                  </a:moveTo>
                  <a:lnTo>
                    <a:pt x="146" y="0"/>
                  </a:lnTo>
                  <a:lnTo>
                    <a:pt x="146" y="21"/>
                  </a:lnTo>
                  <a:lnTo>
                    <a:pt x="0" y="21"/>
                  </a:lnTo>
                  <a:lnTo>
                    <a:pt x="0" y="43"/>
                  </a:lnTo>
                  <a:lnTo>
                    <a:pt x="146" y="43"/>
                  </a:lnTo>
                  <a:lnTo>
                    <a:pt x="146" y="62"/>
                  </a:lnTo>
                  <a:lnTo>
                    <a:pt x="178" y="31"/>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2" name="TextBox 1">
            <a:extLst>
              <a:ext uri="{FF2B5EF4-FFF2-40B4-BE49-F238E27FC236}">
                <a16:creationId xmlns:a16="http://schemas.microsoft.com/office/drawing/2014/main" id="{882359DF-1683-48FF-B98A-AFCFD341DC72}"/>
              </a:ext>
            </a:extLst>
          </p:cNvPr>
          <p:cNvSpPr txBox="1"/>
          <p:nvPr/>
        </p:nvSpPr>
        <p:spPr>
          <a:xfrm>
            <a:off x="8128908" y="3251729"/>
            <a:ext cx="4078285" cy="677108"/>
          </a:xfrm>
          <a:prstGeom prst="rect">
            <a:avLst/>
          </a:prstGeom>
          <a:noFill/>
          <a:ln>
            <a:noFill/>
          </a:ln>
        </p:spPr>
        <p:txBody>
          <a:bodyPr rot="0" spcFirstLastPara="0" vertOverflow="overflow" horzOverflow="overflow" vert="horz" wrap="square" lIns="365760" tIns="0" rIns="0" bIns="0" numCol="1" spcCol="0" rtlCol="0" fromWordArt="0" anchor="ctr" anchorCtr="0" forceAA="0" compatLnSpc="1">
            <a:prstTxWarp prst="textNoShape">
              <a:avLst/>
            </a:prstTxWarp>
            <a:noAutofit/>
          </a:bodyPr>
          <a:lstStyle>
            <a:defPPr>
              <a:defRPr lang="en-US"/>
            </a:defPPr>
            <a:lvl1pPr marR="0" lvl="0" indent="0" defTabSz="914400" fontAlgn="auto">
              <a:lnSpc>
                <a:spcPct val="90000"/>
              </a:lnSpc>
              <a:spcBef>
                <a:spcPts val="0"/>
              </a:spcBef>
              <a:spcAft>
                <a:spcPts val="0"/>
              </a:spcAft>
              <a:buClrTx/>
              <a:buSzTx/>
              <a:buFontTx/>
              <a:buNone/>
              <a:tabLst/>
              <a:defRPr kumimoji="0" sz="2200" b="0" i="0" u="none" strike="noStrike" cap="none" spc="-50" normalizeH="0" baseline="0">
                <a:ln w="3175">
                  <a:noFill/>
                </a:ln>
                <a:solidFill>
                  <a:schemeClr val="bg1"/>
                </a:solidFill>
                <a:effectLst/>
                <a:uLnTx/>
                <a:uFillTx/>
                <a:latin typeface="Segoe UI Semibold"/>
                <a:cs typeface="Segoe UI" pitchFamily="34" charset="0"/>
              </a:defRPr>
            </a:lvl1pPr>
          </a:lstStyle>
          <a:p>
            <a:pPr>
              <a:lnSpc>
                <a:spcPct val="100000"/>
              </a:lnSpc>
              <a:defRPr/>
            </a:pPr>
            <a:r>
              <a:rPr lang="en-US" sz="1800" dirty="0">
                <a:solidFill>
                  <a:srgbClr val="50E6FF"/>
                </a:solidFill>
              </a:rPr>
              <a:t>Flexible application platform </a:t>
            </a:r>
          </a:p>
        </p:txBody>
      </p:sp>
    </p:spTree>
    <p:extLst>
      <p:ext uri="{BB962C8B-B14F-4D97-AF65-F5344CB8AC3E}">
        <p14:creationId xmlns:p14="http://schemas.microsoft.com/office/powerpoint/2010/main" val="404031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250"/>
                                        <p:tgtEl>
                                          <p:spTgt spid="56"/>
                                        </p:tgtEl>
                                      </p:cBhvr>
                                    </p:animEffect>
                                  </p:childTnLst>
                                </p:cTn>
                              </p:par>
                              <p:par>
                                <p:cTn id="8" presetID="0" presetClass="path" presetSubtype="0" decel="100000" fill="hold" grpId="1" nodeType="withEffect">
                                  <p:stCondLst>
                                    <p:cond delay="0"/>
                                  </p:stCondLst>
                                  <p:childTnLst>
                                    <p:animMotion origin="layout" path="M 0.00013 -0.00023 C 0.00039 0.00694 0.00743 0.03379 0.01276 0.05185 C 0.02123 0.07662 0.0306 0.09722 0.03282 0.09907 " pathEditMode="relative" rAng="18660000" ptsTypes="AAA">
                                      <p:cBhvr>
                                        <p:cTn id="9" dur="500" spd="-100000" fill="hold"/>
                                        <p:tgtEl>
                                          <p:spTgt spid="56"/>
                                        </p:tgtEl>
                                        <p:attrNameLst>
                                          <p:attrName>ppt_x</p:attrName>
                                          <p:attrName>ppt_y</p:attrName>
                                        </p:attrNameLst>
                                      </p:cBhvr>
                                      <p:rCtr x="1628" y="4977"/>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250"/>
                                        <p:tgtEl>
                                          <p:spTgt spid="57"/>
                                        </p:tgtEl>
                                      </p:cBhvr>
                                    </p:animEffect>
                                  </p:childTnLst>
                                </p:cTn>
                              </p:par>
                              <p:par>
                                <p:cTn id="14" presetID="0" presetClass="path" presetSubtype="0" decel="100000" fill="hold" grpId="1" nodeType="withEffect">
                                  <p:stCondLst>
                                    <p:cond delay="0"/>
                                  </p:stCondLst>
                                  <p:childTnLst>
                                    <p:animMotion origin="layout" path="M -0.00065 -0.00046 C -0.00495 -0.00046 -0.0168 -0.00023 -0.02812 0.00208 C -0.04102 0.00694 -0.04909 0.01065 -0.06237 0.02523 " pathEditMode="relative" rAng="0" ptsTypes="AAA">
                                      <p:cBhvr>
                                        <p:cTn id="15" dur="500" spd="-100000" fill="hold"/>
                                        <p:tgtEl>
                                          <p:spTgt spid="57"/>
                                        </p:tgtEl>
                                        <p:attrNameLst>
                                          <p:attrName>ppt_x</p:attrName>
                                          <p:attrName>ppt_y</p:attrName>
                                        </p:attrNameLst>
                                      </p:cBhvr>
                                      <p:rCtr x="-3086" y="1273"/>
                                    </p:animMotion>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250"/>
                                        <p:tgtEl>
                                          <p:spTgt spid="58"/>
                                        </p:tgtEl>
                                      </p:cBhvr>
                                    </p:animEffect>
                                  </p:childTnLst>
                                </p:cTn>
                              </p:par>
                              <p:par>
                                <p:cTn id="20" presetID="0" presetClass="path" presetSubtype="0" decel="100000" fill="hold" grpId="1" nodeType="withEffect">
                                  <p:stCondLst>
                                    <p:cond delay="0"/>
                                  </p:stCondLst>
                                  <p:childTnLst>
                                    <p:animMotion origin="layout" path="M 0.00013 -0.00417 C 0.00364 -0.01898 0.00455 -0.0213 0.00859 -0.04445 C 0.01158 -0.06829 0.01184 -0.07894 0.01211 -0.08449 " pathEditMode="relative" rAng="2820000" ptsTypes="AAA">
                                      <p:cBhvr>
                                        <p:cTn id="21" dur="500" spd="-100000" fill="hold"/>
                                        <p:tgtEl>
                                          <p:spTgt spid="58"/>
                                        </p:tgtEl>
                                        <p:attrNameLst>
                                          <p:attrName>ppt_x</p:attrName>
                                          <p:attrName>ppt_y</p:attrName>
                                        </p:attrNameLst>
                                      </p:cBhvr>
                                      <p:rCtr x="599" y="-4028"/>
                                    </p:animMotion>
                                  </p:childTnLst>
                                </p:cTn>
                              </p:par>
                              <p:par>
                                <p:cTn id="22" presetID="22" presetClass="entr" presetSubtype="8"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42" presetClass="path" presetSubtype="0" decel="100000" fill="hold" nodeType="withEffect">
                                  <p:stCondLst>
                                    <p:cond delay="0"/>
                                  </p:stCondLst>
                                  <p:childTnLst>
                                    <p:animMotion origin="layout" path="M -2.08333E-6 -2.59259E-6 L -2.08333E-6 0.03102 " pathEditMode="relative" rAng="0" ptsTypes="AA">
                                      <p:cBhvr>
                                        <p:cTn id="33" dur="500" spd="-100000" fill="hold"/>
                                        <p:tgtEl>
                                          <p:spTgt spid="10"/>
                                        </p:tgtEl>
                                        <p:attrNameLst>
                                          <p:attrName>ppt_x</p:attrName>
                                          <p:attrName>ppt_y</p:attrName>
                                        </p:attrNameLst>
                                      </p:cBhvr>
                                      <p:rCtr x="0" y="1551"/>
                                    </p:animMotion>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42" presetClass="path" presetSubtype="0" decel="100000" fill="hold" nodeType="withEffect">
                                  <p:stCondLst>
                                    <p:cond delay="0"/>
                                  </p:stCondLst>
                                  <p:childTnLst>
                                    <p:animMotion origin="layout" path="M -2.08333E-6 -2.59259E-6 L -2.08333E-6 0.03102 " pathEditMode="relative" rAng="0" ptsTypes="AA">
                                      <p:cBhvr>
                                        <p:cTn id="38" dur="500" spd="-100000" fill="hold"/>
                                        <p:tgtEl>
                                          <p:spTgt spid="9"/>
                                        </p:tgtEl>
                                        <p:attrNameLst>
                                          <p:attrName>ppt_x</p:attrName>
                                          <p:attrName>ppt_y</p:attrName>
                                        </p:attrNameLst>
                                      </p:cBhvr>
                                      <p:rCtr x="0" y="1551"/>
                                    </p:animMotion>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42" presetClass="path" presetSubtype="0" decel="100000" fill="hold" nodeType="withEffect">
                                  <p:stCondLst>
                                    <p:cond delay="0"/>
                                  </p:stCondLst>
                                  <p:childTnLst>
                                    <p:animMotion origin="layout" path="M -2.08333E-6 -2.59259E-6 L -2.08333E-6 0.03102 " pathEditMode="relative" rAng="0" ptsTypes="AA">
                                      <p:cBhvr>
                                        <p:cTn id="43" dur="500" spd="-100000" fill="hold"/>
                                        <p:tgtEl>
                                          <p:spTgt spid="12"/>
                                        </p:tgtEl>
                                        <p:attrNameLst>
                                          <p:attrName>ppt_x</p:attrName>
                                          <p:attrName>ppt_y</p:attrName>
                                        </p:attrNameLst>
                                      </p:cBhvr>
                                      <p:rCtr x="0" y="1551"/>
                                    </p:animMotion>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5"/>
                                        </p:tgtEl>
                                        <p:attrNameLst>
                                          <p:attrName>style.visibility</p:attrName>
                                        </p:attrNameLst>
                                      </p:cBhvr>
                                      <p:to>
                                        <p:strVal val="visible"/>
                                      </p:to>
                                    </p:set>
                                    <p:animEffect transition="in" filter="fade">
                                      <p:cBhvr>
                                        <p:cTn id="55" dur="500"/>
                                        <p:tgtEl>
                                          <p:spTgt spid="10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fade">
                                      <p:cBhvr>
                                        <p:cTn id="58" dur="500"/>
                                        <p:tgtEl>
                                          <p:spTgt spid="10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22" presetClass="entr" presetSubtype="4" fill="hold" nodeType="withEffect">
                                  <p:stCondLst>
                                    <p:cond delay="0"/>
                                  </p:stCondLst>
                                  <p:childTnLst>
                                    <p:set>
                                      <p:cBhvr>
                                        <p:cTn id="63" dur="1" fill="hold">
                                          <p:stCondLst>
                                            <p:cond delay="0"/>
                                          </p:stCondLst>
                                        </p:cTn>
                                        <p:tgtEl>
                                          <p:spTgt spid="106"/>
                                        </p:tgtEl>
                                        <p:attrNameLst>
                                          <p:attrName>style.visibility</p:attrName>
                                        </p:attrNameLst>
                                      </p:cBhvr>
                                      <p:to>
                                        <p:strVal val="visible"/>
                                      </p:to>
                                    </p:set>
                                    <p:animEffect transition="in" filter="wipe(down)">
                                      <p:cBhvr>
                                        <p:cTn id="64" dur="500"/>
                                        <p:tgtEl>
                                          <p:spTgt spid="106"/>
                                        </p:tgtEl>
                                      </p:cBhvr>
                                    </p:animEffect>
                                  </p:childTnLst>
                                </p:cTn>
                              </p:par>
                              <p:par>
                                <p:cTn id="65" presetID="22" presetClass="entr" presetSubtype="4" fill="hold" nodeType="withEffect">
                                  <p:stCondLst>
                                    <p:cond delay="0"/>
                                  </p:stCondLst>
                                  <p:childTnLst>
                                    <p:set>
                                      <p:cBhvr>
                                        <p:cTn id="66" dur="1" fill="hold">
                                          <p:stCondLst>
                                            <p:cond delay="0"/>
                                          </p:stCondLst>
                                        </p:cTn>
                                        <p:tgtEl>
                                          <p:spTgt spid="107"/>
                                        </p:tgtEl>
                                        <p:attrNameLst>
                                          <p:attrName>style.visibility</p:attrName>
                                        </p:attrNameLst>
                                      </p:cBhvr>
                                      <p:to>
                                        <p:strVal val="visible"/>
                                      </p:to>
                                    </p:set>
                                    <p:animEffect transition="in" filter="wipe(down)">
                                      <p:cBhvr>
                                        <p:cTn id="6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57" grpId="0" animBg="1"/>
      <p:bldP spid="57" grpId="1" animBg="1"/>
      <p:bldP spid="58" grpId="0" animBg="1"/>
      <p:bldP spid="58" grpId="1" animBg="1"/>
      <p:bldP spid="7" grpId="0" animBg="1"/>
      <p:bldP spid="36" grpId="0"/>
      <p:bldP spid="104" grpId="0"/>
      <p:bldP spid="105" grpId="0"/>
      <p:bldP spid="4" grpId="0" animBg="1"/>
      <p:bldP spid="23" grpId="0"/>
      <p:bldP spid="26"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0D8AD7F-F4DC-4F87-8BA1-45676C5ECBE2}"/>
              </a:ext>
              <a:ext uri="{C183D7F6-B498-43B3-948B-1728B52AA6E4}">
                <adec:decorative xmlns:adec="http://schemas.microsoft.com/office/drawing/2017/decorative" val="1"/>
              </a:ext>
            </a:extLst>
          </p:cNvPr>
          <p:cNvSpPr>
            <a:spLocks noGrp="1"/>
          </p:cNvSpPr>
          <p:nvPr>
            <p:ph type="title"/>
          </p:nvPr>
        </p:nvSpPr>
        <p:spPr/>
        <p:txBody>
          <a:bodyPr/>
          <a:lstStyle/>
          <a:p>
            <a:r>
              <a:rPr lang="en-US" dirty="0"/>
              <a:t>Security threats are constant and costly</a:t>
            </a:r>
          </a:p>
        </p:txBody>
      </p:sp>
      <p:grpSp>
        <p:nvGrpSpPr>
          <p:cNvPr id="34" name="Group 33">
            <a:extLst>
              <a:ext uri="{FF2B5EF4-FFF2-40B4-BE49-F238E27FC236}">
                <a16:creationId xmlns:a16="http://schemas.microsoft.com/office/drawing/2014/main" id="{888CBC3C-F86B-4574-AAC1-8CBB21124963}"/>
              </a:ext>
              <a:ext uri="{C183D7F6-B498-43B3-948B-1728B52AA6E4}">
                <adec:decorative xmlns:adec="http://schemas.microsoft.com/office/drawing/2017/decorative" val="1"/>
              </a:ext>
            </a:extLst>
          </p:cNvPr>
          <p:cNvGrpSpPr/>
          <p:nvPr/>
        </p:nvGrpSpPr>
        <p:grpSpPr>
          <a:xfrm>
            <a:off x="3792867" y="4714270"/>
            <a:ext cx="4787726" cy="1093621"/>
            <a:chOff x="5854523" y="4761365"/>
            <a:chExt cx="4787726" cy="1093621"/>
          </a:xfrm>
        </p:grpSpPr>
        <p:sp>
          <p:nvSpPr>
            <p:cNvPr id="35" name="TextBox 34">
              <a:extLst>
                <a:ext uri="{FF2B5EF4-FFF2-40B4-BE49-F238E27FC236}">
                  <a16:creationId xmlns:a16="http://schemas.microsoft.com/office/drawing/2014/main" id="{0F96F5AF-C76A-4A50-B56F-7DABEEC45C53}"/>
                </a:ext>
                <a:ext uri="{C183D7F6-B498-43B3-948B-1728B52AA6E4}">
                  <adec:decorative xmlns:adec="http://schemas.microsoft.com/office/drawing/2017/decorative" val="1"/>
                </a:ext>
              </a:extLst>
            </p:cNvPr>
            <p:cNvSpPr txBox="1"/>
            <p:nvPr/>
          </p:nvSpPr>
          <p:spPr>
            <a:xfrm>
              <a:off x="7036533" y="4761365"/>
              <a:ext cx="2423706" cy="615553"/>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gradFill flip="none" rotWithShape="1">
                    <a:gsLst>
                      <a:gs pos="40000">
                        <a:srgbClr val="50E6FF"/>
                      </a:gs>
                      <a:gs pos="100000">
                        <a:srgbClr val="0078D4"/>
                      </a:gs>
                    </a:gsLst>
                    <a:lin ang="2700000" scaled="1"/>
                    <a:tileRect/>
                  </a:gradFill>
                  <a:effectLst/>
                  <a:uLnTx/>
                  <a:uFillTx/>
                  <a:latin typeface="Segoe UI"/>
                  <a:ea typeface="+mn-ea"/>
                  <a:cs typeface="+mn-cs"/>
                </a:rPr>
                <a:t>$3.62M</a:t>
              </a:r>
            </a:p>
          </p:txBody>
        </p:sp>
        <p:sp>
          <p:nvSpPr>
            <p:cNvPr id="36" name="TextBox 35">
              <a:extLst>
                <a:ext uri="{FF2B5EF4-FFF2-40B4-BE49-F238E27FC236}">
                  <a16:creationId xmlns:a16="http://schemas.microsoft.com/office/drawing/2014/main" id="{9162F6B3-5FE1-4A02-9091-70DE1200B058}"/>
                </a:ext>
                <a:ext uri="{C183D7F6-B498-43B3-948B-1728B52AA6E4}">
                  <adec:decorative xmlns:adec="http://schemas.microsoft.com/office/drawing/2017/decorative" val="1"/>
                </a:ext>
              </a:extLst>
            </p:cNvPr>
            <p:cNvSpPr txBox="1"/>
            <p:nvPr/>
          </p:nvSpPr>
          <p:spPr>
            <a:xfrm>
              <a:off x="5854523" y="5282604"/>
              <a:ext cx="4787726" cy="572382"/>
            </a:xfrm>
            <a:prstGeom prst="rect">
              <a:avLst/>
            </a:prstGeom>
            <a:noFill/>
            <a:ln>
              <a:noFill/>
            </a:ln>
          </p:spPr>
          <p:txBody>
            <a:bodyPr wrap="square" lIns="0" tIns="146263" rIns="182828" bIns="146263" rtlCol="0">
              <a:spAutoFit/>
            </a:bodyPr>
            <a:lstStyle/>
            <a:p>
              <a:pPr marL="0" marR="0" lvl="0" indent="0" algn="ctr" defTabSz="914049" rtl="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gradFill>
                    <a:gsLst>
                      <a:gs pos="40000">
                        <a:srgbClr val="FFFFFF"/>
                      </a:gs>
                      <a:gs pos="100000">
                        <a:srgbClr val="FFFFFF"/>
                      </a:gs>
                    </a:gsLst>
                    <a:lin ang="16200000" scaled="1"/>
                  </a:gradFill>
                  <a:effectLst/>
                  <a:uLnTx/>
                  <a:uFillTx/>
                  <a:latin typeface="Segoe UI"/>
                  <a:ea typeface="+mn-ea"/>
                  <a:cs typeface="+mn-cs"/>
                </a:rPr>
                <a:t>Average total cost of a data breach</a:t>
              </a:r>
            </a:p>
          </p:txBody>
        </p:sp>
      </p:grpSp>
      <p:sp>
        <p:nvSpPr>
          <p:cNvPr id="37" name="TextBox 36">
            <a:extLst>
              <a:ext uri="{FF2B5EF4-FFF2-40B4-BE49-F238E27FC236}">
                <a16:creationId xmlns:a16="http://schemas.microsoft.com/office/drawing/2014/main" id="{2AFBC544-3455-4A99-BCF0-27CA00F7189D}"/>
              </a:ext>
              <a:ext uri="{C183D7F6-B498-43B3-948B-1728B52AA6E4}">
                <adec:decorative xmlns:adec="http://schemas.microsoft.com/office/drawing/2017/decorative" val="1"/>
              </a:ext>
            </a:extLst>
          </p:cNvPr>
          <p:cNvSpPr txBox="1"/>
          <p:nvPr/>
        </p:nvSpPr>
        <p:spPr>
          <a:xfrm>
            <a:off x="2726447" y="1917651"/>
            <a:ext cx="3672230" cy="120032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40000">
                      <a:srgbClr val="FFFFFF"/>
                    </a:gs>
                    <a:gs pos="100000">
                      <a:srgbClr val="FFFFFF"/>
                    </a:gs>
                  </a:gsLst>
                  <a:lin ang="16200000" scaled="1"/>
                </a:gradFill>
                <a:effectLst/>
                <a:uLnTx/>
                <a:uFillTx/>
                <a:latin typeface="Segoe UI Semibold"/>
                <a:ea typeface="+mn-ea"/>
                <a:cs typeface="+mn-cs"/>
              </a:rPr>
              <a:t>February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gradFill>
                  <a:gsLst>
                    <a:gs pos="76000">
                      <a:srgbClr val="50E6FF"/>
                    </a:gs>
                    <a:gs pos="100000">
                      <a:srgbClr val="50E6FF"/>
                    </a:gs>
                  </a:gsLst>
                  <a:lin ang="16200000" scaled="1"/>
                </a:gradFill>
                <a:effectLst/>
                <a:uLnTx/>
                <a:uFillTx/>
                <a:latin typeface="Segoe UI Semibold"/>
                <a:ea typeface="+mn-ea"/>
                <a:cs typeface="+mn-cs"/>
              </a:rPr>
              <a:t>142,000,000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40000">
                      <a:srgbClr val="FFFFFF"/>
                    </a:gs>
                    <a:gs pos="100000">
                      <a:srgbClr val="FFFFFF"/>
                    </a:gs>
                  </a:gsLst>
                  <a:lin ang="16200000" scaled="1"/>
                </a:gradFill>
                <a:effectLst/>
                <a:uLnTx/>
                <a:uFillTx/>
                <a:latin typeface="Segoe UI"/>
                <a:ea typeface="+mn-ea"/>
                <a:cs typeface="+mn-cs"/>
              </a:rPr>
              <a:t>Hotel guests’ data </a:t>
            </a:r>
            <a:br>
              <a:rPr kumimoji="0" lang="en-US" sz="1400" b="0" i="0" u="none" strike="noStrike" kern="0" cap="none" spc="0" normalizeH="0" baseline="0" noProof="0" dirty="0">
                <a:ln>
                  <a:noFill/>
                </a:ln>
                <a:gradFill>
                  <a:gsLst>
                    <a:gs pos="40000">
                      <a:srgbClr val="FFFFFF"/>
                    </a:gs>
                    <a:gs pos="100000">
                      <a:srgbClr val="FFFFFF"/>
                    </a:gs>
                  </a:gsLst>
                  <a:lin ang="16200000" scaled="1"/>
                </a:gradFill>
                <a:effectLst/>
                <a:uLnTx/>
                <a:uFillTx/>
                <a:latin typeface="Segoe UI"/>
                <a:ea typeface="+mn-ea"/>
                <a:cs typeface="+mn-cs"/>
              </a:rPr>
            </a:br>
            <a:r>
              <a:rPr kumimoji="0" lang="en-US" sz="1400" b="0" i="0" u="none" strike="noStrike" kern="0" cap="none" spc="0" normalizeH="0" baseline="0" noProof="0" dirty="0">
                <a:ln>
                  <a:noFill/>
                </a:ln>
                <a:gradFill>
                  <a:gsLst>
                    <a:gs pos="40000">
                      <a:srgbClr val="FFFFFF"/>
                    </a:gs>
                    <a:gs pos="100000">
                      <a:srgbClr val="FFFFFF"/>
                    </a:gs>
                  </a:gsLst>
                  <a:lin ang="16200000" scaled="1"/>
                </a:gradFill>
                <a:effectLst/>
                <a:uLnTx/>
                <a:uFillTx/>
                <a:latin typeface="Segoe UI"/>
                <a:ea typeface="+mn-ea"/>
                <a:cs typeface="+mn-cs"/>
              </a:rPr>
              <a:t>compromised</a:t>
            </a:r>
          </a:p>
        </p:txBody>
      </p:sp>
      <p:cxnSp>
        <p:nvCxnSpPr>
          <p:cNvPr id="38" name="Straight Arrow Connector 37">
            <a:extLst>
              <a:ext uri="{FF2B5EF4-FFF2-40B4-BE49-F238E27FC236}">
                <a16:creationId xmlns:a16="http://schemas.microsoft.com/office/drawing/2014/main" id="{047E366B-543A-4A24-B6B3-69888F89C339}"/>
              </a:ext>
              <a:ext uri="{C183D7F6-B498-43B3-948B-1728B52AA6E4}">
                <adec:decorative xmlns:adec="http://schemas.microsoft.com/office/drawing/2017/decorative" val="1"/>
              </a:ext>
            </a:extLst>
          </p:cNvPr>
          <p:cNvCxnSpPr>
            <a:cxnSpLocks/>
          </p:cNvCxnSpPr>
          <p:nvPr/>
        </p:nvCxnSpPr>
        <p:spPr>
          <a:xfrm>
            <a:off x="2768086" y="4514767"/>
            <a:ext cx="6837288" cy="0"/>
          </a:xfrm>
          <a:prstGeom prst="straightConnector1">
            <a:avLst/>
          </a:prstGeom>
          <a:noFill/>
          <a:ln w="12700" cap="flat" cmpd="sng" algn="ctr">
            <a:solidFill>
              <a:schemeClr val="tx2"/>
            </a:solidFill>
            <a:prstDash val="dash"/>
            <a:headEnd type="none" w="lg" len="med"/>
            <a:tailEnd type="arrow" w="lg" len="med"/>
          </a:ln>
          <a:effectLst/>
        </p:spPr>
      </p:cxnSp>
      <p:sp>
        <p:nvSpPr>
          <p:cNvPr id="42" name="TextBox 41">
            <a:extLst>
              <a:ext uri="{FF2B5EF4-FFF2-40B4-BE49-F238E27FC236}">
                <a16:creationId xmlns:a16="http://schemas.microsoft.com/office/drawing/2014/main" id="{791B76BF-79BC-421D-B5D9-52C74CF20AF2}"/>
              </a:ext>
              <a:ext uri="{C183D7F6-B498-43B3-948B-1728B52AA6E4}">
                <adec:decorative xmlns:adec="http://schemas.microsoft.com/office/drawing/2017/decorative" val="1"/>
              </a:ext>
            </a:extLst>
          </p:cNvPr>
          <p:cNvSpPr txBox="1"/>
          <p:nvPr/>
        </p:nvSpPr>
        <p:spPr>
          <a:xfrm>
            <a:off x="4718230" y="2891156"/>
            <a:ext cx="3509046" cy="120032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40000">
                      <a:srgbClr val="FFFFFF"/>
                    </a:gs>
                    <a:gs pos="100000">
                      <a:srgbClr val="FFFFFF"/>
                    </a:gs>
                  </a:gsLst>
                  <a:lin ang="16200000" scaled="1"/>
                </a:gradFill>
                <a:effectLst/>
                <a:uLnTx/>
                <a:uFillTx/>
                <a:latin typeface="Segoe UI Semibold"/>
                <a:ea typeface="+mn-ea"/>
                <a:cs typeface="+mn-cs"/>
              </a:rPr>
              <a:t>April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gradFill>
                  <a:gsLst>
                    <a:gs pos="76000">
                      <a:srgbClr val="50E6FF"/>
                    </a:gs>
                    <a:gs pos="100000">
                      <a:srgbClr val="50E6FF"/>
                    </a:gs>
                  </a:gsLst>
                  <a:lin ang="16200000" scaled="1"/>
                </a:gradFill>
                <a:effectLst/>
                <a:uLnTx/>
                <a:uFillTx/>
                <a:latin typeface="Segoe UI Semibold"/>
                <a:ea typeface="+mn-ea"/>
                <a:cs typeface="+mn-cs"/>
              </a:rPr>
              <a:t>112,000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40000">
                      <a:srgbClr val="FFFFFF"/>
                    </a:gs>
                    <a:gs pos="100000">
                      <a:srgbClr val="FFFFFF"/>
                    </a:gs>
                  </a:gsLst>
                  <a:lin ang="16200000" scaled="1"/>
                </a:gradFill>
                <a:effectLst/>
                <a:uLnTx/>
                <a:uFillTx/>
                <a:latin typeface="Segoe UI"/>
                <a:ea typeface="+mn-ea"/>
                <a:cs typeface="+mn-cs"/>
              </a:rPr>
              <a:t>Employees and patients personal </a:t>
            </a:r>
            <a:br>
              <a:rPr kumimoji="0" lang="en-US" sz="1400" b="0" i="0" u="none" strike="noStrike" kern="0" cap="none" spc="0" normalizeH="0" baseline="0" noProof="0" dirty="0">
                <a:ln>
                  <a:noFill/>
                </a:ln>
                <a:gradFill>
                  <a:gsLst>
                    <a:gs pos="40000">
                      <a:srgbClr val="FFFFFF"/>
                    </a:gs>
                    <a:gs pos="100000">
                      <a:srgbClr val="FFFFFF"/>
                    </a:gs>
                  </a:gsLst>
                  <a:lin ang="16200000" scaled="1"/>
                </a:gradFill>
                <a:effectLst/>
                <a:uLnTx/>
                <a:uFillTx/>
                <a:latin typeface="Segoe UI"/>
                <a:ea typeface="+mn-ea"/>
                <a:cs typeface="+mn-cs"/>
              </a:rPr>
            </a:br>
            <a:r>
              <a:rPr kumimoji="0" lang="en-US" sz="1400" b="0" i="0" u="none" strike="noStrike" kern="0" cap="none" spc="0" normalizeH="0" baseline="0" noProof="0" dirty="0">
                <a:ln>
                  <a:noFill/>
                </a:ln>
                <a:gradFill>
                  <a:gsLst>
                    <a:gs pos="40000">
                      <a:srgbClr val="FFFFFF"/>
                    </a:gs>
                    <a:gs pos="100000">
                      <a:srgbClr val="FFFFFF"/>
                    </a:gs>
                  </a:gsLst>
                  <a:lin ang="16200000" scaled="1"/>
                </a:gradFill>
                <a:effectLst/>
                <a:uLnTx/>
                <a:uFillTx/>
                <a:latin typeface="Segoe UI"/>
                <a:ea typeface="+mn-ea"/>
                <a:cs typeface="+mn-cs"/>
              </a:rPr>
              <a:t>and medical info compromised</a:t>
            </a:r>
          </a:p>
        </p:txBody>
      </p:sp>
      <p:grpSp>
        <p:nvGrpSpPr>
          <p:cNvPr id="2" name="Group 1">
            <a:extLst>
              <a:ext uri="{FF2B5EF4-FFF2-40B4-BE49-F238E27FC236}">
                <a16:creationId xmlns:a16="http://schemas.microsoft.com/office/drawing/2014/main" id="{36CC44A4-DD9C-4030-9925-B40D2F20FD0F}"/>
              </a:ext>
              <a:ext uri="{C183D7F6-B498-43B3-948B-1728B52AA6E4}">
                <adec:decorative xmlns:adec="http://schemas.microsoft.com/office/drawing/2017/decorative" val="1"/>
              </a:ext>
            </a:extLst>
          </p:cNvPr>
          <p:cNvGrpSpPr/>
          <p:nvPr/>
        </p:nvGrpSpPr>
        <p:grpSpPr>
          <a:xfrm>
            <a:off x="2726447" y="3222361"/>
            <a:ext cx="124102" cy="1354951"/>
            <a:chOff x="2726447" y="3222361"/>
            <a:chExt cx="124102" cy="1354951"/>
          </a:xfrm>
        </p:grpSpPr>
        <p:sp>
          <p:nvSpPr>
            <p:cNvPr id="39" name="Oval 38">
              <a:extLst>
                <a:ext uri="{FF2B5EF4-FFF2-40B4-BE49-F238E27FC236}">
                  <a16:creationId xmlns:a16="http://schemas.microsoft.com/office/drawing/2014/main" id="{E7CB7531-AD0F-430A-8F6E-0D02F42E747F}"/>
                </a:ext>
                <a:ext uri="{C183D7F6-B498-43B3-948B-1728B52AA6E4}">
                  <adec:decorative xmlns:adec="http://schemas.microsoft.com/office/drawing/2017/decorative" val="1"/>
                </a:ext>
              </a:extLst>
            </p:cNvPr>
            <p:cNvSpPr/>
            <p:nvPr/>
          </p:nvSpPr>
          <p:spPr bwMode="auto">
            <a:xfrm>
              <a:off x="2726447" y="4452596"/>
              <a:ext cx="124102" cy="124716"/>
            </a:xfrm>
            <a:prstGeom prst="ellipse">
              <a:avLst/>
            </a:prstGeom>
            <a:solidFill>
              <a:srgbClr val="50E6FF"/>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43" name="Straight Connector 42">
              <a:extLst>
                <a:ext uri="{FF2B5EF4-FFF2-40B4-BE49-F238E27FC236}">
                  <a16:creationId xmlns:a16="http://schemas.microsoft.com/office/drawing/2014/main" id="{8C4B4FBB-3794-4A72-9D74-EA2ACABD0B18}"/>
                </a:ext>
              </a:extLst>
            </p:cNvPr>
            <p:cNvCxnSpPr>
              <a:cxnSpLocks/>
            </p:cNvCxnSpPr>
            <p:nvPr/>
          </p:nvCxnSpPr>
          <p:spPr>
            <a:xfrm flipV="1">
              <a:off x="2788498" y="3222361"/>
              <a:ext cx="0" cy="1239760"/>
            </a:xfrm>
            <a:prstGeom prst="line">
              <a:avLst/>
            </a:prstGeom>
            <a:ln w="127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97C70C6D-F016-4E83-BFA5-2C538C1AA3A3}"/>
              </a:ext>
              <a:ext uri="{C183D7F6-B498-43B3-948B-1728B52AA6E4}">
                <adec:decorative xmlns:adec="http://schemas.microsoft.com/office/drawing/2017/decorative" val="1"/>
              </a:ext>
            </a:extLst>
          </p:cNvPr>
          <p:cNvGrpSpPr/>
          <p:nvPr/>
        </p:nvGrpSpPr>
        <p:grpSpPr>
          <a:xfrm>
            <a:off x="4718230" y="4182005"/>
            <a:ext cx="124102" cy="395307"/>
            <a:chOff x="4718230" y="4182005"/>
            <a:chExt cx="124102" cy="395307"/>
          </a:xfrm>
        </p:grpSpPr>
        <p:sp>
          <p:nvSpPr>
            <p:cNvPr id="40" name="Oval 39">
              <a:extLst>
                <a:ext uri="{FF2B5EF4-FFF2-40B4-BE49-F238E27FC236}">
                  <a16:creationId xmlns:a16="http://schemas.microsoft.com/office/drawing/2014/main" id="{2026B770-EB1F-4938-8188-3CDCA75F343C}"/>
                </a:ext>
                <a:ext uri="{C183D7F6-B498-43B3-948B-1728B52AA6E4}">
                  <adec:decorative xmlns:adec="http://schemas.microsoft.com/office/drawing/2017/decorative" val="1"/>
                </a:ext>
              </a:extLst>
            </p:cNvPr>
            <p:cNvSpPr/>
            <p:nvPr/>
          </p:nvSpPr>
          <p:spPr bwMode="auto">
            <a:xfrm>
              <a:off x="4718230" y="4452596"/>
              <a:ext cx="124102" cy="124716"/>
            </a:xfrm>
            <a:prstGeom prst="ellipse">
              <a:avLst/>
            </a:prstGeom>
            <a:solidFill>
              <a:srgbClr val="50E6FF"/>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44" name="Straight Connector 43">
              <a:extLst>
                <a:ext uri="{FF2B5EF4-FFF2-40B4-BE49-F238E27FC236}">
                  <a16:creationId xmlns:a16="http://schemas.microsoft.com/office/drawing/2014/main" id="{0227BD48-BD15-4D48-B5ED-F20509CB88D1}"/>
                </a:ext>
              </a:extLst>
            </p:cNvPr>
            <p:cNvCxnSpPr>
              <a:cxnSpLocks/>
            </p:cNvCxnSpPr>
            <p:nvPr/>
          </p:nvCxnSpPr>
          <p:spPr>
            <a:xfrm flipV="1">
              <a:off x="4780281" y="4182005"/>
              <a:ext cx="0" cy="275370"/>
            </a:xfrm>
            <a:prstGeom prst="line">
              <a:avLst/>
            </a:prstGeom>
            <a:ln w="127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E15A6041-A7D1-4061-B400-590805685A08}"/>
              </a:ext>
              <a:ext uri="{C183D7F6-B498-43B3-948B-1728B52AA6E4}">
                <adec:decorative xmlns:adec="http://schemas.microsoft.com/office/drawing/2017/decorative" val="1"/>
              </a:ext>
            </a:extLst>
          </p:cNvPr>
          <p:cNvGrpSpPr/>
          <p:nvPr/>
        </p:nvGrpSpPr>
        <p:grpSpPr>
          <a:xfrm>
            <a:off x="7607834" y="3391430"/>
            <a:ext cx="124102" cy="1185882"/>
            <a:chOff x="7607834" y="3391430"/>
            <a:chExt cx="124102" cy="1185882"/>
          </a:xfrm>
        </p:grpSpPr>
        <p:sp>
          <p:nvSpPr>
            <p:cNvPr id="41" name="Oval 40">
              <a:extLst>
                <a:ext uri="{FF2B5EF4-FFF2-40B4-BE49-F238E27FC236}">
                  <a16:creationId xmlns:a16="http://schemas.microsoft.com/office/drawing/2014/main" id="{DA7E5648-2719-4DB0-883B-0653948BCF26}"/>
                </a:ext>
                <a:ext uri="{C183D7F6-B498-43B3-948B-1728B52AA6E4}">
                  <adec:decorative xmlns:adec="http://schemas.microsoft.com/office/drawing/2017/decorative" val="1"/>
                </a:ext>
              </a:extLst>
            </p:cNvPr>
            <p:cNvSpPr/>
            <p:nvPr/>
          </p:nvSpPr>
          <p:spPr bwMode="auto">
            <a:xfrm>
              <a:off x="7607834" y="4452596"/>
              <a:ext cx="124102" cy="124716"/>
            </a:xfrm>
            <a:prstGeom prst="ellipse">
              <a:avLst/>
            </a:prstGeom>
            <a:solidFill>
              <a:srgbClr val="50E6FF"/>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45" name="Straight Connector 44">
              <a:extLst>
                <a:ext uri="{FF2B5EF4-FFF2-40B4-BE49-F238E27FC236}">
                  <a16:creationId xmlns:a16="http://schemas.microsoft.com/office/drawing/2014/main" id="{8DD3DDA2-CE24-4552-97E2-A9D72F19D062}"/>
                </a:ext>
              </a:extLst>
            </p:cNvPr>
            <p:cNvCxnSpPr>
              <a:cxnSpLocks/>
            </p:cNvCxnSpPr>
            <p:nvPr/>
          </p:nvCxnSpPr>
          <p:spPr>
            <a:xfrm flipV="1">
              <a:off x="7669885" y="3391430"/>
              <a:ext cx="0" cy="1065945"/>
            </a:xfrm>
            <a:prstGeom prst="line">
              <a:avLst/>
            </a:prstGeom>
            <a:ln w="127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2F4A9065-6031-477D-A28E-46459419519C}"/>
              </a:ext>
              <a:ext uri="{C183D7F6-B498-43B3-948B-1728B52AA6E4}">
                <adec:decorative xmlns:adec="http://schemas.microsoft.com/office/drawing/2017/decorative" val="1"/>
              </a:ext>
            </a:extLst>
          </p:cNvPr>
          <p:cNvSpPr txBox="1"/>
          <p:nvPr/>
        </p:nvSpPr>
        <p:spPr>
          <a:xfrm>
            <a:off x="7607834" y="1917651"/>
            <a:ext cx="4206817" cy="1415772"/>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40000">
                      <a:srgbClr val="FFFFFF"/>
                    </a:gs>
                    <a:gs pos="100000">
                      <a:srgbClr val="FFFFFF"/>
                    </a:gs>
                  </a:gsLst>
                  <a:lin ang="16200000" scaled="1"/>
                </a:gradFill>
                <a:effectLst/>
                <a:uLnTx/>
                <a:uFillTx/>
                <a:latin typeface="Segoe UI Semibold"/>
              </a:rPr>
              <a:t>July 2020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gradFill>
                  <a:gsLst>
                    <a:gs pos="76000">
                      <a:srgbClr val="50E6FF"/>
                    </a:gs>
                    <a:gs pos="100000">
                      <a:srgbClr val="50E6FF"/>
                    </a:gs>
                  </a:gsLst>
                  <a:lin ang="16200000" scaled="1"/>
                </a:gradFill>
                <a:effectLst/>
                <a:uLnTx/>
                <a:uFillTx/>
                <a:latin typeface="Segoe UI Semibold"/>
              </a:rPr>
              <a:t>450,000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40000">
                      <a:srgbClr val="FFFFFF"/>
                    </a:gs>
                    <a:gs pos="100000">
                      <a:srgbClr val="FFFFFF"/>
                    </a:gs>
                  </a:gsLst>
                  <a:lin ang="16200000" scaled="1"/>
                </a:gradFill>
                <a:effectLst/>
                <a:uLnTx/>
                <a:uFillTx/>
              </a:rPr>
              <a:t>Residents of Polk County, </a:t>
            </a:r>
            <a:br>
              <a:rPr kumimoji="0" lang="en-US" sz="1400" b="0" i="0" u="none" strike="noStrike" kern="0" cap="none" spc="0" normalizeH="0" baseline="0" noProof="0" dirty="0">
                <a:ln>
                  <a:noFill/>
                </a:ln>
                <a:gradFill>
                  <a:gsLst>
                    <a:gs pos="40000">
                      <a:srgbClr val="FFFFFF"/>
                    </a:gs>
                    <a:gs pos="100000">
                      <a:srgbClr val="FFFFFF"/>
                    </a:gs>
                  </a:gsLst>
                  <a:lin ang="16200000" scaled="1"/>
                </a:gradFill>
                <a:effectLst/>
                <a:uLnTx/>
                <a:uFillTx/>
              </a:rPr>
            </a:br>
            <a:r>
              <a:rPr kumimoji="0" lang="en-US" sz="1400" b="0" i="0" u="none" strike="noStrike" kern="0" cap="none" spc="0" normalizeH="0" baseline="0" noProof="0" dirty="0">
                <a:ln>
                  <a:noFill/>
                </a:ln>
                <a:gradFill>
                  <a:gsLst>
                    <a:gs pos="40000">
                      <a:srgbClr val="FFFFFF"/>
                    </a:gs>
                    <a:gs pos="100000">
                      <a:srgbClr val="FFFFFF"/>
                    </a:gs>
                  </a:gsLst>
                  <a:lin ang="16200000" scaled="1"/>
                </a:gradFill>
                <a:effectLst/>
                <a:uLnTx/>
                <a:uFillTx/>
              </a:rPr>
              <a:t>Florida’s tax collector </a:t>
            </a:r>
            <a:br>
              <a:rPr kumimoji="0" lang="en-US" sz="1400" b="0" i="0" u="none" strike="noStrike" kern="0" cap="none" spc="0" normalizeH="0" baseline="0" noProof="0" dirty="0">
                <a:ln>
                  <a:noFill/>
                </a:ln>
                <a:gradFill>
                  <a:gsLst>
                    <a:gs pos="40000">
                      <a:srgbClr val="FFFFFF"/>
                    </a:gs>
                    <a:gs pos="100000">
                      <a:srgbClr val="FFFFFF"/>
                    </a:gs>
                  </a:gsLst>
                  <a:lin ang="16200000" scaled="1"/>
                </a:gradFill>
                <a:effectLst/>
                <a:uLnTx/>
                <a:uFillTx/>
              </a:rPr>
            </a:br>
            <a:r>
              <a:rPr kumimoji="0" lang="en-US" sz="1400" b="0" i="0" u="none" strike="noStrike" kern="0" cap="none" spc="0" normalizeH="0" baseline="0" noProof="0" dirty="0">
                <a:ln>
                  <a:noFill/>
                </a:ln>
                <a:gradFill>
                  <a:gsLst>
                    <a:gs pos="40000">
                      <a:srgbClr val="FFFFFF"/>
                    </a:gs>
                    <a:gs pos="100000">
                      <a:srgbClr val="FFFFFF"/>
                    </a:gs>
                  </a:gsLst>
                  <a:lin ang="16200000" scaled="1"/>
                </a:gradFill>
                <a:effectLst/>
                <a:uLnTx/>
                <a:uFillTx/>
              </a:rPr>
              <a:t>compromised</a:t>
            </a:r>
          </a:p>
        </p:txBody>
      </p:sp>
    </p:spTree>
    <p:extLst>
      <p:ext uri="{BB962C8B-B14F-4D97-AF65-F5344CB8AC3E}">
        <p14:creationId xmlns:p14="http://schemas.microsoft.com/office/powerpoint/2010/main" val="178842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ln>
            <a:noFill/>
          </a:ln>
        </p:spPr>
        <p:txBody>
          <a:bodyPr>
            <a:normAutofit/>
          </a:bodyPr>
          <a:lstStyle/>
          <a:p>
            <a:pPr>
              <a:spcAft>
                <a:spcPct val="35000"/>
              </a:spcAft>
            </a:pPr>
            <a:r>
              <a:rPr lang="en-US" dirty="0"/>
              <a:t>We need better security solutions</a:t>
            </a:r>
          </a:p>
        </p:txBody>
      </p:sp>
      <p:grpSp>
        <p:nvGrpSpPr>
          <p:cNvPr id="7" name="Group 6">
            <a:extLst>
              <a:ext uri="{FF2B5EF4-FFF2-40B4-BE49-F238E27FC236}">
                <a16:creationId xmlns:a16="http://schemas.microsoft.com/office/drawing/2014/main" id="{C23CAD8A-6A63-44E7-99A6-E731962AA4FB}"/>
              </a:ext>
              <a:ext uri="{C183D7F6-B498-43B3-948B-1728B52AA6E4}">
                <adec:decorative xmlns:adec="http://schemas.microsoft.com/office/drawing/2017/decorative" val="1"/>
              </a:ext>
            </a:extLst>
          </p:cNvPr>
          <p:cNvGrpSpPr/>
          <p:nvPr/>
        </p:nvGrpSpPr>
        <p:grpSpPr>
          <a:xfrm>
            <a:off x="5796874" y="1509390"/>
            <a:ext cx="5709326" cy="1447800"/>
            <a:chOff x="5796874" y="1509390"/>
            <a:chExt cx="5709326" cy="1447800"/>
          </a:xfrm>
        </p:grpSpPr>
        <p:sp>
          <p:nvSpPr>
            <p:cNvPr id="14" name="Rectangular Callout 2">
              <a:extLst>
                <a:ext uri="{FF2B5EF4-FFF2-40B4-BE49-F238E27FC236}">
                  <a16:creationId xmlns:a16="http://schemas.microsoft.com/office/drawing/2014/main" id="{015F3630-1B6C-4341-B6C4-94C8F8BD048D}"/>
                </a:ext>
              </a:extLst>
            </p:cNvPr>
            <p:cNvSpPr/>
            <p:nvPr/>
          </p:nvSpPr>
          <p:spPr bwMode="auto">
            <a:xfrm>
              <a:off x="5796874" y="1509390"/>
              <a:ext cx="2661093" cy="1447800"/>
            </a:xfrm>
            <a:prstGeom prst="wedgeRectCallout">
              <a:avLst>
                <a:gd name="adj1" fmla="val 33331"/>
                <a:gd name="adj2" fmla="val 65387"/>
              </a:avLst>
            </a:prstGeom>
            <a:noFill/>
            <a:ln w="19050" cap="rnd">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solidFill>
                    <a:schemeClr val="tx1"/>
                  </a:solidFill>
                  <a:latin typeface="Segoe UI" charset="0"/>
                  <a:cs typeface="Segoe UI" charset="0"/>
                </a:rPr>
                <a:t>“How do we stay</a:t>
              </a:r>
              <a:br>
                <a:rPr lang="en-US" sz="2000" dirty="0">
                  <a:solidFill>
                    <a:schemeClr val="tx1"/>
                  </a:solidFill>
                  <a:latin typeface="Segoe UI" charset="0"/>
                  <a:cs typeface="Segoe UI" charset="0"/>
                </a:rPr>
              </a:br>
              <a:r>
                <a:rPr lang="en-US" sz="2000" dirty="0">
                  <a:solidFill>
                    <a:schemeClr val="tx1"/>
                  </a:solidFill>
                  <a:latin typeface="Segoe UI" charset="0"/>
                  <a:cs typeface="Segoe UI" charset="0"/>
                </a:rPr>
                <a:t>ahead of emerging security exploits?”</a:t>
              </a:r>
            </a:p>
          </p:txBody>
        </p:sp>
        <p:sp>
          <p:nvSpPr>
            <p:cNvPr id="15" name="Rectangular Callout 37">
              <a:extLst>
                <a:ext uri="{FF2B5EF4-FFF2-40B4-BE49-F238E27FC236}">
                  <a16:creationId xmlns:a16="http://schemas.microsoft.com/office/drawing/2014/main" id="{11D44946-CC33-42A7-871C-D373E051F915}"/>
                </a:ext>
              </a:extLst>
            </p:cNvPr>
            <p:cNvSpPr/>
            <p:nvPr/>
          </p:nvSpPr>
          <p:spPr bwMode="auto">
            <a:xfrm>
              <a:off x="8845107" y="1509390"/>
              <a:ext cx="2661093" cy="1447800"/>
            </a:xfrm>
            <a:prstGeom prst="wedgeRectCallout">
              <a:avLst>
                <a:gd name="adj1" fmla="val 7705"/>
                <a:gd name="adj2" fmla="val 67852"/>
              </a:avLst>
            </a:prstGeom>
            <a:noFill/>
            <a:ln w="19050" cap="rnd">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solidFill>
                    <a:schemeClr val="tx1"/>
                  </a:solidFill>
                  <a:latin typeface="Segoe UI" charset="0"/>
                  <a:cs typeface="Segoe UI" charset="0"/>
                </a:rPr>
                <a:t>“How do I</a:t>
              </a:r>
              <a:br>
                <a:rPr lang="en-US" sz="2000" dirty="0">
                  <a:solidFill>
                    <a:schemeClr val="tx1"/>
                  </a:solidFill>
                  <a:latin typeface="Segoe UI" charset="0"/>
                  <a:cs typeface="Segoe UI" charset="0"/>
                </a:rPr>
              </a:br>
              <a:r>
                <a:rPr lang="en-US" sz="2000" dirty="0">
                  <a:solidFill>
                    <a:schemeClr val="tx1"/>
                  </a:solidFill>
                  <a:latin typeface="Segoe UI" charset="0"/>
                  <a:cs typeface="Segoe UI" charset="0"/>
                </a:rPr>
                <a:t>keep virtualized workloads safe?”</a:t>
              </a:r>
            </a:p>
          </p:txBody>
        </p:sp>
      </p:grpSp>
      <p:grpSp>
        <p:nvGrpSpPr>
          <p:cNvPr id="5" name="Group 4">
            <a:extLst>
              <a:ext uri="{FF2B5EF4-FFF2-40B4-BE49-F238E27FC236}">
                <a16:creationId xmlns:a16="http://schemas.microsoft.com/office/drawing/2014/main" id="{ECA70B0A-EDF1-1B4C-BF9E-0B86E1A8E8BD}"/>
              </a:ext>
              <a:ext uri="{C183D7F6-B498-43B3-948B-1728B52AA6E4}">
                <adec:decorative xmlns:adec="http://schemas.microsoft.com/office/drawing/2017/decorative" val="1"/>
              </a:ext>
            </a:extLst>
          </p:cNvPr>
          <p:cNvGrpSpPr/>
          <p:nvPr/>
        </p:nvGrpSpPr>
        <p:grpSpPr>
          <a:xfrm>
            <a:off x="837901" y="4247709"/>
            <a:ext cx="5365517" cy="1818877"/>
            <a:chOff x="837901" y="4247709"/>
            <a:chExt cx="5365517" cy="1818877"/>
          </a:xfrm>
        </p:grpSpPr>
        <p:sp>
          <p:nvSpPr>
            <p:cNvPr id="74" name="TextBox 73">
              <a:extLst>
                <a:ext uri="{FF2B5EF4-FFF2-40B4-BE49-F238E27FC236}">
                  <a16:creationId xmlns:a16="http://schemas.microsoft.com/office/drawing/2014/main" id="{B6ECB89D-483F-41B8-ADFB-37F80E78DB66}"/>
                </a:ext>
              </a:extLst>
            </p:cNvPr>
            <p:cNvSpPr txBox="1"/>
            <p:nvPr/>
          </p:nvSpPr>
          <p:spPr>
            <a:xfrm>
              <a:off x="2673984" y="4247709"/>
              <a:ext cx="3529434" cy="1818877"/>
            </a:xfrm>
            <a:prstGeom prst="rect">
              <a:avLst/>
            </a:prstGeom>
            <a:noFill/>
            <a:ln>
              <a:noFill/>
            </a:ln>
          </p:spPr>
          <p:txBody>
            <a:bodyPr wrap="square" lIns="182828" tIns="146263" rIns="182828" bIns="146263" rtlCol="0">
              <a:spAutoFit/>
            </a:bodyPr>
            <a:lstStyle/>
            <a:p>
              <a:pPr lvl="0" defTabSz="914049">
                <a:lnSpc>
                  <a:spcPct val="90000"/>
                </a:lnSpc>
              </a:pPr>
              <a:r>
                <a:rPr lang="en-US" sz="2200" dirty="0"/>
                <a:t>Average amount paid</a:t>
              </a:r>
              <a:br>
                <a:rPr lang="en-US" sz="2200" dirty="0"/>
              </a:br>
              <a:r>
                <a:rPr lang="en-US" sz="2200" dirty="0"/>
                <a:t>in USD for each lost</a:t>
              </a:r>
              <a:br>
                <a:rPr lang="en-US" sz="2200" dirty="0"/>
              </a:br>
              <a:r>
                <a:rPr lang="en-US" sz="2200" dirty="0"/>
                <a:t>or stolen record containing sensitive or</a:t>
              </a:r>
              <a:br>
                <a:rPr lang="en-US" sz="2200" dirty="0"/>
              </a:br>
              <a:r>
                <a:rPr lang="en-US" sz="2200" dirty="0"/>
                <a:t>confidential information</a:t>
              </a:r>
              <a:endParaRPr kumimoji="0" lang="en-US" sz="2200" b="0" i="0" u="none" strike="noStrike" kern="1200" cap="none" spc="0" normalizeH="0" baseline="0" noProof="0" dirty="0">
                <a:ln>
                  <a:noFill/>
                </a:ln>
                <a:effectLst/>
                <a:uLnTx/>
                <a:uFillTx/>
                <a:latin typeface="Segoe UI Light" panose="020B0502040204020203" pitchFamily="34" charset="0"/>
                <a:cs typeface="Segoe UI Light" panose="020B0502040204020203" pitchFamily="34" charset="0"/>
              </a:endParaRPr>
            </a:p>
          </p:txBody>
        </p:sp>
        <p:sp>
          <p:nvSpPr>
            <p:cNvPr id="3" name="Oval 2">
              <a:extLst>
                <a:ext uri="{FF2B5EF4-FFF2-40B4-BE49-F238E27FC236}">
                  <a16:creationId xmlns:a16="http://schemas.microsoft.com/office/drawing/2014/main" id="{780104EC-666B-6F49-AF67-6AC75D8647DB}"/>
                </a:ext>
              </a:extLst>
            </p:cNvPr>
            <p:cNvSpPr/>
            <p:nvPr/>
          </p:nvSpPr>
          <p:spPr bwMode="auto">
            <a:xfrm>
              <a:off x="837901" y="4336164"/>
              <a:ext cx="1641967" cy="1641967"/>
            </a:xfrm>
            <a:prstGeom prst="ellipse">
              <a:avLst/>
            </a:prstGeom>
            <a:no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800" dirty="0">
                  <a:solidFill>
                    <a:schemeClr val="tx1"/>
                  </a:solidFill>
                  <a:latin typeface="Segoe UI Light" panose="020B0502040204020203" pitchFamily="34" charset="0"/>
                  <a:cs typeface="Segoe UI Light" panose="020B0502040204020203" pitchFamily="34" charset="0"/>
                </a:rPr>
                <a:t>$141</a:t>
              </a:r>
              <a:r>
                <a:rPr lang="en-US" sz="3000" baseline="30000" dirty="0">
                  <a:solidFill>
                    <a:schemeClr val="tx1"/>
                  </a:solidFill>
                  <a:latin typeface="Segoe UI Light" panose="020B0502040204020203" pitchFamily="34" charset="0"/>
                  <a:cs typeface="Segoe UI Light" panose="020B0502040204020203" pitchFamily="34" charset="0"/>
                </a:rPr>
                <a:t>*</a:t>
              </a:r>
            </a:p>
          </p:txBody>
        </p:sp>
      </p:grpSp>
      <p:grpSp>
        <p:nvGrpSpPr>
          <p:cNvPr id="32" name="Group 31">
            <a:extLst>
              <a:ext uri="{FF2B5EF4-FFF2-40B4-BE49-F238E27FC236}">
                <a16:creationId xmlns:a16="http://schemas.microsoft.com/office/drawing/2014/main" id="{A6730571-4935-DC49-B883-36CF43C31C17}"/>
              </a:ext>
              <a:ext uri="{C183D7F6-B498-43B3-948B-1728B52AA6E4}">
                <adec:decorative xmlns:adec="http://schemas.microsoft.com/office/drawing/2017/decorative" val="1"/>
              </a:ext>
            </a:extLst>
          </p:cNvPr>
          <p:cNvGrpSpPr/>
          <p:nvPr/>
        </p:nvGrpSpPr>
        <p:grpSpPr>
          <a:xfrm>
            <a:off x="432414" y="3315027"/>
            <a:ext cx="11305162" cy="627864"/>
            <a:chOff x="432414" y="5326419"/>
            <a:chExt cx="11305162" cy="627864"/>
          </a:xfrm>
        </p:grpSpPr>
        <p:grpSp>
          <p:nvGrpSpPr>
            <p:cNvPr id="33" name="Group 32">
              <a:extLst>
                <a:ext uri="{FF2B5EF4-FFF2-40B4-BE49-F238E27FC236}">
                  <a16:creationId xmlns:a16="http://schemas.microsoft.com/office/drawing/2014/main" id="{675B5C69-4C5C-E044-AEA0-37F017474694}"/>
                </a:ext>
              </a:extLst>
            </p:cNvPr>
            <p:cNvGrpSpPr/>
            <p:nvPr/>
          </p:nvGrpSpPr>
          <p:grpSpPr>
            <a:xfrm>
              <a:off x="432414" y="5326419"/>
              <a:ext cx="11305162" cy="627864"/>
              <a:chOff x="432414" y="5326419"/>
              <a:chExt cx="11305162" cy="627864"/>
            </a:xfrm>
          </p:grpSpPr>
          <p:sp>
            <p:nvSpPr>
              <p:cNvPr id="35" name="TextBox 34">
                <a:extLst>
                  <a:ext uri="{FF2B5EF4-FFF2-40B4-BE49-F238E27FC236}">
                    <a16:creationId xmlns:a16="http://schemas.microsoft.com/office/drawing/2014/main" id="{616EC3DD-D0A4-7A40-B1D5-BBFF8325A11D}"/>
                  </a:ext>
                </a:extLst>
              </p:cNvPr>
              <p:cNvSpPr txBox="1"/>
              <p:nvPr/>
            </p:nvSpPr>
            <p:spPr>
              <a:xfrm>
                <a:off x="9422792" y="5326419"/>
                <a:ext cx="808424" cy="627864"/>
              </a:xfrm>
              <a:prstGeom prst="rect">
                <a:avLst/>
              </a:prstGeom>
              <a:noFill/>
              <a:ln>
                <a:noFill/>
              </a:ln>
            </p:spPr>
            <p:txBody>
              <a:bodyPr wrap="square" lIns="182880" tIns="146304" rIns="182880" bIns="146304" rtlCol="0">
                <a:spAutoFit/>
              </a:bodyPr>
              <a:lstStyle/>
              <a:p>
                <a:pPr>
                  <a:lnSpc>
                    <a:spcPct val="90000"/>
                  </a:lnSpc>
                  <a:spcAft>
                    <a:spcPts val="600"/>
                  </a:spcAft>
                </a:pPr>
                <a:r>
                  <a:rPr lang="en-US" sz="2400" dirty="0"/>
                  <a:t>IT</a:t>
                </a:r>
              </a:p>
            </p:txBody>
          </p:sp>
          <p:cxnSp>
            <p:nvCxnSpPr>
              <p:cNvPr id="36" name="Straight Connector 35">
                <a:extLst>
                  <a:ext uri="{FF2B5EF4-FFF2-40B4-BE49-F238E27FC236}">
                    <a16:creationId xmlns:a16="http://schemas.microsoft.com/office/drawing/2014/main" id="{77FB9249-DB7A-3F4F-8141-5C77DC86172A}"/>
                  </a:ext>
                </a:extLst>
              </p:cNvPr>
              <p:cNvCxnSpPr>
                <a:cxnSpLocks/>
              </p:cNvCxnSpPr>
              <p:nvPr/>
            </p:nvCxnSpPr>
            <p:spPr>
              <a:xfrm flipH="1">
                <a:off x="432414" y="5640351"/>
                <a:ext cx="7767468" cy="0"/>
              </a:xfrm>
              <a:prstGeom prst="line">
                <a:avLst/>
              </a:prstGeom>
              <a:ln w="19050"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578DFA-668E-7249-828B-EB410F5F9A88}"/>
                  </a:ext>
                </a:extLst>
              </p:cNvPr>
              <p:cNvCxnSpPr>
                <a:cxnSpLocks/>
              </p:cNvCxnSpPr>
              <p:nvPr/>
            </p:nvCxnSpPr>
            <p:spPr>
              <a:xfrm flipH="1">
                <a:off x="10160998" y="5640351"/>
                <a:ext cx="1576578" cy="0"/>
              </a:xfrm>
              <a:prstGeom prst="line">
                <a:avLst/>
              </a:prstGeom>
              <a:ln w="19050"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BB9C4E-EA9B-5B4C-B4D0-AF9E531D3E17}"/>
                  </a:ext>
                </a:extLst>
              </p:cNvPr>
              <p:cNvCxnSpPr/>
              <p:nvPr/>
            </p:nvCxnSpPr>
            <p:spPr>
              <a:xfrm>
                <a:off x="8199882" y="5358358"/>
                <a:ext cx="0" cy="533400"/>
              </a:xfrm>
              <a:prstGeom prst="line">
                <a:avLst/>
              </a:prstGeom>
              <a:ln w="19050"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922427A-EF33-B045-8DCA-85C6CB243FDF}"/>
                  </a:ext>
                </a:extLst>
              </p:cNvPr>
              <p:cNvCxnSpPr/>
              <p:nvPr/>
            </p:nvCxnSpPr>
            <p:spPr>
              <a:xfrm>
                <a:off x="10165842" y="5358358"/>
                <a:ext cx="0" cy="533400"/>
              </a:xfrm>
              <a:prstGeom prst="line">
                <a:avLst/>
              </a:prstGeom>
              <a:ln w="19050"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34" name="Picture 33">
              <a:extLst>
                <a:ext uri="{FF2B5EF4-FFF2-40B4-BE49-F238E27FC236}">
                  <a16:creationId xmlns:a16="http://schemas.microsoft.com/office/drawing/2014/main" id="{A47DE3E1-DD30-4141-BF81-D0865324CB3C}"/>
                </a:ext>
              </a:extLst>
            </p:cNvPr>
            <p:cNvPicPr>
              <a:picLocks noChangeAspect="1"/>
            </p:cNvPicPr>
            <p:nvPr/>
          </p:nvPicPr>
          <p:blipFill>
            <a:blip r:embed="rId3"/>
            <a:stretch>
              <a:fillRect/>
            </a:stretch>
          </p:blipFill>
          <p:spPr>
            <a:xfrm>
              <a:off x="8520022" y="5373651"/>
              <a:ext cx="800100" cy="533400"/>
            </a:xfrm>
            <a:prstGeom prst="rect">
              <a:avLst/>
            </a:prstGeom>
            <a:ln w="3175">
              <a:noFill/>
            </a:ln>
          </p:spPr>
        </p:pic>
      </p:grpSp>
      <p:grpSp>
        <p:nvGrpSpPr>
          <p:cNvPr id="6" name="Group 5">
            <a:extLst>
              <a:ext uri="{FF2B5EF4-FFF2-40B4-BE49-F238E27FC236}">
                <a16:creationId xmlns:a16="http://schemas.microsoft.com/office/drawing/2014/main" id="{99B79AE2-F350-EB46-8D4C-080EA1819CEC}"/>
              </a:ext>
              <a:ext uri="{C183D7F6-B498-43B3-948B-1728B52AA6E4}">
                <adec:decorative xmlns:adec="http://schemas.microsoft.com/office/drawing/2017/decorative" val="1"/>
              </a:ext>
            </a:extLst>
          </p:cNvPr>
          <p:cNvGrpSpPr/>
          <p:nvPr/>
        </p:nvGrpSpPr>
        <p:grpSpPr>
          <a:xfrm>
            <a:off x="6589423" y="4338252"/>
            <a:ext cx="4916777" cy="1641967"/>
            <a:chOff x="6589423" y="4338252"/>
            <a:chExt cx="4916777" cy="1641967"/>
          </a:xfrm>
        </p:grpSpPr>
        <p:sp>
          <p:nvSpPr>
            <p:cNvPr id="70" name="TextBox 69">
              <a:extLst>
                <a:ext uri="{FF2B5EF4-FFF2-40B4-BE49-F238E27FC236}">
                  <a16:creationId xmlns:a16="http://schemas.microsoft.com/office/drawing/2014/main" id="{59044301-8AFD-48CE-B435-3D74DDABDFB8}"/>
                </a:ext>
              </a:extLst>
            </p:cNvPr>
            <p:cNvSpPr txBox="1"/>
            <p:nvPr/>
          </p:nvSpPr>
          <p:spPr>
            <a:xfrm>
              <a:off x="8417133" y="4400058"/>
              <a:ext cx="3089067" cy="904780"/>
            </a:xfrm>
            <a:prstGeom prst="rect">
              <a:avLst/>
            </a:prstGeom>
            <a:noFill/>
            <a:ln>
              <a:noFill/>
            </a:ln>
          </p:spPr>
          <p:txBody>
            <a:bodyPr wrap="square" lIns="182828" tIns="146263" rIns="182828" bIns="146263" rtlCol="0">
              <a:spAutoFit/>
            </a:bodyPr>
            <a:lstStyle/>
            <a:p>
              <a:pPr defTabSz="914049">
                <a:lnSpc>
                  <a:spcPct val="90000"/>
                </a:lnSpc>
                <a:spcAft>
                  <a:spcPts val="600"/>
                </a:spcAft>
              </a:pPr>
              <a:r>
                <a:rPr lang="en-US" sz="2200" dirty="0"/>
                <a:t>Average total cost</a:t>
              </a:r>
              <a:br>
                <a:rPr lang="en-US" sz="2200" dirty="0"/>
              </a:br>
              <a:r>
                <a:rPr lang="en-US" sz="2200" dirty="0"/>
                <a:t>of a data breach</a:t>
              </a:r>
            </a:p>
          </p:txBody>
        </p:sp>
        <p:sp>
          <p:nvSpPr>
            <p:cNvPr id="21" name="Oval 20">
              <a:extLst>
                <a:ext uri="{FF2B5EF4-FFF2-40B4-BE49-F238E27FC236}">
                  <a16:creationId xmlns:a16="http://schemas.microsoft.com/office/drawing/2014/main" id="{6B1F579F-E1FD-49CB-945A-C7FDE0B62829}"/>
                </a:ext>
              </a:extLst>
            </p:cNvPr>
            <p:cNvSpPr/>
            <p:nvPr/>
          </p:nvSpPr>
          <p:spPr bwMode="auto">
            <a:xfrm>
              <a:off x="6589423" y="4338252"/>
              <a:ext cx="1641967" cy="1641967"/>
            </a:xfrm>
            <a:prstGeom prst="ellipse">
              <a:avLst/>
            </a:prstGeom>
            <a:noFill/>
            <a:ln w="254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800" dirty="0">
                  <a:solidFill>
                    <a:schemeClr val="tx1"/>
                  </a:solidFill>
                  <a:latin typeface="Segoe UI Light" panose="020B0502040204020203" pitchFamily="34" charset="0"/>
                  <a:cs typeface="Segoe UI Light" panose="020B0502040204020203" pitchFamily="34" charset="0"/>
                </a:rPr>
                <a:t>$3.62</a:t>
              </a:r>
              <a:r>
                <a:rPr lang="en-US" sz="2200" dirty="0">
                  <a:solidFill>
                    <a:schemeClr val="tx1"/>
                  </a:solidFill>
                  <a:latin typeface="Segoe UI Light" panose="020B0502040204020203" pitchFamily="34" charset="0"/>
                  <a:cs typeface="Segoe UI Light" panose="020B0502040204020203" pitchFamily="34" charset="0"/>
                </a:rPr>
                <a:t>million*</a:t>
              </a:r>
            </a:p>
          </p:txBody>
        </p:sp>
      </p:grpSp>
      <p:sp>
        <p:nvSpPr>
          <p:cNvPr id="2" name="TextBox 1">
            <a:hlinkClick r:id="rId4"/>
            <a:extLst>
              <a:ext uri="{FF2B5EF4-FFF2-40B4-BE49-F238E27FC236}">
                <a16:creationId xmlns:a16="http://schemas.microsoft.com/office/drawing/2014/main" id="{BBC7AE79-F961-EF47-8C85-AF70438A5418}"/>
              </a:ext>
            </a:extLst>
          </p:cNvPr>
          <p:cNvSpPr txBox="1"/>
          <p:nvPr/>
        </p:nvSpPr>
        <p:spPr>
          <a:xfrm>
            <a:off x="7560380" y="6050482"/>
            <a:ext cx="4242187" cy="433965"/>
          </a:xfrm>
          <a:prstGeom prst="rect">
            <a:avLst/>
          </a:prstGeom>
          <a:noFill/>
          <a:ln>
            <a:noFill/>
          </a:ln>
        </p:spPr>
        <p:txBody>
          <a:bodyPr wrap="none" lIns="182880" tIns="146304" rIns="182880" bIns="146304" rtlCol="0">
            <a:spAutoFit/>
          </a:bodyPr>
          <a:lstStyle/>
          <a:p>
            <a:pPr>
              <a:lnSpc>
                <a:spcPct val="90000"/>
              </a:lnSpc>
              <a:spcAft>
                <a:spcPts val="600"/>
              </a:spcAft>
            </a:pPr>
            <a:r>
              <a:rPr lang="en-US" sz="1000" dirty="0"/>
              <a:t>*Cost of data breach study: Global analysis, 2017, Ponemon Institute</a:t>
            </a:r>
          </a:p>
        </p:txBody>
      </p:sp>
    </p:spTree>
    <p:extLst>
      <p:ext uri="{BB962C8B-B14F-4D97-AF65-F5344CB8AC3E}">
        <p14:creationId xmlns:p14="http://schemas.microsoft.com/office/powerpoint/2010/main" val="4251496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1.04167E-6 -4.07407E-6 L -1.04167E-6 0.05903 " pathEditMode="relative" rAng="0" ptsTypes="AA">
                                      <p:cBhvr>
                                        <p:cTn id="9" dur="500" spd="-100000" fill="hold"/>
                                        <p:tgtEl>
                                          <p:spTgt spid="7"/>
                                        </p:tgtEl>
                                        <p:attrNameLst>
                                          <p:attrName>ppt_x</p:attrName>
                                          <p:attrName>ppt_y</p:attrName>
                                        </p:attrNameLst>
                                      </p:cBhvr>
                                      <p:rCtr x="0" y="2940"/>
                                    </p:animMotion>
                                  </p:childTnLst>
                                </p:cTn>
                              </p:par>
                              <p:par>
                                <p:cTn id="10" presetID="10" presetClass="entr" presetSubtype="0" fill="hold" nodeType="withEffect">
                                  <p:stCondLst>
                                    <p:cond delay="25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42" presetClass="path" presetSubtype="0" decel="100000" fill="hold" nodeType="withEffect">
                                  <p:stCondLst>
                                    <p:cond delay="250"/>
                                  </p:stCondLst>
                                  <p:childTnLst>
                                    <p:animMotion origin="layout" path="M -2.29167E-6 -3.7037E-6 L -2.29167E-6 -0.03009 " pathEditMode="relative" rAng="0" ptsTypes="AA">
                                      <p:cBhvr>
                                        <p:cTn id="14" dur="500" spd="-100000" fill="hold"/>
                                        <p:tgtEl>
                                          <p:spTgt spid="32"/>
                                        </p:tgtEl>
                                        <p:attrNameLst>
                                          <p:attrName>ppt_x</p:attrName>
                                          <p:attrName>ppt_y</p:attrName>
                                        </p:attrNameLst>
                                      </p:cBhvr>
                                      <p:rCtr x="0" y="-1505"/>
                                    </p:animMotion>
                                  </p:childTnLst>
                                </p:cTn>
                              </p:par>
                              <p:par>
                                <p:cTn id="15" presetID="10" presetClass="entr" presetSubtype="0" fill="hold"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nodeType="withEffect">
                                  <p:stCondLst>
                                    <p:cond delay="500"/>
                                  </p:stCondLst>
                                  <p:childTnLst>
                                    <p:animMotion origin="layout" path="M -2.29167E-6 -3.7037E-6 L -2.29167E-6 -0.03009 " pathEditMode="relative" rAng="0" ptsTypes="AA">
                                      <p:cBhvr>
                                        <p:cTn id="19" dur="500" spd="-100000" fill="hold"/>
                                        <p:tgtEl>
                                          <p:spTgt spid="5"/>
                                        </p:tgtEl>
                                        <p:attrNameLst>
                                          <p:attrName>ppt_x</p:attrName>
                                          <p:attrName>ppt_y</p:attrName>
                                        </p:attrNameLst>
                                      </p:cBhvr>
                                      <p:rCtr x="0" y="-1505"/>
                                    </p:animMotion>
                                  </p:childTnLst>
                                </p:cTn>
                              </p:par>
                              <p:par>
                                <p:cTn id="20" presetID="10" presetClass="entr" presetSubtype="0" fill="hold" nodeType="with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decel="100000" fill="hold" nodeType="withEffect">
                                  <p:stCondLst>
                                    <p:cond delay="500"/>
                                  </p:stCondLst>
                                  <p:childTnLst>
                                    <p:animMotion origin="layout" path="M -2.29167E-6 -3.7037E-6 L -2.29167E-6 -0.03009 " pathEditMode="relative" rAng="0" ptsTypes="AA">
                                      <p:cBhvr>
                                        <p:cTn id="24" dur="500" spd="-100000" fill="hold"/>
                                        <p:tgtEl>
                                          <p:spTgt spid="6"/>
                                        </p:tgtEl>
                                        <p:attrNameLst>
                                          <p:attrName>ppt_x</p:attrName>
                                          <p:attrName>ppt_y</p:attrName>
                                        </p:attrNameLst>
                                      </p:cBhvr>
                                      <p:rCtr x="0"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50D83785-7D43-472A-A912-77EE27601C1E}"/>
              </a:ext>
            </a:extLst>
          </p:cNvPr>
          <p:cNvSpPr txBox="1">
            <a:spLocks noGrp="1"/>
          </p:cNvSpPr>
          <p:nvPr>
            <p:ph type="title" idx="4294967295"/>
          </p:nvPr>
        </p:nvSpPr>
        <p:spPr>
          <a:xfrm>
            <a:off x="755910" y="2283633"/>
            <a:ext cx="9645389" cy="1409617"/>
          </a:xfrm>
          <a:prstGeom prst="rect">
            <a:avLst/>
          </a:prstGeom>
          <a:noFill/>
          <a:ln>
            <a:noFill/>
            <a:prstDash/>
          </a:ln>
          <a:effectLst/>
        </p:spPr>
        <p:txBody>
          <a:bodyPr rot="0" spcFirstLastPara="0" vertOverflow="overflow" horzOverflow="overflow" vert="horz" wrap="square" lIns="146304" tIns="0" rIns="146304" bIns="91440" numCol="1" spcCol="0" rtlCol="0" fromWordArt="0" anchor="t" anchorCtr="0" forceAA="0" compatLnSpc="1">
            <a:prstTxWarp prst="textNoShape">
              <a:avLst/>
            </a:prstTxWarp>
            <a:spAutoFit/>
          </a:bodyPr>
          <a:lstStyle>
            <a:lvl1pPr marL="0" marR="0" indent="0" algn="l" defTabSz="913841" rtl="0" eaLnBrk="1" fontAlgn="auto" latinLnBrk="0" hangingPunct="1">
              <a:lnSpc>
                <a:spcPct val="90000"/>
              </a:lnSpc>
              <a:spcBef>
                <a:spcPct val="20000"/>
              </a:spcBef>
              <a:spcAft>
                <a:spcPts val="0"/>
              </a:spcAft>
              <a:buClrTx/>
              <a:buSzPct val="90000"/>
              <a:buFontTx/>
              <a:buNone/>
              <a:tabLst/>
              <a:defRPr sz="3600" kern="1200" spc="0" baseline="0">
                <a:solidFill>
                  <a:schemeClr val="bg1"/>
                </a:solidFill>
                <a:latin typeface="Segoe UI Light" panose="020B0502040204020203" pitchFamily="34" charset="0"/>
                <a:ea typeface="+mn-ea"/>
                <a:cs typeface="Segoe UI Light" panose="020B0502040204020203" pitchFamily="34" charset="0"/>
              </a:defRPr>
            </a:lvl1pPr>
            <a:lvl2pPr marL="4572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2pPr>
            <a:lvl3pPr marL="9144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3pPr>
            <a:lvl4pPr marL="13716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4pPr>
            <a:lvl5pPr marL="1828800" marR="0" indent="0" algn="l" defTabSz="913841" rtl="0" eaLnBrk="1" fontAlgn="auto" latinLnBrk="0" hangingPunct="1">
              <a:lnSpc>
                <a:spcPct val="90000"/>
              </a:lnSpc>
              <a:spcBef>
                <a:spcPct val="20000"/>
              </a:spcBef>
              <a:spcAft>
                <a:spcPts val="0"/>
              </a:spcAft>
              <a:buClrTx/>
              <a:buSzPct val="90000"/>
              <a:buFontTx/>
              <a:buNone/>
              <a:tabLst/>
              <a:defRPr sz="3000" kern="1200" spc="0" baseline="0">
                <a:solidFill>
                  <a:schemeClr val="bg1"/>
                </a:solidFill>
                <a:latin typeface="Segoe UI" panose="020B0502040204020203" pitchFamily="34" charset="0"/>
                <a:ea typeface="+mn-ea"/>
                <a:cs typeface="Segoe UI" panose="020B0502040204020203" pitchFamily="34" charset="0"/>
              </a:defRPr>
            </a:lvl5pPr>
            <a:lvl6pPr marL="2513061"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6998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0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23"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3841" rtl="0" eaLnBrk="1" fontAlgn="auto" latinLnBrk="0" hangingPunct="1">
              <a:lnSpc>
                <a:spcPct val="90000"/>
              </a:lnSpc>
              <a:spcBef>
                <a:spcPts val="0"/>
              </a:spcBef>
              <a:spcAft>
                <a:spcPts val="1200"/>
              </a:spcAft>
              <a:buClrTx/>
              <a:buSzPct val="90000"/>
              <a:buFontTx/>
              <a:buNone/>
              <a:tabLst/>
              <a:defRPr/>
            </a:pPr>
            <a:r>
              <a:rPr kumimoji="0" lang="en-US" sz="3600" b="0" i="0" u="none" strike="noStrike" kern="1200" cap="none" spc="-50" normalizeH="0" baseline="0" noProof="0" dirty="0">
                <a:ln w="3175">
                  <a:noFill/>
                </a:ln>
                <a:solidFill>
                  <a:srgbClr val="50E6FF"/>
                </a:solidFill>
                <a:effectLst/>
                <a:uLnTx/>
                <a:uFillTx/>
                <a:latin typeface="Segoe UI Semibold"/>
                <a:ea typeface="+mn-ea"/>
                <a:cs typeface="Segoe UI" pitchFamily="34" charset="0"/>
              </a:rPr>
              <a:t>Advanced multi-layered </a:t>
            </a:r>
            <a:r>
              <a:rPr kumimoji="0" lang="en-US" sz="3600" b="0" i="0" u="none" strike="noStrike" kern="1200" cap="none" spc="-50" normalizeH="0" baseline="0" noProof="0" dirty="0">
                <a:ln>
                  <a:noFill/>
                </a:ln>
                <a:solidFill>
                  <a:srgbClr val="50E6FF"/>
                </a:solidFill>
                <a:effectLst/>
                <a:uLnTx/>
                <a:uFillTx/>
                <a:latin typeface="Segoe UI Semibold"/>
                <a:ea typeface="+mn-ea"/>
                <a:cs typeface="Segoe UI Light" panose="020B0502040204020203" pitchFamily="34" charset="0"/>
              </a:rPr>
              <a:t>s</a:t>
            </a:r>
            <a:r>
              <a:rPr kumimoji="0" lang="en-US" sz="3600" b="0" i="0" u="none" strike="noStrike" kern="1200" cap="none" spc="-50" normalizeH="0" baseline="0" noProof="0" dirty="0">
                <a:ln w="3175">
                  <a:noFill/>
                </a:ln>
                <a:solidFill>
                  <a:srgbClr val="50E6FF"/>
                </a:solidFill>
                <a:effectLst/>
                <a:uLnTx/>
                <a:uFillTx/>
                <a:latin typeface="Segoe UI Semibold"/>
                <a:ea typeface="+mn-ea"/>
                <a:cs typeface="Segoe UI" pitchFamily="34" charset="0"/>
              </a:rPr>
              <a:t>ecurity</a:t>
            </a:r>
          </a:p>
          <a:p>
            <a:pPr marL="0" marR="0" lvl="0" indent="0" algn="l" defTabSz="913841" rtl="0" eaLnBrk="1" fontAlgn="auto" latinLnBrk="0" hangingPunct="1">
              <a:lnSpc>
                <a:spcPct val="90000"/>
              </a:lnSpc>
              <a:spcBef>
                <a:spcPts val="0"/>
              </a:spcBef>
              <a:spcAft>
                <a:spcPts val="1200"/>
              </a:spcAft>
              <a:buClrTx/>
              <a:buSzPct val="90000"/>
              <a:buFontTx/>
              <a:buNone/>
              <a:tabLst/>
              <a:defRPr/>
            </a:pPr>
            <a:r>
              <a:rPr kumimoji="0" lang="en-US" sz="2400" b="1" i="0" u="none" strike="noStrike" kern="1200" cap="none" spc="0" normalizeH="0" baseline="0" noProof="0" dirty="0">
                <a:ln w="3175">
                  <a:noFill/>
                </a:ln>
                <a:solidFill>
                  <a:prstClr val="white"/>
                </a:solidFill>
                <a:effectLst/>
                <a:uLnTx/>
                <a:uFillTx/>
                <a:latin typeface="Segoe UI"/>
                <a:ea typeface="+mn-ea"/>
                <a:cs typeface="Segoe UI" pitchFamily="34" charset="0"/>
              </a:rPr>
              <a:t>Elevate </a:t>
            </a:r>
            <a:r>
              <a:rPr kumimoji="0" lang="en-US" sz="2400" b="0" i="0" u="none" strike="noStrike" kern="1200" cap="none" spc="0" normalizeH="0" baseline="0" noProof="0" dirty="0">
                <a:ln w="3175">
                  <a:noFill/>
                </a:ln>
                <a:solidFill>
                  <a:prstClr val="white"/>
                </a:solidFill>
                <a:effectLst/>
                <a:uLnTx/>
                <a:uFillTx/>
                <a:latin typeface="Segoe UI"/>
                <a:ea typeface="+mn-ea"/>
                <a:cs typeface="Segoe UI" pitchFamily="34" charset="0"/>
              </a:rPr>
              <a:t>your security posture </a:t>
            </a:r>
            <a:r>
              <a:rPr kumimoji="0" lang="en-US" sz="2400" b="0" i="0" u="none" strike="noStrike" kern="1200" cap="none" spc="0" normalizeH="0" baseline="0" noProof="0" dirty="0">
                <a:ln>
                  <a:noFill/>
                </a:ln>
                <a:solidFill>
                  <a:prstClr val="white"/>
                </a:solidFill>
                <a:effectLst/>
                <a:uLnTx/>
                <a:uFillTx/>
                <a:latin typeface="Segoe UI"/>
                <a:ea typeface="+mn-ea"/>
                <a:cs typeface="Segoe UI Light" panose="020B0502040204020203" pitchFamily="34" charset="0"/>
              </a:rPr>
              <a:t>of </a:t>
            </a:r>
            <a:r>
              <a:rPr kumimoji="0" lang="en-US" sz="2400" b="0" i="0" u="none" strike="noStrike" kern="1200" cap="none" spc="0" normalizeH="0" baseline="0" noProof="0" dirty="0">
                <a:ln w="3175">
                  <a:noFill/>
                </a:ln>
                <a:solidFill>
                  <a:prstClr val="white"/>
                </a:solidFill>
                <a:effectLst/>
                <a:uLnTx/>
                <a:uFillTx/>
                <a:latin typeface="Segoe UI"/>
                <a:ea typeface="+mn-ea"/>
                <a:cs typeface="Segoe UI" pitchFamily="34" charset="0"/>
              </a:rPr>
              <a:t>your organization starting with the operating system</a:t>
            </a:r>
          </a:p>
        </p:txBody>
      </p:sp>
      <p:cxnSp>
        <p:nvCxnSpPr>
          <p:cNvPr id="16" name="Straight Connector 15">
            <a:extLst>
              <a:ext uri="{FF2B5EF4-FFF2-40B4-BE49-F238E27FC236}">
                <a16:creationId xmlns:a16="http://schemas.microsoft.com/office/drawing/2014/main" id="{35B2DA41-F53A-4722-B375-B8B36FE87B69}"/>
              </a:ext>
              <a:ext uri="{C183D7F6-B498-43B3-948B-1728B52AA6E4}">
                <adec:decorative xmlns:adec="http://schemas.microsoft.com/office/drawing/2017/decorative" val="1"/>
              </a:ext>
            </a:extLst>
          </p:cNvPr>
          <p:cNvCxnSpPr>
            <a:cxnSpLocks/>
          </p:cNvCxnSpPr>
          <p:nvPr/>
        </p:nvCxnSpPr>
        <p:spPr>
          <a:xfrm flipV="1">
            <a:off x="880929" y="3924650"/>
            <a:ext cx="6854714" cy="1"/>
          </a:xfrm>
          <a:prstGeom prst="line">
            <a:avLst/>
          </a:prstGeom>
          <a:noFill/>
          <a:ln w="9525" cap="rnd" cmpd="sng" algn="ctr">
            <a:solidFill>
              <a:srgbClr val="FFFFFF"/>
            </a:solidFill>
            <a:prstDash val="solid"/>
            <a:headEnd type="none"/>
            <a:tailEnd type="none"/>
          </a:ln>
          <a:effectLst/>
        </p:spPr>
      </p:cxnSp>
      <p:sp>
        <p:nvSpPr>
          <p:cNvPr id="29" name="TextBox 28">
            <a:extLst>
              <a:ext uri="{FF2B5EF4-FFF2-40B4-BE49-F238E27FC236}">
                <a16:creationId xmlns:a16="http://schemas.microsoft.com/office/drawing/2014/main" id="{5828BC39-AA36-4983-839D-46D0F01A56D9}"/>
              </a:ext>
            </a:extLst>
          </p:cNvPr>
          <p:cNvSpPr txBox="1"/>
          <p:nvPr/>
        </p:nvSpPr>
        <p:spPr>
          <a:xfrm>
            <a:off x="755910" y="4220696"/>
            <a:ext cx="10571892" cy="1323439"/>
          </a:xfrm>
          <a:prstGeom prst="rect">
            <a:avLst/>
          </a:prstGeom>
          <a:noFill/>
        </p:spPr>
        <p:txBody>
          <a:bodyPr wrap="square">
            <a:spAutoFit/>
          </a:bodyPr>
          <a:lstStyle/>
          <a:p>
            <a:pPr marL="285750" indent="-285750">
              <a:buFont typeface="Wingdings" panose="05000000000000000000" pitchFamily="2" charset="2"/>
              <a:buChar char="ü"/>
            </a:pPr>
            <a:r>
              <a:rPr lang="en-US" sz="1600" b="0" kern="1200" dirty="0">
                <a:solidFill>
                  <a:schemeClr val="bg1"/>
                </a:solidFill>
                <a:effectLst/>
                <a:latin typeface="+mn-lt"/>
                <a:ea typeface="+mn-ea"/>
                <a:cs typeface="+mn-cs"/>
              </a:rPr>
              <a:t>Apply advanced multi-layer protection against threats enabled easily with secured-core server</a:t>
            </a: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r>
              <a:rPr lang="en-US" sz="1600" dirty="0">
                <a:solidFill>
                  <a:schemeClr val="bg1"/>
                </a:solidFill>
              </a:rPr>
              <a:t>Secure connectivity to business-critical assets with latest in network security innovation</a:t>
            </a: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r>
              <a:rPr lang="en-US" sz="1600" b="0" kern="1200" dirty="0">
                <a:solidFill>
                  <a:schemeClr val="bg1"/>
                </a:solidFill>
                <a:effectLst/>
              </a:rPr>
              <a:t>Protect data-in-use with confidential computing</a:t>
            </a:r>
            <a:endParaRPr lang="en-US" dirty="0">
              <a:solidFill>
                <a:schemeClr val="bg1"/>
              </a:solidFill>
            </a:endParaRPr>
          </a:p>
        </p:txBody>
      </p:sp>
      <p:grpSp>
        <p:nvGrpSpPr>
          <p:cNvPr id="11" name="Group 10" descr="security icon">
            <a:extLst>
              <a:ext uri="{FF2B5EF4-FFF2-40B4-BE49-F238E27FC236}">
                <a16:creationId xmlns:a16="http://schemas.microsoft.com/office/drawing/2014/main" id="{BDA8CC52-1E07-46F0-A145-4D7363BE3DAF}"/>
              </a:ext>
            </a:extLst>
          </p:cNvPr>
          <p:cNvGrpSpPr/>
          <p:nvPr/>
        </p:nvGrpSpPr>
        <p:grpSpPr>
          <a:xfrm>
            <a:off x="961961" y="835000"/>
            <a:ext cx="1152590" cy="1152588"/>
            <a:chOff x="961961" y="2121035"/>
            <a:chExt cx="1152590" cy="1152588"/>
          </a:xfrm>
        </p:grpSpPr>
        <p:sp>
          <p:nvSpPr>
            <p:cNvPr id="12" name="Oval 11">
              <a:extLst>
                <a:ext uri="{FF2B5EF4-FFF2-40B4-BE49-F238E27FC236}">
                  <a16:creationId xmlns:a16="http://schemas.microsoft.com/office/drawing/2014/main" id="{13006A26-0341-499E-BDD3-AB4EFDBA82BA}"/>
                </a:ext>
              </a:extLst>
            </p:cNvPr>
            <p:cNvSpPr/>
            <p:nvPr/>
          </p:nvSpPr>
          <p:spPr>
            <a:xfrm>
              <a:off x="961961" y="2121035"/>
              <a:ext cx="1152590" cy="1152588"/>
            </a:xfrm>
            <a:prstGeom prst="ellipse">
              <a:avLst/>
            </a:prstGeom>
            <a:solidFill>
              <a:schemeClr val="tx2"/>
            </a:solidFill>
            <a:ln w="38100">
              <a:no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Segoe UI"/>
                  <a:ea typeface="+mn-ea"/>
                  <a:cs typeface="Helvetica" panose="020B0604020202020204" pitchFamily="34" charset="0"/>
                </a:rPr>
                <a:t> </a:t>
              </a:r>
            </a:p>
          </p:txBody>
        </p:sp>
        <p:sp>
          <p:nvSpPr>
            <p:cNvPr id="13" name="AutoShape 124">
              <a:extLst>
                <a:ext uri="{FF2B5EF4-FFF2-40B4-BE49-F238E27FC236}">
                  <a16:creationId xmlns:a16="http://schemas.microsoft.com/office/drawing/2014/main" id="{AF4B3E83-3ADE-4A75-A4C7-7AD4C2F18DD5}"/>
                </a:ext>
              </a:extLst>
            </p:cNvPr>
            <p:cNvSpPr>
              <a:spLocks noChangeAspect="1" noChangeArrowheads="1" noTextEdit="1"/>
            </p:cNvSpPr>
            <p:nvPr/>
          </p:nvSpPr>
          <p:spPr bwMode="auto">
            <a:xfrm>
              <a:off x="1114752" y="2315269"/>
              <a:ext cx="797606" cy="79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5" name="Rectangle 127">
              <a:extLst>
                <a:ext uri="{FF2B5EF4-FFF2-40B4-BE49-F238E27FC236}">
                  <a16:creationId xmlns:a16="http://schemas.microsoft.com/office/drawing/2014/main" id="{823749FA-C289-43FB-9AAE-665D1E46625A}"/>
                </a:ext>
              </a:extLst>
            </p:cNvPr>
            <p:cNvSpPr>
              <a:spLocks noChangeArrowheads="1"/>
            </p:cNvSpPr>
            <p:nvPr/>
          </p:nvSpPr>
          <p:spPr bwMode="auto">
            <a:xfrm>
              <a:off x="1114752" y="2315269"/>
              <a:ext cx="797606" cy="79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8" name="Freeform 128">
              <a:extLst>
                <a:ext uri="{FF2B5EF4-FFF2-40B4-BE49-F238E27FC236}">
                  <a16:creationId xmlns:a16="http://schemas.microsoft.com/office/drawing/2014/main" id="{3D87C389-647F-436D-9C10-379DF27A58CF}"/>
                </a:ext>
              </a:extLst>
            </p:cNvPr>
            <p:cNvSpPr>
              <a:spLocks/>
            </p:cNvSpPr>
            <p:nvPr/>
          </p:nvSpPr>
          <p:spPr bwMode="auto">
            <a:xfrm>
              <a:off x="1252246" y="2338810"/>
              <a:ext cx="572020" cy="717038"/>
            </a:xfrm>
            <a:custGeom>
              <a:avLst/>
              <a:gdLst>
                <a:gd name="T0" fmla="*/ 69 w 138"/>
                <a:gd name="T1" fmla="*/ 173 h 173"/>
                <a:gd name="T2" fmla="*/ 69 w 138"/>
                <a:gd name="T3" fmla="*/ 173 h 173"/>
                <a:gd name="T4" fmla="*/ 0 w 138"/>
                <a:gd name="T5" fmla="*/ 77 h 173"/>
                <a:gd name="T6" fmla="*/ 0 w 138"/>
                <a:gd name="T7" fmla="*/ 29 h 173"/>
                <a:gd name="T8" fmla="*/ 4 w 138"/>
                <a:gd name="T9" fmla="*/ 29 h 173"/>
                <a:gd name="T10" fmla="*/ 67 w 138"/>
                <a:gd name="T11" fmla="*/ 2 h 173"/>
                <a:gd name="T12" fmla="*/ 69 w 138"/>
                <a:gd name="T13" fmla="*/ 0 h 173"/>
                <a:gd name="T14" fmla="*/ 72 w 138"/>
                <a:gd name="T15" fmla="*/ 2 h 173"/>
                <a:gd name="T16" fmla="*/ 135 w 138"/>
                <a:gd name="T17" fmla="*/ 29 h 173"/>
                <a:gd name="T18" fmla="*/ 138 w 138"/>
                <a:gd name="T19" fmla="*/ 29 h 173"/>
                <a:gd name="T20" fmla="*/ 138 w 138"/>
                <a:gd name="T21" fmla="*/ 78 h 173"/>
                <a:gd name="T22" fmla="*/ 69 w 138"/>
                <a:gd name="T23"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73">
                  <a:moveTo>
                    <a:pt x="69" y="173"/>
                  </a:moveTo>
                  <a:cubicBezTo>
                    <a:pt x="69" y="173"/>
                    <a:pt x="69" y="173"/>
                    <a:pt x="69" y="173"/>
                  </a:cubicBezTo>
                  <a:cubicBezTo>
                    <a:pt x="50" y="173"/>
                    <a:pt x="0" y="140"/>
                    <a:pt x="0" y="77"/>
                  </a:cubicBezTo>
                  <a:cubicBezTo>
                    <a:pt x="0" y="29"/>
                    <a:pt x="0" y="29"/>
                    <a:pt x="0" y="29"/>
                  </a:cubicBezTo>
                  <a:cubicBezTo>
                    <a:pt x="4" y="29"/>
                    <a:pt x="4" y="29"/>
                    <a:pt x="4" y="29"/>
                  </a:cubicBezTo>
                  <a:cubicBezTo>
                    <a:pt x="4" y="29"/>
                    <a:pt x="35" y="32"/>
                    <a:pt x="67" y="2"/>
                  </a:cubicBezTo>
                  <a:cubicBezTo>
                    <a:pt x="69" y="0"/>
                    <a:pt x="69" y="0"/>
                    <a:pt x="69" y="0"/>
                  </a:cubicBezTo>
                  <a:cubicBezTo>
                    <a:pt x="72" y="2"/>
                    <a:pt x="72" y="2"/>
                    <a:pt x="72" y="2"/>
                  </a:cubicBezTo>
                  <a:cubicBezTo>
                    <a:pt x="106" y="29"/>
                    <a:pt x="135" y="29"/>
                    <a:pt x="135" y="29"/>
                  </a:cubicBezTo>
                  <a:cubicBezTo>
                    <a:pt x="138" y="29"/>
                    <a:pt x="138" y="29"/>
                    <a:pt x="138" y="29"/>
                  </a:cubicBezTo>
                  <a:cubicBezTo>
                    <a:pt x="138" y="78"/>
                    <a:pt x="138" y="78"/>
                    <a:pt x="138" y="78"/>
                  </a:cubicBezTo>
                  <a:cubicBezTo>
                    <a:pt x="138" y="140"/>
                    <a:pt x="88" y="173"/>
                    <a:pt x="69" y="173"/>
                  </a:cubicBezTo>
                  <a:close/>
                </a:path>
              </a:pathLst>
            </a:custGeom>
            <a:solidFill>
              <a:schemeClr val="accent4">
                <a:lumMod val="5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9" name="Freeform 129">
              <a:extLst>
                <a:ext uri="{FF2B5EF4-FFF2-40B4-BE49-F238E27FC236}">
                  <a16:creationId xmlns:a16="http://schemas.microsoft.com/office/drawing/2014/main" id="{EF5C9BF8-778B-4AE0-B014-BD8EE7DC55CF}"/>
                </a:ext>
              </a:extLst>
            </p:cNvPr>
            <p:cNvSpPr>
              <a:spLocks/>
            </p:cNvSpPr>
            <p:nvPr/>
          </p:nvSpPr>
          <p:spPr bwMode="auto">
            <a:xfrm>
              <a:off x="1492602" y="2606021"/>
              <a:ext cx="91308" cy="182616"/>
            </a:xfrm>
            <a:custGeom>
              <a:avLst/>
              <a:gdLst>
                <a:gd name="T0" fmla="*/ 16 w 22"/>
                <a:gd name="T1" fmla="*/ 22 h 44"/>
                <a:gd name="T2" fmla="*/ 16 w 22"/>
                <a:gd name="T3" fmla="*/ 44 h 44"/>
                <a:gd name="T4" fmla="*/ 7 w 22"/>
                <a:gd name="T5" fmla="*/ 44 h 44"/>
                <a:gd name="T6" fmla="*/ 7 w 22"/>
                <a:gd name="T7" fmla="*/ 22 h 44"/>
                <a:gd name="T8" fmla="*/ 0 w 22"/>
                <a:gd name="T9" fmla="*/ 11 h 44"/>
                <a:gd name="T10" fmla="*/ 11 w 22"/>
                <a:gd name="T11" fmla="*/ 0 h 44"/>
                <a:gd name="T12" fmla="*/ 22 w 22"/>
                <a:gd name="T13" fmla="*/ 11 h 44"/>
                <a:gd name="T14" fmla="*/ 16 w 22"/>
                <a:gd name="T15" fmla="*/ 22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44">
                  <a:moveTo>
                    <a:pt x="16" y="22"/>
                  </a:moveTo>
                  <a:cubicBezTo>
                    <a:pt x="16" y="44"/>
                    <a:pt x="16" y="44"/>
                    <a:pt x="16" y="44"/>
                  </a:cubicBezTo>
                  <a:cubicBezTo>
                    <a:pt x="7" y="44"/>
                    <a:pt x="7" y="44"/>
                    <a:pt x="7" y="44"/>
                  </a:cubicBezTo>
                  <a:cubicBezTo>
                    <a:pt x="7" y="22"/>
                    <a:pt x="7" y="22"/>
                    <a:pt x="7" y="22"/>
                  </a:cubicBezTo>
                  <a:cubicBezTo>
                    <a:pt x="2" y="20"/>
                    <a:pt x="0" y="16"/>
                    <a:pt x="0" y="11"/>
                  </a:cubicBezTo>
                  <a:cubicBezTo>
                    <a:pt x="0" y="5"/>
                    <a:pt x="5" y="0"/>
                    <a:pt x="11" y="0"/>
                  </a:cubicBezTo>
                  <a:cubicBezTo>
                    <a:pt x="17" y="0"/>
                    <a:pt x="22" y="5"/>
                    <a:pt x="22" y="11"/>
                  </a:cubicBezTo>
                  <a:cubicBezTo>
                    <a:pt x="22" y="16"/>
                    <a:pt x="20" y="20"/>
                    <a:pt x="16" y="22"/>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Tree>
    <p:extLst>
      <p:ext uri="{BB962C8B-B14F-4D97-AF65-F5344CB8AC3E}">
        <p14:creationId xmlns:p14="http://schemas.microsoft.com/office/powerpoint/2010/main" val="363488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nodeType="withEffect">
                                  <p:stCondLst>
                                    <p:cond delay="0"/>
                                  </p:stCondLst>
                                  <p:childTnLst>
                                    <p:animMotion origin="layout" path="M -1.875E-6 2.96296E-6 L -1.875E-6 0.03102 " pathEditMode="relative" rAng="0" ptsTypes="AA">
                                      <p:cBhvr>
                                        <p:cTn id="9" dur="500" spd="-100000" fill="hold"/>
                                        <p:tgtEl>
                                          <p:spTgt spid="11"/>
                                        </p:tgtEl>
                                        <p:attrNameLst>
                                          <p:attrName>ppt_x</p:attrName>
                                          <p:attrName>ppt_y</p:attrName>
                                        </p:attrNameLst>
                                      </p:cBhvr>
                                      <p:rCtr x="0" y="1551"/>
                                    </p:animMotion>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42" presetClass="path" presetSubtype="0" decel="100000" fill="hold" grpId="1" nodeType="withEffect">
                                  <p:stCondLst>
                                    <p:cond delay="0"/>
                                  </p:stCondLst>
                                  <p:childTnLst>
                                    <p:animMotion origin="layout" path="M -1.875E-6 2.96296E-6 L -1.875E-6 0.03102 " pathEditMode="relative" rAng="0" ptsTypes="AA">
                                      <p:cBhvr>
                                        <p:cTn id="14" dur="500" spd="-100000" fill="hold"/>
                                        <p:tgtEl>
                                          <p:spTgt spid="14"/>
                                        </p:tgtEl>
                                        <p:attrNameLst>
                                          <p:attrName>ppt_x</p:attrName>
                                          <p:attrName>ppt_y</p:attrName>
                                        </p:attrNameLst>
                                      </p:cBhvr>
                                      <p:rCtr x="0" y="1551"/>
                                    </p:animMotion>
                                  </p:childTnLst>
                                </p:cTn>
                              </p:par>
                              <p:par>
                                <p:cTn id="15" presetID="22" presetClass="entr" presetSubtype="8"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10" presetClass="entr" presetSubtype="0" fill="hold" grpId="0" nodeType="withEffect">
                                  <p:stCondLst>
                                    <p:cond delay="15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42" presetClass="path" presetSubtype="0" decel="100000" fill="hold" grpId="1" nodeType="withEffect">
                                  <p:stCondLst>
                                    <p:cond delay="150"/>
                                  </p:stCondLst>
                                  <p:childTnLst>
                                    <p:animMotion origin="layout" path="M -1.875E-6 2.96296E-6 L -1.875E-6 0.03102 " pathEditMode="relative" rAng="0" ptsTypes="AA">
                                      <p:cBhvr>
                                        <p:cTn id="22" dur="500" spd="-100000" fill="hold"/>
                                        <p:tgtEl>
                                          <p:spTgt spid="29"/>
                                        </p:tgtEl>
                                        <p:attrNameLst>
                                          <p:attrName>ppt_x</p:attrName>
                                          <p:attrName>ppt_y</p:attrName>
                                        </p:attrNameLst>
                                      </p:cBhvr>
                                      <p:rCtr x="0" y="1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9" grpId="0"/>
      <p:bldP spid="2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875389F-9BCD-48CF-AD6B-C7EE28E37247}"/>
              </a:ext>
              <a:ext uri="{C183D7F6-B498-43B3-948B-1728B52AA6E4}">
                <adec:decorative xmlns:adec="http://schemas.microsoft.com/office/drawing/2017/decorative" val="1"/>
              </a:ext>
            </a:extLst>
          </p:cNvPr>
          <p:cNvCxnSpPr/>
          <p:nvPr/>
        </p:nvCxnSpPr>
        <p:spPr>
          <a:xfrm>
            <a:off x="584200" y="3121942"/>
            <a:ext cx="11022583" cy="0"/>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068567D-BA91-4455-9964-31973369A5F0}"/>
              </a:ext>
              <a:ext uri="{C183D7F6-B498-43B3-948B-1728B52AA6E4}">
                <adec:decorative xmlns:adec="http://schemas.microsoft.com/office/drawing/2017/decorative" val="1"/>
              </a:ext>
            </a:extLst>
          </p:cNvPr>
          <p:cNvCxnSpPr/>
          <p:nvPr/>
        </p:nvCxnSpPr>
        <p:spPr>
          <a:xfrm>
            <a:off x="584200" y="4708890"/>
            <a:ext cx="11022583" cy="0"/>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E470728-4A8C-4D22-9C50-F8493D436F1B}"/>
              </a:ext>
              <a:ext uri="{C183D7F6-B498-43B3-948B-1728B52AA6E4}">
                <adec:decorative xmlns:adec="http://schemas.microsoft.com/office/drawing/2017/decorative" val="1"/>
              </a:ext>
            </a:extLst>
          </p:cNvPr>
          <p:cNvCxnSpPr>
            <a:cxnSpLocks/>
          </p:cNvCxnSpPr>
          <p:nvPr/>
        </p:nvCxnSpPr>
        <p:spPr>
          <a:xfrm>
            <a:off x="5150366" y="1825548"/>
            <a:ext cx="0" cy="1005840"/>
          </a:xfrm>
          <a:prstGeom prst="line">
            <a:avLst/>
          </a:prstGeom>
          <a:solidFill>
            <a:schemeClr val="bg1"/>
          </a:solidFill>
          <a:ln w="12700" cap="flat" cmpd="sng" algn="ctr">
            <a:solidFill>
              <a:schemeClr val="tx1"/>
            </a:solidFill>
            <a:prstDash val="dash"/>
          </a:ln>
          <a:effectLst>
            <a:outerShdw blurRad="88900" dist="38100" dir="2700000" algn="tl" rotWithShape="0">
              <a:prstClr val="black">
                <a:alpha val="30000"/>
              </a:prstClr>
            </a:outerShdw>
          </a:effectLst>
        </p:spPr>
      </p:cxnSp>
      <p:grpSp>
        <p:nvGrpSpPr>
          <p:cNvPr id="35" name="Group 34">
            <a:extLst>
              <a:ext uri="{FF2B5EF4-FFF2-40B4-BE49-F238E27FC236}">
                <a16:creationId xmlns:a16="http://schemas.microsoft.com/office/drawing/2014/main" id="{F094754F-B45F-407E-8EE0-118B81CF2BA4}"/>
              </a:ext>
              <a:ext uri="{C183D7F6-B498-43B3-948B-1728B52AA6E4}">
                <adec:decorative xmlns:adec="http://schemas.microsoft.com/office/drawing/2017/decorative" val="1"/>
              </a:ext>
            </a:extLst>
          </p:cNvPr>
          <p:cNvGrpSpPr/>
          <p:nvPr/>
        </p:nvGrpSpPr>
        <p:grpSpPr>
          <a:xfrm>
            <a:off x="679580" y="1907579"/>
            <a:ext cx="841772" cy="841772"/>
            <a:chOff x="443832" y="2142585"/>
            <a:chExt cx="1005907" cy="1005907"/>
          </a:xfrm>
        </p:grpSpPr>
        <p:sp>
          <p:nvSpPr>
            <p:cNvPr id="36" name="Oval 35">
              <a:extLst>
                <a:ext uri="{FF2B5EF4-FFF2-40B4-BE49-F238E27FC236}">
                  <a16:creationId xmlns:a16="http://schemas.microsoft.com/office/drawing/2014/main" id="{C9651968-BD50-4146-8106-5880E95CC350}"/>
                </a:ext>
              </a:extLst>
            </p:cNvPr>
            <p:cNvSpPr/>
            <p:nvPr/>
          </p:nvSpPr>
          <p:spPr>
            <a:xfrm>
              <a:off x="443832" y="2142585"/>
              <a:ext cx="1005907" cy="1005907"/>
            </a:xfrm>
            <a:prstGeom prst="ellipse">
              <a:avLst/>
            </a:prstGeom>
            <a:solidFill>
              <a:schemeClr val="bg2"/>
            </a:solidFill>
            <a:ln w="38100">
              <a:no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Segoe UI"/>
                  <a:ea typeface="+mn-ea"/>
                  <a:cs typeface="Helvetica" panose="020B0604020202020204" pitchFamily="34" charset="0"/>
                </a:rPr>
                <a:t> </a:t>
              </a:r>
            </a:p>
          </p:txBody>
        </p:sp>
        <p:grpSp>
          <p:nvGrpSpPr>
            <p:cNvPr id="47" name="Group 125" descr="shield, lock">
              <a:extLst>
                <a:ext uri="{FF2B5EF4-FFF2-40B4-BE49-F238E27FC236}">
                  <a16:creationId xmlns:a16="http://schemas.microsoft.com/office/drawing/2014/main" id="{FC81BD63-D4D4-4F99-A45C-B69811C26026}"/>
                </a:ext>
              </a:extLst>
            </p:cNvPr>
            <p:cNvGrpSpPr>
              <a:grpSpLocks noChangeAspect="1"/>
            </p:cNvGrpSpPr>
            <p:nvPr/>
          </p:nvGrpSpPr>
          <p:grpSpPr bwMode="auto">
            <a:xfrm>
              <a:off x="676089" y="2370377"/>
              <a:ext cx="552098" cy="550237"/>
              <a:chOff x="2224" y="3045"/>
              <a:chExt cx="297" cy="296"/>
            </a:xfrm>
          </p:grpSpPr>
          <p:sp>
            <p:nvSpPr>
              <p:cNvPr id="48" name="AutoShape 124">
                <a:extLst>
                  <a:ext uri="{FF2B5EF4-FFF2-40B4-BE49-F238E27FC236}">
                    <a16:creationId xmlns:a16="http://schemas.microsoft.com/office/drawing/2014/main" id="{32EF50A7-57CD-4076-936A-4EA4D3C749C3}"/>
                  </a:ext>
                </a:extLst>
              </p:cNvPr>
              <p:cNvSpPr>
                <a:spLocks noChangeAspect="1" noChangeArrowheads="1" noTextEdit="1"/>
              </p:cNvSpPr>
              <p:nvPr/>
            </p:nvSpPr>
            <p:spPr bwMode="auto">
              <a:xfrm>
                <a:off x="2224" y="3045"/>
                <a:ext cx="297"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9" name="Rectangle 127">
                <a:extLst>
                  <a:ext uri="{FF2B5EF4-FFF2-40B4-BE49-F238E27FC236}">
                    <a16:creationId xmlns:a16="http://schemas.microsoft.com/office/drawing/2014/main" id="{E7D28685-F380-4D51-9E52-B9EC05075870}"/>
                  </a:ext>
                </a:extLst>
              </p:cNvPr>
              <p:cNvSpPr>
                <a:spLocks noChangeArrowheads="1"/>
              </p:cNvSpPr>
              <p:nvPr/>
            </p:nvSpPr>
            <p:spPr bwMode="auto">
              <a:xfrm>
                <a:off x="2224" y="3045"/>
                <a:ext cx="297"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0" name="Freeform 128">
                <a:extLst>
                  <a:ext uri="{FF2B5EF4-FFF2-40B4-BE49-F238E27FC236}">
                    <a16:creationId xmlns:a16="http://schemas.microsoft.com/office/drawing/2014/main" id="{9041E25F-119B-443B-A26C-6B606C3A73C3}"/>
                  </a:ext>
                </a:extLst>
              </p:cNvPr>
              <p:cNvSpPr>
                <a:spLocks/>
              </p:cNvSpPr>
              <p:nvPr/>
            </p:nvSpPr>
            <p:spPr bwMode="auto">
              <a:xfrm>
                <a:off x="2266" y="3059"/>
                <a:ext cx="213" cy="267"/>
              </a:xfrm>
              <a:custGeom>
                <a:avLst/>
                <a:gdLst>
                  <a:gd name="T0" fmla="*/ 69 w 138"/>
                  <a:gd name="T1" fmla="*/ 173 h 173"/>
                  <a:gd name="T2" fmla="*/ 69 w 138"/>
                  <a:gd name="T3" fmla="*/ 173 h 173"/>
                  <a:gd name="T4" fmla="*/ 0 w 138"/>
                  <a:gd name="T5" fmla="*/ 77 h 173"/>
                  <a:gd name="T6" fmla="*/ 0 w 138"/>
                  <a:gd name="T7" fmla="*/ 29 h 173"/>
                  <a:gd name="T8" fmla="*/ 4 w 138"/>
                  <a:gd name="T9" fmla="*/ 29 h 173"/>
                  <a:gd name="T10" fmla="*/ 67 w 138"/>
                  <a:gd name="T11" fmla="*/ 2 h 173"/>
                  <a:gd name="T12" fmla="*/ 69 w 138"/>
                  <a:gd name="T13" fmla="*/ 0 h 173"/>
                  <a:gd name="T14" fmla="*/ 72 w 138"/>
                  <a:gd name="T15" fmla="*/ 2 h 173"/>
                  <a:gd name="T16" fmla="*/ 135 w 138"/>
                  <a:gd name="T17" fmla="*/ 29 h 173"/>
                  <a:gd name="T18" fmla="*/ 138 w 138"/>
                  <a:gd name="T19" fmla="*/ 29 h 173"/>
                  <a:gd name="T20" fmla="*/ 138 w 138"/>
                  <a:gd name="T21" fmla="*/ 78 h 173"/>
                  <a:gd name="T22" fmla="*/ 69 w 138"/>
                  <a:gd name="T23"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73">
                    <a:moveTo>
                      <a:pt x="69" y="173"/>
                    </a:moveTo>
                    <a:cubicBezTo>
                      <a:pt x="69" y="173"/>
                      <a:pt x="69" y="173"/>
                      <a:pt x="69" y="173"/>
                    </a:cubicBezTo>
                    <a:cubicBezTo>
                      <a:pt x="50" y="173"/>
                      <a:pt x="0" y="140"/>
                      <a:pt x="0" y="77"/>
                    </a:cubicBezTo>
                    <a:cubicBezTo>
                      <a:pt x="0" y="29"/>
                      <a:pt x="0" y="29"/>
                      <a:pt x="0" y="29"/>
                    </a:cubicBezTo>
                    <a:cubicBezTo>
                      <a:pt x="4" y="29"/>
                      <a:pt x="4" y="29"/>
                      <a:pt x="4" y="29"/>
                    </a:cubicBezTo>
                    <a:cubicBezTo>
                      <a:pt x="4" y="29"/>
                      <a:pt x="35" y="32"/>
                      <a:pt x="67" y="2"/>
                    </a:cubicBezTo>
                    <a:cubicBezTo>
                      <a:pt x="69" y="0"/>
                      <a:pt x="69" y="0"/>
                      <a:pt x="69" y="0"/>
                    </a:cubicBezTo>
                    <a:cubicBezTo>
                      <a:pt x="72" y="2"/>
                      <a:pt x="72" y="2"/>
                      <a:pt x="72" y="2"/>
                    </a:cubicBezTo>
                    <a:cubicBezTo>
                      <a:pt x="106" y="29"/>
                      <a:pt x="135" y="29"/>
                      <a:pt x="135" y="29"/>
                    </a:cubicBezTo>
                    <a:cubicBezTo>
                      <a:pt x="138" y="29"/>
                      <a:pt x="138" y="29"/>
                      <a:pt x="138" y="29"/>
                    </a:cubicBezTo>
                    <a:cubicBezTo>
                      <a:pt x="138" y="78"/>
                      <a:pt x="138" y="78"/>
                      <a:pt x="138" y="78"/>
                    </a:cubicBezTo>
                    <a:cubicBezTo>
                      <a:pt x="138" y="140"/>
                      <a:pt x="88" y="173"/>
                      <a:pt x="69" y="17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1" name="Freeform 129">
                <a:extLst>
                  <a:ext uri="{FF2B5EF4-FFF2-40B4-BE49-F238E27FC236}">
                    <a16:creationId xmlns:a16="http://schemas.microsoft.com/office/drawing/2014/main" id="{30AEA9D0-A745-4EB0-9BE3-D5CE522C8F01}"/>
                  </a:ext>
                </a:extLst>
              </p:cNvPr>
              <p:cNvSpPr>
                <a:spLocks/>
              </p:cNvSpPr>
              <p:nvPr/>
            </p:nvSpPr>
            <p:spPr bwMode="auto">
              <a:xfrm>
                <a:off x="2356" y="3164"/>
                <a:ext cx="34" cy="68"/>
              </a:xfrm>
              <a:custGeom>
                <a:avLst/>
                <a:gdLst>
                  <a:gd name="T0" fmla="*/ 16 w 22"/>
                  <a:gd name="T1" fmla="*/ 22 h 44"/>
                  <a:gd name="T2" fmla="*/ 16 w 22"/>
                  <a:gd name="T3" fmla="*/ 44 h 44"/>
                  <a:gd name="T4" fmla="*/ 7 w 22"/>
                  <a:gd name="T5" fmla="*/ 44 h 44"/>
                  <a:gd name="T6" fmla="*/ 7 w 22"/>
                  <a:gd name="T7" fmla="*/ 22 h 44"/>
                  <a:gd name="T8" fmla="*/ 0 w 22"/>
                  <a:gd name="T9" fmla="*/ 11 h 44"/>
                  <a:gd name="T10" fmla="*/ 11 w 22"/>
                  <a:gd name="T11" fmla="*/ 0 h 44"/>
                  <a:gd name="T12" fmla="*/ 22 w 22"/>
                  <a:gd name="T13" fmla="*/ 11 h 44"/>
                  <a:gd name="T14" fmla="*/ 16 w 22"/>
                  <a:gd name="T15" fmla="*/ 22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44">
                    <a:moveTo>
                      <a:pt x="16" y="22"/>
                    </a:moveTo>
                    <a:cubicBezTo>
                      <a:pt x="16" y="44"/>
                      <a:pt x="16" y="44"/>
                      <a:pt x="16" y="44"/>
                    </a:cubicBezTo>
                    <a:cubicBezTo>
                      <a:pt x="7" y="44"/>
                      <a:pt x="7" y="44"/>
                      <a:pt x="7" y="44"/>
                    </a:cubicBezTo>
                    <a:cubicBezTo>
                      <a:pt x="7" y="22"/>
                      <a:pt x="7" y="22"/>
                      <a:pt x="7" y="22"/>
                    </a:cubicBezTo>
                    <a:cubicBezTo>
                      <a:pt x="2" y="20"/>
                      <a:pt x="0" y="16"/>
                      <a:pt x="0" y="11"/>
                    </a:cubicBezTo>
                    <a:cubicBezTo>
                      <a:pt x="0" y="5"/>
                      <a:pt x="5" y="0"/>
                      <a:pt x="11" y="0"/>
                    </a:cubicBezTo>
                    <a:cubicBezTo>
                      <a:pt x="17" y="0"/>
                      <a:pt x="22" y="5"/>
                      <a:pt x="22" y="11"/>
                    </a:cubicBezTo>
                    <a:cubicBezTo>
                      <a:pt x="22" y="16"/>
                      <a:pt x="20" y="20"/>
                      <a:pt x="16" y="2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cxnSp>
        <p:nvCxnSpPr>
          <p:cNvPr id="60" name="Straight Connector 59">
            <a:extLst>
              <a:ext uri="{FF2B5EF4-FFF2-40B4-BE49-F238E27FC236}">
                <a16:creationId xmlns:a16="http://schemas.microsoft.com/office/drawing/2014/main" id="{B9FCB494-6003-4615-AE95-DFDD22070A9E}"/>
              </a:ext>
              <a:ext uri="{C183D7F6-B498-43B3-948B-1728B52AA6E4}">
                <adec:decorative xmlns:adec="http://schemas.microsoft.com/office/drawing/2017/decorative" val="1"/>
              </a:ext>
            </a:extLst>
          </p:cNvPr>
          <p:cNvCxnSpPr>
            <a:cxnSpLocks/>
          </p:cNvCxnSpPr>
          <p:nvPr/>
        </p:nvCxnSpPr>
        <p:spPr>
          <a:xfrm>
            <a:off x="5150366" y="3412496"/>
            <a:ext cx="0" cy="1005840"/>
          </a:xfrm>
          <a:prstGeom prst="line">
            <a:avLst/>
          </a:prstGeom>
          <a:solidFill>
            <a:schemeClr val="bg1"/>
          </a:solidFill>
          <a:ln w="12700" cap="flat" cmpd="sng" algn="ctr">
            <a:solidFill>
              <a:schemeClr val="tx1"/>
            </a:solidFill>
            <a:prstDash val="dash"/>
          </a:ln>
          <a:effectLst>
            <a:outerShdw blurRad="88900" dist="38100" dir="2700000" algn="tl" rotWithShape="0">
              <a:prstClr val="black">
                <a:alpha val="30000"/>
              </a:prstClr>
            </a:outerShdw>
          </a:effectLst>
        </p:spPr>
      </p:cxnSp>
      <p:cxnSp>
        <p:nvCxnSpPr>
          <p:cNvPr id="61" name="Straight Connector 60">
            <a:extLst>
              <a:ext uri="{FF2B5EF4-FFF2-40B4-BE49-F238E27FC236}">
                <a16:creationId xmlns:a16="http://schemas.microsoft.com/office/drawing/2014/main" id="{234539C3-1B51-4284-B48D-614E012B07C0}"/>
              </a:ext>
              <a:ext uri="{C183D7F6-B498-43B3-948B-1728B52AA6E4}">
                <adec:decorative xmlns:adec="http://schemas.microsoft.com/office/drawing/2017/decorative" val="1"/>
              </a:ext>
            </a:extLst>
          </p:cNvPr>
          <p:cNvCxnSpPr>
            <a:cxnSpLocks/>
          </p:cNvCxnSpPr>
          <p:nvPr/>
        </p:nvCxnSpPr>
        <p:spPr>
          <a:xfrm>
            <a:off x="5150366" y="4999446"/>
            <a:ext cx="0" cy="1005840"/>
          </a:xfrm>
          <a:prstGeom prst="line">
            <a:avLst/>
          </a:prstGeom>
          <a:solidFill>
            <a:schemeClr val="bg1"/>
          </a:solidFill>
          <a:ln w="12700" cap="flat" cmpd="sng" algn="ctr">
            <a:solidFill>
              <a:schemeClr val="tx1"/>
            </a:solidFill>
            <a:prstDash val="dash"/>
          </a:ln>
          <a:effectLst>
            <a:outerShdw blurRad="88900" dist="38100" dir="2700000" algn="tl" rotWithShape="0">
              <a:prstClr val="black">
                <a:alpha val="30000"/>
              </a:prstClr>
            </a:outerShdw>
          </a:effectLst>
        </p:spPr>
      </p:cxnSp>
      <p:grpSp>
        <p:nvGrpSpPr>
          <p:cNvPr id="87" name="Group 86">
            <a:extLst>
              <a:ext uri="{FF2B5EF4-FFF2-40B4-BE49-F238E27FC236}">
                <a16:creationId xmlns:a16="http://schemas.microsoft.com/office/drawing/2014/main" id="{541BC58F-5F47-4818-B663-5A8959907BC9}"/>
              </a:ext>
              <a:ext uri="{C183D7F6-B498-43B3-948B-1728B52AA6E4}">
                <adec:decorative xmlns:adec="http://schemas.microsoft.com/office/drawing/2017/decorative" val="1"/>
              </a:ext>
            </a:extLst>
          </p:cNvPr>
          <p:cNvGrpSpPr/>
          <p:nvPr/>
        </p:nvGrpSpPr>
        <p:grpSpPr>
          <a:xfrm>
            <a:off x="684941" y="5081480"/>
            <a:ext cx="841772" cy="841772"/>
            <a:chOff x="584200" y="2072682"/>
            <a:chExt cx="841772" cy="841772"/>
          </a:xfrm>
        </p:grpSpPr>
        <p:sp>
          <p:nvSpPr>
            <p:cNvPr id="29" name="Oval 28">
              <a:extLst>
                <a:ext uri="{FF2B5EF4-FFF2-40B4-BE49-F238E27FC236}">
                  <a16:creationId xmlns:a16="http://schemas.microsoft.com/office/drawing/2014/main" id="{B3BB3DBD-31EF-4397-9D27-86BC3B5CE00D}"/>
                </a:ext>
              </a:extLst>
            </p:cNvPr>
            <p:cNvSpPr/>
            <p:nvPr/>
          </p:nvSpPr>
          <p:spPr>
            <a:xfrm>
              <a:off x="584200" y="2072682"/>
              <a:ext cx="841772" cy="841772"/>
            </a:xfrm>
            <a:prstGeom prst="ellipse">
              <a:avLst/>
            </a:prstGeom>
            <a:solidFill>
              <a:schemeClr val="bg2"/>
            </a:solidFill>
            <a:ln w="38100">
              <a:no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Segoe UI"/>
                  <a:ea typeface="+mn-ea"/>
                  <a:cs typeface="Helvetica" panose="020B0604020202020204" pitchFamily="34" charset="0"/>
                </a:rPr>
                <a:t> </a:t>
              </a:r>
            </a:p>
          </p:txBody>
        </p:sp>
        <p:grpSp>
          <p:nvGrpSpPr>
            <p:cNvPr id="18" name="Group 4">
              <a:extLst>
                <a:ext uri="{FF2B5EF4-FFF2-40B4-BE49-F238E27FC236}">
                  <a16:creationId xmlns:a16="http://schemas.microsoft.com/office/drawing/2014/main" id="{37DA6268-86AE-455C-8F7D-583D73BBFF50}"/>
                </a:ext>
              </a:extLst>
            </p:cNvPr>
            <p:cNvGrpSpPr>
              <a:grpSpLocks noChangeAspect="1"/>
            </p:cNvGrpSpPr>
            <p:nvPr/>
          </p:nvGrpSpPr>
          <p:grpSpPr bwMode="auto">
            <a:xfrm>
              <a:off x="775451" y="2263933"/>
              <a:ext cx="459270" cy="459270"/>
              <a:chOff x="116" y="2763"/>
              <a:chExt cx="374" cy="374"/>
            </a:xfrm>
          </p:grpSpPr>
          <p:sp>
            <p:nvSpPr>
              <p:cNvPr id="64" name="AutoShape 3">
                <a:extLst>
                  <a:ext uri="{FF2B5EF4-FFF2-40B4-BE49-F238E27FC236}">
                    <a16:creationId xmlns:a16="http://schemas.microsoft.com/office/drawing/2014/main" id="{64356646-1214-43EA-9425-890428FA807F}"/>
                  </a:ext>
                </a:extLst>
              </p:cNvPr>
              <p:cNvSpPr>
                <a:spLocks noChangeAspect="1" noChangeArrowheads="1" noTextEdit="1"/>
              </p:cNvSpPr>
              <p:nvPr/>
            </p:nvSpPr>
            <p:spPr bwMode="auto">
              <a:xfrm>
                <a:off x="116" y="2763"/>
                <a:ext cx="374"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5" name="Line 5">
                <a:extLst>
                  <a:ext uri="{FF2B5EF4-FFF2-40B4-BE49-F238E27FC236}">
                    <a16:creationId xmlns:a16="http://schemas.microsoft.com/office/drawing/2014/main" id="{88B9CFCA-A860-4804-8E22-1D9C271CF06A}"/>
                  </a:ext>
                </a:extLst>
              </p:cNvPr>
              <p:cNvSpPr>
                <a:spLocks noChangeShapeType="1"/>
              </p:cNvSpPr>
              <p:nvPr/>
            </p:nvSpPr>
            <p:spPr bwMode="auto">
              <a:xfrm flipH="1" flipV="1">
                <a:off x="181" y="2828"/>
                <a:ext cx="246" cy="246"/>
              </a:xfrm>
              <a:prstGeom prst="line">
                <a:avLst/>
              </a:prstGeom>
              <a:noFill/>
              <a:ln w="9525" cap="flat">
                <a:solidFill>
                  <a:srgbClr val="50E6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6" name="Line 6">
                <a:extLst>
                  <a:ext uri="{FF2B5EF4-FFF2-40B4-BE49-F238E27FC236}">
                    <a16:creationId xmlns:a16="http://schemas.microsoft.com/office/drawing/2014/main" id="{A174E1E6-6DD3-4A47-A619-E51DA706AD9E}"/>
                  </a:ext>
                </a:extLst>
              </p:cNvPr>
              <p:cNvSpPr>
                <a:spLocks noChangeShapeType="1"/>
              </p:cNvSpPr>
              <p:nvPr/>
            </p:nvSpPr>
            <p:spPr bwMode="auto">
              <a:xfrm flipV="1">
                <a:off x="305" y="2781"/>
                <a:ext cx="0" cy="339"/>
              </a:xfrm>
              <a:prstGeom prst="line">
                <a:avLst/>
              </a:prstGeom>
              <a:noFill/>
              <a:ln w="9525" cap="flat">
                <a:solidFill>
                  <a:srgbClr val="50E6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7" name="Line 7">
                <a:extLst>
                  <a:ext uri="{FF2B5EF4-FFF2-40B4-BE49-F238E27FC236}">
                    <a16:creationId xmlns:a16="http://schemas.microsoft.com/office/drawing/2014/main" id="{DEFC7A47-9798-4306-A48C-AC5D501067C5}"/>
                  </a:ext>
                </a:extLst>
              </p:cNvPr>
              <p:cNvSpPr>
                <a:spLocks noChangeShapeType="1"/>
              </p:cNvSpPr>
              <p:nvPr/>
            </p:nvSpPr>
            <p:spPr bwMode="auto">
              <a:xfrm flipH="1">
                <a:off x="181" y="2828"/>
                <a:ext cx="246" cy="246"/>
              </a:xfrm>
              <a:prstGeom prst="line">
                <a:avLst/>
              </a:prstGeom>
              <a:noFill/>
              <a:ln w="9525" cap="flat">
                <a:solidFill>
                  <a:srgbClr val="50E6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8" name="Oval 8">
                <a:extLst>
                  <a:ext uri="{FF2B5EF4-FFF2-40B4-BE49-F238E27FC236}">
                    <a16:creationId xmlns:a16="http://schemas.microsoft.com/office/drawing/2014/main" id="{1AB4784D-E1A5-4C87-B901-279CFDA146FE}"/>
                  </a:ext>
                </a:extLst>
              </p:cNvPr>
              <p:cNvSpPr>
                <a:spLocks noChangeArrowheads="1"/>
              </p:cNvSpPr>
              <p:nvPr/>
            </p:nvSpPr>
            <p:spPr bwMode="auto">
              <a:xfrm>
                <a:off x="408" y="3055"/>
                <a:ext cx="35" cy="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9" name="Oval 9">
                <a:extLst>
                  <a:ext uri="{FF2B5EF4-FFF2-40B4-BE49-F238E27FC236}">
                    <a16:creationId xmlns:a16="http://schemas.microsoft.com/office/drawing/2014/main" id="{0D4636C5-AAA8-4E9F-98C9-92F6D64589FE}"/>
                  </a:ext>
                </a:extLst>
              </p:cNvPr>
              <p:cNvSpPr>
                <a:spLocks noChangeArrowheads="1"/>
              </p:cNvSpPr>
              <p:nvPr/>
            </p:nvSpPr>
            <p:spPr bwMode="auto">
              <a:xfrm>
                <a:off x="163" y="3055"/>
                <a:ext cx="35" cy="35"/>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0" name="Oval 10">
                <a:extLst>
                  <a:ext uri="{FF2B5EF4-FFF2-40B4-BE49-F238E27FC236}">
                    <a16:creationId xmlns:a16="http://schemas.microsoft.com/office/drawing/2014/main" id="{CFAB35FE-A209-43DD-ADA1-E8F71A2ADA23}"/>
                  </a:ext>
                </a:extLst>
              </p:cNvPr>
              <p:cNvSpPr>
                <a:spLocks noChangeArrowheads="1"/>
              </p:cNvSpPr>
              <p:nvPr/>
            </p:nvSpPr>
            <p:spPr bwMode="auto">
              <a:xfrm>
                <a:off x="163" y="2810"/>
                <a:ext cx="35" cy="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1" name="Oval 11">
                <a:extLst>
                  <a:ext uri="{FF2B5EF4-FFF2-40B4-BE49-F238E27FC236}">
                    <a16:creationId xmlns:a16="http://schemas.microsoft.com/office/drawing/2014/main" id="{6EA2ABD9-A398-40F8-B93C-0EC2270DAAD3}"/>
                  </a:ext>
                </a:extLst>
              </p:cNvPr>
              <p:cNvSpPr>
                <a:spLocks noChangeArrowheads="1"/>
              </p:cNvSpPr>
              <p:nvPr/>
            </p:nvSpPr>
            <p:spPr bwMode="auto">
              <a:xfrm>
                <a:off x="408" y="2810"/>
                <a:ext cx="35" cy="35"/>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2" name="Line 12">
                <a:extLst>
                  <a:ext uri="{FF2B5EF4-FFF2-40B4-BE49-F238E27FC236}">
                    <a16:creationId xmlns:a16="http://schemas.microsoft.com/office/drawing/2014/main" id="{54ECE2EB-77A2-4C5D-AAD7-D999F456ED0B}"/>
                  </a:ext>
                </a:extLst>
              </p:cNvPr>
              <p:cNvSpPr>
                <a:spLocks noChangeShapeType="1"/>
              </p:cNvSpPr>
              <p:nvPr/>
            </p:nvSpPr>
            <p:spPr bwMode="auto">
              <a:xfrm>
                <a:off x="134" y="2950"/>
                <a:ext cx="339" cy="0"/>
              </a:xfrm>
              <a:prstGeom prst="line">
                <a:avLst/>
              </a:prstGeom>
              <a:noFill/>
              <a:ln w="9525" cap="flat">
                <a:solidFill>
                  <a:srgbClr val="50E6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3" name="Oval 13">
                <a:extLst>
                  <a:ext uri="{FF2B5EF4-FFF2-40B4-BE49-F238E27FC236}">
                    <a16:creationId xmlns:a16="http://schemas.microsoft.com/office/drawing/2014/main" id="{6E2F04A2-BCF4-4D37-9591-7E643F8075D1}"/>
                  </a:ext>
                </a:extLst>
              </p:cNvPr>
              <p:cNvSpPr>
                <a:spLocks noChangeArrowheads="1"/>
              </p:cNvSpPr>
              <p:nvPr/>
            </p:nvSpPr>
            <p:spPr bwMode="auto">
              <a:xfrm>
                <a:off x="455" y="2933"/>
                <a:ext cx="35" cy="3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4" name="Oval 14">
                <a:extLst>
                  <a:ext uri="{FF2B5EF4-FFF2-40B4-BE49-F238E27FC236}">
                    <a16:creationId xmlns:a16="http://schemas.microsoft.com/office/drawing/2014/main" id="{5CF62293-F9DE-4151-B19D-78B6D59631FF}"/>
                  </a:ext>
                </a:extLst>
              </p:cNvPr>
              <p:cNvSpPr>
                <a:spLocks noChangeArrowheads="1"/>
              </p:cNvSpPr>
              <p:nvPr/>
            </p:nvSpPr>
            <p:spPr bwMode="auto">
              <a:xfrm>
                <a:off x="116" y="2933"/>
                <a:ext cx="35" cy="3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5" name="Oval 15">
                <a:extLst>
                  <a:ext uri="{FF2B5EF4-FFF2-40B4-BE49-F238E27FC236}">
                    <a16:creationId xmlns:a16="http://schemas.microsoft.com/office/drawing/2014/main" id="{6465352B-3116-4CC4-91DD-2C6A8DC09669}"/>
                  </a:ext>
                </a:extLst>
              </p:cNvPr>
              <p:cNvSpPr>
                <a:spLocks noChangeArrowheads="1"/>
              </p:cNvSpPr>
              <p:nvPr/>
            </p:nvSpPr>
            <p:spPr bwMode="auto">
              <a:xfrm>
                <a:off x="285" y="2763"/>
                <a:ext cx="35" cy="3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6" name="Oval 16">
                <a:extLst>
                  <a:ext uri="{FF2B5EF4-FFF2-40B4-BE49-F238E27FC236}">
                    <a16:creationId xmlns:a16="http://schemas.microsoft.com/office/drawing/2014/main" id="{5BBB7944-0DCD-4513-AA0B-80B68EFDA279}"/>
                  </a:ext>
                </a:extLst>
              </p:cNvPr>
              <p:cNvSpPr>
                <a:spLocks noChangeArrowheads="1"/>
              </p:cNvSpPr>
              <p:nvPr/>
            </p:nvSpPr>
            <p:spPr bwMode="auto">
              <a:xfrm>
                <a:off x="285" y="3102"/>
                <a:ext cx="35" cy="3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7" name="Oval 17">
                <a:extLst>
                  <a:ext uri="{FF2B5EF4-FFF2-40B4-BE49-F238E27FC236}">
                    <a16:creationId xmlns:a16="http://schemas.microsoft.com/office/drawing/2014/main" id="{DD9EF265-6052-4F4B-8D02-E8B84F1157F3}"/>
                  </a:ext>
                </a:extLst>
              </p:cNvPr>
              <p:cNvSpPr>
                <a:spLocks noChangeArrowheads="1"/>
              </p:cNvSpPr>
              <p:nvPr/>
            </p:nvSpPr>
            <p:spPr bwMode="auto">
              <a:xfrm>
                <a:off x="268" y="2915"/>
                <a:ext cx="70" cy="7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86" name="Group 85">
            <a:extLst>
              <a:ext uri="{FF2B5EF4-FFF2-40B4-BE49-F238E27FC236}">
                <a16:creationId xmlns:a16="http://schemas.microsoft.com/office/drawing/2014/main" id="{7A08E025-6140-4846-BEA7-E271051868A5}"/>
              </a:ext>
              <a:ext uri="{C183D7F6-B498-43B3-948B-1728B52AA6E4}">
                <adec:decorative xmlns:adec="http://schemas.microsoft.com/office/drawing/2017/decorative" val="1"/>
              </a:ext>
            </a:extLst>
          </p:cNvPr>
          <p:cNvGrpSpPr/>
          <p:nvPr/>
        </p:nvGrpSpPr>
        <p:grpSpPr>
          <a:xfrm>
            <a:off x="679580" y="3494529"/>
            <a:ext cx="841772" cy="841772"/>
            <a:chOff x="584200" y="5246580"/>
            <a:chExt cx="841772" cy="841772"/>
          </a:xfrm>
        </p:grpSpPr>
        <p:sp>
          <p:nvSpPr>
            <p:cNvPr id="53" name="Oval 52">
              <a:extLst>
                <a:ext uri="{FF2B5EF4-FFF2-40B4-BE49-F238E27FC236}">
                  <a16:creationId xmlns:a16="http://schemas.microsoft.com/office/drawing/2014/main" id="{5A5ABCDB-1708-48E8-978A-35A3FCBB7F60}"/>
                </a:ext>
              </a:extLst>
            </p:cNvPr>
            <p:cNvSpPr/>
            <p:nvPr/>
          </p:nvSpPr>
          <p:spPr>
            <a:xfrm>
              <a:off x="584200" y="5246580"/>
              <a:ext cx="841772" cy="841772"/>
            </a:xfrm>
            <a:prstGeom prst="ellipse">
              <a:avLst/>
            </a:prstGeom>
            <a:solidFill>
              <a:schemeClr val="bg2"/>
            </a:solidFill>
            <a:ln w="38100">
              <a:no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ysClr val="windowText" lastClr="000000"/>
                  </a:solidFill>
                  <a:effectLst/>
                  <a:uLnTx/>
                  <a:uFillTx/>
                  <a:latin typeface="Segoe UI"/>
                  <a:ea typeface="+mn-ea"/>
                  <a:cs typeface="Helvetica" panose="020B0604020202020204" pitchFamily="34" charset="0"/>
                </a:rPr>
                <a:t> </a:t>
              </a:r>
            </a:p>
          </p:txBody>
        </p:sp>
        <p:grpSp>
          <p:nvGrpSpPr>
            <p:cNvPr id="79" name="Group 20">
              <a:extLst>
                <a:ext uri="{FF2B5EF4-FFF2-40B4-BE49-F238E27FC236}">
                  <a16:creationId xmlns:a16="http://schemas.microsoft.com/office/drawing/2014/main" id="{142FAD75-3B1D-4028-8998-86DEFB475DBA}"/>
                </a:ext>
              </a:extLst>
            </p:cNvPr>
            <p:cNvGrpSpPr>
              <a:grpSpLocks noChangeAspect="1"/>
            </p:cNvGrpSpPr>
            <p:nvPr/>
          </p:nvGrpSpPr>
          <p:grpSpPr bwMode="auto">
            <a:xfrm>
              <a:off x="831999" y="5437017"/>
              <a:ext cx="346175" cy="582155"/>
              <a:chOff x="1957" y="3338"/>
              <a:chExt cx="311" cy="523"/>
            </a:xfrm>
          </p:grpSpPr>
          <p:sp>
            <p:nvSpPr>
              <p:cNvPr id="80" name="AutoShape 19">
                <a:extLst>
                  <a:ext uri="{FF2B5EF4-FFF2-40B4-BE49-F238E27FC236}">
                    <a16:creationId xmlns:a16="http://schemas.microsoft.com/office/drawing/2014/main" id="{1C3DF826-F58C-4358-BAA6-11C7392C5F70}"/>
                  </a:ext>
                </a:extLst>
              </p:cNvPr>
              <p:cNvSpPr>
                <a:spLocks noChangeAspect="1" noChangeArrowheads="1" noTextEdit="1"/>
              </p:cNvSpPr>
              <p:nvPr/>
            </p:nvSpPr>
            <p:spPr bwMode="auto">
              <a:xfrm>
                <a:off x="1957" y="3338"/>
                <a:ext cx="311"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1" name="Freeform 21">
                <a:extLst>
                  <a:ext uri="{FF2B5EF4-FFF2-40B4-BE49-F238E27FC236}">
                    <a16:creationId xmlns:a16="http://schemas.microsoft.com/office/drawing/2014/main" id="{87801592-78CF-4971-895D-EFF357481197}"/>
                  </a:ext>
                </a:extLst>
              </p:cNvPr>
              <p:cNvSpPr>
                <a:spLocks noEditPoints="1"/>
              </p:cNvSpPr>
              <p:nvPr/>
            </p:nvSpPr>
            <p:spPr bwMode="auto">
              <a:xfrm>
                <a:off x="1993" y="3338"/>
                <a:ext cx="239" cy="523"/>
              </a:xfrm>
              <a:custGeom>
                <a:avLst/>
                <a:gdLst>
                  <a:gd name="T0" fmla="*/ 426 w 853"/>
                  <a:gd name="T1" fmla="*/ 128 h 1873"/>
                  <a:gd name="T2" fmla="*/ 449 w 853"/>
                  <a:gd name="T3" fmla="*/ 129 h 1873"/>
                  <a:gd name="T4" fmla="*/ 644 w 853"/>
                  <a:gd name="T5" fmla="*/ 226 h 1873"/>
                  <a:gd name="T6" fmla="*/ 725 w 853"/>
                  <a:gd name="T7" fmla="*/ 435 h 1873"/>
                  <a:gd name="T8" fmla="*/ 725 w 853"/>
                  <a:gd name="T9" fmla="*/ 1446 h 1873"/>
                  <a:gd name="T10" fmla="*/ 637 w 853"/>
                  <a:gd name="T11" fmla="*/ 1657 h 1873"/>
                  <a:gd name="T12" fmla="*/ 426 w 853"/>
                  <a:gd name="T13" fmla="*/ 1745 h 1873"/>
                  <a:gd name="T14" fmla="*/ 404 w 853"/>
                  <a:gd name="T15" fmla="*/ 1744 h 1873"/>
                  <a:gd name="T16" fmla="*/ 208 w 853"/>
                  <a:gd name="T17" fmla="*/ 1647 h 1873"/>
                  <a:gd name="T18" fmla="*/ 128 w 853"/>
                  <a:gd name="T19" fmla="*/ 1438 h 1873"/>
                  <a:gd name="T20" fmla="*/ 128 w 853"/>
                  <a:gd name="T21" fmla="*/ 426 h 1873"/>
                  <a:gd name="T22" fmla="*/ 215 w 853"/>
                  <a:gd name="T23" fmla="*/ 215 h 1873"/>
                  <a:gd name="T24" fmla="*/ 426 w 853"/>
                  <a:gd name="T25" fmla="*/ 128 h 1873"/>
                  <a:gd name="T26" fmla="*/ 426 w 853"/>
                  <a:gd name="T27" fmla="*/ 0 h 1873"/>
                  <a:gd name="T28" fmla="*/ 0 w 853"/>
                  <a:gd name="T29" fmla="*/ 426 h 1873"/>
                  <a:gd name="T30" fmla="*/ 0 w 853"/>
                  <a:gd name="T31" fmla="*/ 1438 h 1873"/>
                  <a:gd name="T32" fmla="*/ 395 w 853"/>
                  <a:gd name="T33" fmla="*/ 1872 h 1873"/>
                  <a:gd name="T34" fmla="*/ 426 w 853"/>
                  <a:gd name="T35" fmla="*/ 1873 h 1873"/>
                  <a:gd name="T36" fmla="*/ 853 w 853"/>
                  <a:gd name="T37" fmla="*/ 1446 h 1873"/>
                  <a:gd name="T38" fmla="*/ 853 w 853"/>
                  <a:gd name="T39" fmla="*/ 435 h 1873"/>
                  <a:gd name="T40" fmla="*/ 458 w 853"/>
                  <a:gd name="T41" fmla="*/ 1 h 1873"/>
                  <a:gd name="T42" fmla="*/ 426 w 853"/>
                  <a:gd name="T43" fmla="*/ 0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3" h="1873">
                    <a:moveTo>
                      <a:pt x="426" y="128"/>
                    </a:moveTo>
                    <a:cubicBezTo>
                      <a:pt x="434" y="128"/>
                      <a:pt x="441" y="128"/>
                      <a:pt x="449" y="129"/>
                    </a:cubicBezTo>
                    <a:cubicBezTo>
                      <a:pt x="523" y="134"/>
                      <a:pt x="593" y="169"/>
                      <a:pt x="644" y="226"/>
                    </a:cubicBezTo>
                    <a:cubicBezTo>
                      <a:pt x="696" y="283"/>
                      <a:pt x="725" y="357"/>
                      <a:pt x="725" y="435"/>
                    </a:cubicBezTo>
                    <a:cubicBezTo>
                      <a:pt x="725" y="1446"/>
                      <a:pt x="725" y="1446"/>
                      <a:pt x="725" y="1446"/>
                    </a:cubicBezTo>
                    <a:cubicBezTo>
                      <a:pt x="725" y="1526"/>
                      <a:pt x="694" y="1601"/>
                      <a:pt x="637" y="1657"/>
                    </a:cubicBezTo>
                    <a:cubicBezTo>
                      <a:pt x="581" y="1714"/>
                      <a:pt x="506" y="1745"/>
                      <a:pt x="426" y="1745"/>
                    </a:cubicBezTo>
                    <a:cubicBezTo>
                      <a:pt x="419" y="1745"/>
                      <a:pt x="411" y="1744"/>
                      <a:pt x="404" y="1744"/>
                    </a:cubicBezTo>
                    <a:cubicBezTo>
                      <a:pt x="329" y="1739"/>
                      <a:pt x="260" y="1704"/>
                      <a:pt x="208" y="1647"/>
                    </a:cubicBezTo>
                    <a:cubicBezTo>
                      <a:pt x="156" y="1590"/>
                      <a:pt x="128" y="1515"/>
                      <a:pt x="128" y="1438"/>
                    </a:cubicBezTo>
                    <a:cubicBezTo>
                      <a:pt x="128" y="426"/>
                      <a:pt x="128" y="426"/>
                      <a:pt x="128" y="426"/>
                    </a:cubicBezTo>
                    <a:cubicBezTo>
                      <a:pt x="128" y="347"/>
                      <a:pt x="159" y="272"/>
                      <a:pt x="215" y="215"/>
                    </a:cubicBezTo>
                    <a:cubicBezTo>
                      <a:pt x="272" y="159"/>
                      <a:pt x="347" y="128"/>
                      <a:pt x="426" y="128"/>
                    </a:cubicBezTo>
                    <a:moveTo>
                      <a:pt x="426" y="0"/>
                    </a:moveTo>
                    <a:cubicBezTo>
                      <a:pt x="191" y="0"/>
                      <a:pt x="0" y="191"/>
                      <a:pt x="0" y="426"/>
                    </a:cubicBezTo>
                    <a:cubicBezTo>
                      <a:pt x="0" y="1438"/>
                      <a:pt x="0" y="1438"/>
                      <a:pt x="0" y="1438"/>
                    </a:cubicBezTo>
                    <a:cubicBezTo>
                      <a:pt x="0" y="1663"/>
                      <a:pt x="170" y="1855"/>
                      <a:pt x="395" y="1872"/>
                    </a:cubicBezTo>
                    <a:cubicBezTo>
                      <a:pt x="405" y="1872"/>
                      <a:pt x="416" y="1873"/>
                      <a:pt x="426" y="1873"/>
                    </a:cubicBezTo>
                    <a:cubicBezTo>
                      <a:pt x="662" y="1873"/>
                      <a:pt x="853" y="1682"/>
                      <a:pt x="853" y="1446"/>
                    </a:cubicBezTo>
                    <a:cubicBezTo>
                      <a:pt x="853" y="435"/>
                      <a:pt x="853" y="435"/>
                      <a:pt x="853" y="435"/>
                    </a:cubicBezTo>
                    <a:cubicBezTo>
                      <a:pt x="853" y="210"/>
                      <a:pt x="682" y="17"/>
                      <a:pt x="458" y="1"/>
                    </a:cubicBezTo>
                    <a:cubicBezTo>
                      <a:pt x="447" y="0"/>
                      <a:pt x="437" y="0"/>
                      <a:pt x="4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2" name="Rectangle 22">
                <a:extLst>
                  <a:ext uri="{FF2B5EF4-FFF2-40B4-BE49-F238E27FC236}">
                    <a16:creationId xmlns:a16="http://schemas.microsoft.com/office/drawing/2014/main" id="{91FD2705-1B0E-4294-A4A2-A5F970C2612E}"/>
                  </a:ext>
                </a:extLst>
              </p:cNvPr>
              <p:cNvSpPr>
                <a:spLocks noChangeArrowheads="1"/>
              </p:cNvSpPr>
              <p:nvPr/>
            </p:nvSpPr>
            <p:spPr bwMode="auto">
              <a:xfrm>
                <a:off x="1957" y="3493"/>
                <a:ext cx="311" cy="22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3" name="Freeform 23">
                <a:extLst>
                  <a:ext uri="{FF2B5EF4-FFF2-40B4-BE49-F238E27FC236}">
                    <a16:creationId xmlns:a16="http://schemas.microsoft.com/office/drawing/2014/main" id="{BC02921B-DEE8-4D09-8CD0-74ADDC60537C}"/>
                  </a:ext>
                </a:extLst>
              </p:cNvPr>
              <p:cNvSpPr>
                <a:spLocks/>
              </p:cNvSpPr>
              <p:nvPr/>
            </p:nvSpPr>
            <p:spPr bwMode="auto">
              <a:xfrm>
                <a:off x="2077" y="3552"/>
                <a:ext cx="71" cy="72"/>
              </a:xfrm>
              <a:custGeom>
                <a:avLst/>
                <a:gdLst>
                  <a:gd name="T0" fmla="*/ 256 w 256"/>
                  <a:gd name="T1" fmla="*/ 127 h 256"/>
                  <a:gd name="T2" fmla="*/ 256 w 256"/>
                  <a:gd name="T3" fmla="*/ 129 h 256"/>
                  <a:gd name="T4" fmla="*/ 129 w 256"/>
                  <a:gd name="T5" fmla="*/ 256 h 256"/>
                  <a:gd name="T6" fmla="*/ 127 w 256"/>
                  <a:gd name="T7" fmla="*/ 256 h 256"/>
                  <a:gd name="T8" fmla="*/ 0 w 256"/>
                  <a:gd name="T9" fmla="*/ 129 h 256"/>
                  <a:gd name="T10" fmla="*/ 0 w 256"/>
                  <a:gd name="T11" fmla="*/ 127 h 256"/>
                  <a:gd name="T12" fmla="*/ 127 w 256"/>
                  <a:gd name="T13" fmla="*/ 0 h 256"/>
                  <a:gd name="T14" fmla="*/ 129 w 256"/>
                  <a:gd name="T15" fmla="*/ 0 h 256"/>
                  <a:gd name="T16" fmla="*/ 256 w 256"/>
                  <a:gd name="T17" fmla="*/ 1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256">
                    <a:moveTo>
                      <a:pt x="256" y="127"/>
                    </a:moveTo>
                    <a:cubicBezTo>
                      <a:pt x="256" y="129"/>
                      <a:pt x="256" y="129"/>
                      <a:pt x="256" y="129"/>
                    </a:cubicBezTo>
                    <a:cubicBezTo>
                      <a:pt x="256" y="199"/>
                      <a:pt x="199" y="256"/>
                      <a:pt x="129" y="256"/>
                    </a:cubicBezTo>
                    <a:cubicBezTo>
                      <a:pt x="127" y="256"/>
                      <a:pt x="127" y="256"/>
                      <a:pt x="127" y="256"/>
                    </a:cubicBezTo>
                    <a:cubicBezTo>
                      <a:pt x="57" y="256"/>
                      <a:pt x="0" y="199"/>
                      <a:pt x="0" y="129"/>
                    </a:cubicBezTo>
                    <a:cubicBezTo>
                      <a:pt x="0" y="127"/>
                      <a:pt x="0" y="127"/>
                      <a:pt x="0" y="127"/>
                    </a:cubicBezTo>
                    <a:cubicBezTo>
                      <a:pt x="0" y="57"/>
                      <a:pt x="57" y="0"/>
                      <a:pt x="127" y="0"/>
                    </a:cubicBezTo>
                    <a:cubicBezTo>
                      <a:pt x="129" y="0"/>
                      <a:pt x="129" y="0"/>
                      <a:pt x="129" y="0"/>
                    </a:cubicBezTo>
                    <a:cubicBezTo>
                      <a:pt x="199" y="0"/>
                      <a:pt x="256" y="57"/>
                      <a:pt x="256" y="1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4" name="Freeform 24">
                <a:extLst>
                  <a:ext uri="{FF2B5EF4-FFF2-40B4-BE49-F238E27FC236}">
                    <a16:creationId xmlns:a16="http://schemas.microsoft.com/office/drawing/2014/main" id="{44E7FFF5-CFEE-4D06-9FFF-2309E4E0513A}"/>
                  </a:ext>
                </a:extLst>
              </p:cNvPr>
              <p:cNvSpPr>
                <a:spLocks/>
              </p:cNvSpPr>
              <p:nvPr/>
            </p:nvSpPr>
            <p:spPr bwMode="auto">
              <a:xfrm>
                <a:off x="2095" y="3589"/>
                <a:ext cx="35" cy="83"/>
              </a:xfrm>
              <a:custGeom>
                <a:avLst/>
                <a:gdLst>
                  <a:gd name="T0" fmla="*/ 64 w 128"/>
                  <a:gd name="T1" fmla="*/ 299 h 299"/>
                  <a:gd name="T2" fmla="*/ 63 w 128"/>
                  <a:gd name="T3" fmla="*/ 299 h 299"/>
                  <a:gd name="T4" fmla="*/ 0 w 128"/>
                  <a:gd name="T5" fmla="*/ 236 h 299"/>
                  <a:gd name="T6" fmla="*/ 0 w 128"/>
                  <a:gd name="T7" fmla="*/ 64 h 299"/>
                  <a:gd name="T8" fmla="*/ 63 w 128"/>
                  <a:gd name="T9" fmla="*/ 0 h 299"/>
                  <a:gd name="T10" fmla="*/ 64 w 128"/>
                  <a:gd name="T11" fmla="*/ 0 h 299"/>
                  <a:gd name="T12" fmla="*/ 128 w 128"/>
                  <a:gd name="T13" fmla="*/ 64 h 299"/>
                  <a:gd name="T14" fmla="*/ 128 w 128"/>
                  <a:gd name="T15" fmla="*/ 236 h 299"/>
                  <a:gd name="T16" fmla="*/ 64 w 128"/>
                  <a:gd name="T17"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299">
                    <a:moveTo>
                      <a:pt x="64" y="299"/>
                    </a:moveTo>
                    <a:cubicBezTo>
                      <a:pt x="63" y="299"/>
                      <a:pt x="63" y="299"/>
                      <a:pt x="63" y="299"/>
                    </a:cubicBezTo>
                    <a:cubicBezTo>
                      <a:pt x="28" y="299"/>
                      <a:pt x="0" y="271"/>
                      <a:pt x="0" y="236"/>
                    </a:cubicBezTo>
                    <a:cubicBezTo>
                      <a:pt x="0" y="64"/>
                      <a:pt x="0" y="64"/>
                      <a:pt x="0" y="64"/>
                    </a:cubicBezTo>
                    <a:cubicBezTo>
                      <a:pt x="0" y="29"/>
                      <a:pt x="28" y="0"/>
                      <a:pt x="63" y="0"/>
                    </a:cubicBezTo>
                    <a:cubicBezTo>
                      <a:pt x="64" y="0"/>
                      <a:pt x="64" y="0"/>
                      <a:pt x="64" y="0"/>
                    </a:cubicBezTo>
                    <a:cubicBezTo>
                      <a:pt x="100" y="0"/>
                      <a:pt x="128" y="29"/>
                      <a:pt x="128" y="64"/>
                    </a:cubicBezTo>
                    <a:cubicBezTo>
                      <a:pt x="128" y="236"/>
                      <a:pt x="128" y="236"/>
                      <a:pt x="128" y="236"/>
                    </a:cubicBezTo>
                    <a:cubicBezTo>
                      <a:pt x="128" y="271"/>
                      <a:pt x="100" y="299"/>
                      <a:pt x="64" y="29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5" name="Rectangle 22">
                <a:extLst>
                  <a:ext uri="{FF2B5EF4-FFF2-40B4-BE49-F238E27FC236}">
                    <a16:creationId xmlns:a16="http://schemas.microsoft.com/office/drawing/2014/main" id="{08BA03CF-9DD9-4E19-89E0-013FB889F571}"/>
                  </a:ext>
                </a:extLst>
              </p:cNvPr>
              <p:cNvSpPr>
                <a:spLocks noChangeArrowheads="1"/>
              </p:cNvSpPr>
              <p:nvPr/>
            </p:nvSpPr>
            <p:spPr bwMode="auto">
              <a:xfrm>
                <a:off x="1957" y="3720"/>
                <a:ext cx="311" cy="14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sp>
        <p:nvSpPr>
          <p:cNvPr id="2" name="Title 1">
            <a:extLst>
              <a:ext uri="{FF2B5EF4-FFF2-40B4-BE49-F238E27FC236}">
                <a16:creationId xmlns:a16="http://schemas.microsoft.com/office/drawing/2014/main" id="{951E55D5-21B6-4222-8CD6-4B3CE27838D5}"/>
              </a:ext>
            </a:extLst>
          </p:cNvPr>
          <p:cNvSpPr>
            <a:spLocks noGrp="1"/>
          </p:cNvSpPr>
          <p:nvPr>
            <p:ph type="title"/>
          </p:nvPr>
        </p:nvSpPr>
        <p:spPr>
          <a:xfrm>
            <a:off x="455995" y="620428"/>
            <a:ext cx="11306469" cy="403137"/>
          </a:xfrm>
        </p:spPr>
        <p:txBody>
          <a:bodyPr/>
          <a:lstStyle/>
          <a:p>
            <a:r>
              <a:rPr lang="en-US" dirty="0"/>
              <a:t>Secured-core server</a:t>
            </a:r>
          </a:p>
        </p:txBody>
      </p:sp>
      <p:sp>
        <p:nvSpPr>
          <p:cNvPr id="19" name="TextBox 18">
            <a:extLst>
              <a:ext uri="{FF2B5EF4-FFF2-40B4-BE49-F238E27FC236}">
                <a16:creationId xmlns:a16="http://schemas.microsoft.com/office/drawing/2014/main" id="{9A5EA152-C323-49C8-B20F-619B143E753F}"/>
              </a:ext>
            </a:extLst>
          </p:cNvPr>
          <p:cNvSpPr txBox="1"/>
          <p:nvPr/>
        </p:nvSpPr>
        <p:spPr>
          <a:xfrm>
            <a:off x="455995" y="1053506"/>
            <a:ext cx="9097940" cy="433965"/>
          </a:xfrm>
          <a:prstGeom prst="rect">
            <a:avLst/>
          </a:prstGeom>
          <a:noFill/>
        </p:spPr>
        <p:txBody>
          <a:bodyPr wrap="none" lIns="0" tIns="91440" rIns="0" bIns="91440" rtlCol="0">
            <a:spAutoFit/>
          </a:bodyPr>
          <a:lstStyle/>
          <a:p>
            <a:pPr marL="0" marR="0" lvl="0" indent="0" algn="l" defTabSz="91446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50E6FF"/>
                </a:solidFill>
                <a:effectLst/>
                <a:uLnTx/>
                <a:uFillTx/>
                <a:latin typeface="Segoe UI Semibold"/>
                <a:ea typeface="+mn-ea"/>
                <a:cs typeface="+mn-cs"/>
              </a:rPr>
              <a:t>Secure hardware, firmware and OS capabilities to help protect against advanced threats</a:t>
            </a:r>
          </a:p>
        </p:txBody>
      </p:sp>
      <p:sp>
        <p:nvSpPr>
          <p:cNvPr id="44" name="TextBox 43">
            <a:extLst>
              <a:ext uri="{FF2B5EF4-FFF2-40B4-BE49-F238E27FC236}">
                <a16:creationId xmlns:a16="http://schemas.microsoft.com/office/drawing/2014/main" id="{EB154577-074E-4C7E-959A-F7FCECDB04D7}"/>
              </a:ext>
            </a:extLst>
          </p:cNvPr>
          <p:cNvSpPr txBox="1"/>
          <p:nvPr/>
        </p:nvSpPr>
        <p:spPr>
          <a:xfrm>
            <a:off x="5382730" y="4858837"/>
            <a:ext cx="5830667" cy="1477328"/>
          </a:xfrm>
          <a:prstGeom prst="rect">
            <a:avLst/>
          </a:prstGeom>
          <a:noFill/>
        </p:spPr>
        <p:txBody>
          <a:bodyPr wrap="square" lIns="91440" tIns="45720" rIns="91440" bIns="45720" anchor="t">
            <a:spAutoFit/>
          </a:bodyPr>
          <a:lstStyle/>
          <a:p>
            <a:pPr marL="228600" marR="0" lvl="0" indent="-228600" algn="l" defTabSz="914460" rtl="0" eaLnBrk="1" fontAlgn="base" latinLnBrk="0" hangingPunct="1">
              <a:lnSpc>
                <a:spcPct val="100000"/>
              </a:lnSpc>
              <a:spcBef>
                <a:spcPts val="0"/>
              </a:spcBef>
              <a:spcAft>
                <a:spcPts val="600"/>
              </a:spcAft>
              <a:buClr>
                <a:srgbClr val="50E6FF"/>
              </a:buClr>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Segoe UI"/>
                <a:ea typeface="+mn-ea"/>
                <a:cs typeface="+mn-cs"/>
              </a:rPr>
              <a:t>Collaboration with ecosystem</a:t>
            </a:r>
            <a:r>
              <a:rPr kumimoji="0" lang="en-US" sz="1600" b="0" i="0" u="none" strike="noStrike" kern="0" cap="none" spc="0" normalizeH="0" noProof="0" dirty="0">
                <a:ln>
                  <a:noFill/>
                </a:ln>
                <a:solidFill>
                  <a:srgbClr val="FFFFFF"/>
                </a:solidFill>
                <a:effectLst/>
                <a:uLnTx/>
                <a:uFillTx/>
                <a:latin typeface="Segoe UI"/>
                <a:ea typeface="+mn-ea"/>
                <a:cs typeface="+mn-cs"/>
              </a:rPr>
              <a:t> partners </a:t>
            </a:r>
            <a:r>
              <a:rPr kumimoji="0" lang="en-US" sz="1600" b="0" i="0" u="none" strike="noStrike" kern="0" cap="none" spc="0" normalizeH="0" baseline="0" noProof="0" dirty="0">
                <a:ln>
                  <a:noFill/>
                </a:ln>
                <a:solidFill>
                  <a:srgbClr val="FFFFFF"/>
                </a:solidFill>
                <a:effectLst/>
                <a:uLnTx/>
                <a:uFillTx/>
                <a:latin typeface="Segoe UI"/>
                <a:ea typeface="+mn-ea"/>
                <a:cs typeface="+mn-cs"/>
              </a:rPr>
              <a:t>to simplify </a:t>
            </a:r>
            <a:br>
              <a:rPr kumimoji="0" lang="en-US" sz="1600" b="0" i="0" u="none" strike="noStrike" kern="0" cap="none" spc="0" normalizeH="0" baseline="0" noProof="0" dirty="0">
                <a:ln>
                  <a:noFill/>
                </a:ln>
                <a:solidFill>
                  <a:srgbClr val="FFFFFF"/>
                </a:solidFill>
                <a:effectLst/>
                <a:uLnTx/>
                <a:uFillTx/>
                <a:latin typeface="Segoe UI"/>
                <a:ea typeface="+mn-ea"/>
                <a:cs typeface="+mn-cs"/>
              </a:rPr>
            </a:br>
            <a:r>
              <a:rPr kumimoji="0" lang="en-US" sz="1600" b="0" i="0" u="none" strike="noStrike" kern="0" cap="none" spc="0" normalizeH="0" baseline="0" noProof="0" dirty="0">
                <a:ln>
                  <a:noFill/>
                </a:ln>
                <a:solidFill>
                  <a:srgbClr val="FFFFFF"/>
                </a:solidFill>
                <a:effectLst/>
                <a:uLnTx/>
                <a:uFillTx/>
                <a:latin typeface="Segoe UI"/>
                <a:ea typeface="+mn-ea"/>
                <a:cs typeface="+mn-cs"/>
              </a:rPr>
              <a:t>security enablement</a:t>
            </a:r>
          </a:p>
          <a:p>
            <a:pPr marL="228600" marR="0" lvl="0" indent="-228600" algn="l" defTabSz="914460" rtl="0" eaLnBrk="1" fontAlgn="base" latinLnBrk="0" hangingPunct="1">
              <a:lnSpc>
                <a:spcPct val="100000"/>
              </a:lnSpc>
              <a:spcBef>
                <a:spcPts val="0"/>
              </a:spcBef>
              <a:spcAft>
                <a:spcPts val="600"/>
              </a:spcAft>
              <a:buClr>
                <a:srgbClr val="50E6FF"/>
              </a:buClr>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Segoe UI"/>
                <a:ea typeface="+mn-ea"/>
                <a:cs typeface="+mn-cs"/>
              </a:rPr>
              <a:t>Windows Admin Center provides an easy access to configure secured-core server</a:t>
            </a:r>
            <a:endParaRPr kumimoji="0" lang="en-US" sz="1600" b="0" i="0" u="none" strike="noStrike" kern="0" cap="none" spc="0" normalizeH="0" baseline="0" noProof="0" dirty="0">
              <a:ln>
                <a:noFill/>
              </a:ln>
              <a:solidFill>
                <a:srgbClr val="FFFFFF"/>
              </a:solidFill>
              <a:effectLst/>
              <a:uLnTx/>
              <a:uFillTx/>
              <a:latin typeface="Segoe UI"/>
              <a:ea typeface="+mn-ea"/>
              <a:cs typeface="Segoe UI"/>
            </a:endParaRPr>
          </a:p>
          <a:p>
            <a:pPr marL="0" marR="0" lvl="0" indent="0" algn="l" defTabSz="914460" rtl="0" eaLnBrk="1" fontAlgn="base" latinLnBrk="0" hangingPunct="1">
              <a:lnSpc>
                <a:spcPct val="100000"/>
              </a:lnSpc>
              <a:spcBef>
                <a:spcPts val="0"/>
              </a:spcBef>
              <a:spcAft>
                <a:spcPts val="600"/>
              </a:spcAft>
              <a:buClr>
                <a:srgbClr val="50E6FF"/>
              </a:buClr>
              <a:buSzTx/>
              <a:buFontTx/>
              <a:buNone/>
              <a:tabLst/>
              <a:defRPr/>
            </a:pPr>
            <a:endParaRPr kumimoji="0" lang="en-US" sz="1600" b="0" i="0" u="none" strike="noStrike" kern="0" cap="none" spc="0" normalizeH="0" baseline="0" noProof="0" dirty="0">
              <a:ln>
                <a:noFill/>
              </a:ln>
              <a:solidFill>
                <a:srgbClr val="FFFFFF"/>
              </a:solidFill>
              <a:effectLst/>
              <a:uLnTx/>
              <a:uFillTx/>
              <a:latin typeface="Segoe UI"/>
              <a:ea typeface="+mn-ea"/>
              <a:cs typeface="+mn-cs"/>
            </a:endParaRPr>
          </a:p>
        </p:txBody>
      </p:sp>
      <p:sp>
        <p:nvSpPr>
          <p:cNvPr id="45" name="TextBox 44">
            <a:extLst>
              <a:ext uri="{FF2B5EF4-FFF2-40B4-BE49-F238E27FC236}">
                <a16:creationId xmlns:a16="http://schemas.microsoft.com/office/drawing/2014/main" id="{A538BB6D-44D6-4F9B-96B9-ABF43E1056EA}"/>
              </a:ext>
            </a:extLst>
          </p:cNvPr>
          <p:cNvSpPr txBox="1"/>
          <p:nvPr/>
        </p:nvSpPr>
        <p:spPr>
          <a:xfrm>
            <a:off x="5399227" y="1880326"/>
            <a:ext cx="5830667" cy="1154162"/>
          </a:xfrm>
          <a:prstGeom prst="rect">
            <a:avLst/>
          </a:prstGeom>
          <a:noFill/>
        </p:spPr>
        <p:txBody>
          <a:bodyPr wrap="square">
            <a:spAutoFit/>
          </a:bodyPr>
          <a:lstStyle/>
          <a:p>
            <a:pPr marL="228600" marR="0" lvl="0" indent="-228600" algn="l" defTabSz="914460" rtl="0" eaLnBrk="1" fontAlgn="base" latinLnBrk="0" hangingPunct="1">
              <a:lnSpc>
                <a:spcPct val="100000"/>
              </a:lnSpc>
              <a:spcBef>
                <a:spcPts val="0"/>
              </a:spcBef>
              <a:spcAft>
                <a:spcPts val="600"/>
              </a:spcAft>
              <a:buClr>
                <a:srgbClr val="50E6FF"/>
              </a:buClr>
              <a:buSzTx/>
              <a:buFont typeface="Arial" panose="020B0604020202020204" pitchFamily="34" charset="0"/>
              <a:buChar char="•"/>
              <a:tabLst/>
              <a:defRPr/>
            </a:pPr>
            <a:r>
              <a:rPr kumimoji="0" lang="en-US" sz="1600" b="0" i="0" u="none" strike="noStrike" kern="0" cap="none" spc="0" normalizeH="0" baseline="0" noProof="0">
                <a:ln>
                  <a:noFill/>
                </a:ln>
                <a:solidFill>
                  <a:srgbClr val="FFFFFF"/>
                </a:solidFill>
                <a:effectLst/>
                <a:uLnTx/>
                <a:uFillTx/>
                <a:latin typeface="Segoe UI"/>
                <a:ea typeface="+mn-ea"/>
                <a:cs typeface="+mn-cs"/>
              </a:rPr>
              <a:t>Security with Windows Defender System Guard provides system integrity against firmware attacks</a:t>
            </a:r>
          </a:p>
          <a:p>
            <a:pPr marL="228600" marR="0" lvl="0" indent="-228600" algn="l" defTabSz="914460" rtl="0" eaLnBrk="1" fontAlgn="base" latinLnBrk="0" hangingPunct="1">
              <a:lnSpc>
                <a:spcPct val="100000"/>
              </a:lnSpc>
              <a:spcBef>
                <a:spcPts val="0"/>
              </a:spcBef>
              <a:spcAft>
                <a:spcPts val="600"/>
              </a:spcAft>
              <a:buClr>
                <a:srgbClr val="50E6FF"/>
              </a:buClr>
              <a:buSzTx/>
              <a:buFont typeface="Arial" panose="020B0604020202020204" pitchFamily="34" charset="0"/>
              <a:buChar char="•"/>
              <a:tabLst/>
              <a:defRPr/>
            </a:pPr>
            <a:r>
              <a:rPr kumimoji="0" lang="en-US" sz="1600" b="0" i="0" u="none" strike="noStrike" kern="0" cap="none" spc="0" normalizeH="0" baseline="0" noProof="0">
                <a:ln>
                  <a:noFill/>
                </a:ln>
                <a:solidFill>
                  <a:srgbClr val="FFFFFF"/>
                </a:solidFill>
                <a:effectLst/>
                <a:uLnTx/>
                <a:uFillTx/>
                <a:latin typeface="Segoe UI"/>
                <a:ea typeface="+mn-ea"/>
                <a:cs typeface="+mn-cs"/>
              </a:rPr>
              <a:t>Virtualization-based security (VBS) isolates critical parts of the system from </a:t>
            </a:r>
            <a:r>
              <a:rPr lang="en-US" sz="1600" kern="0">
                <a:solidFill>
                  <a:srgbClr val="FFFFFF"/>
                </a:solidFill>
                <a:latin typeface="Segoe UI"/>
              </a:rPr>
              <a:t>advanced </a:t>
            </a:r>
            <a:r>
              <a:rPr kumimoji="0" lang="en-US" sz="1600" b="0" i="0" u="none" strike="noStrike" kern="0" cap="none" spc="0" normalizeH="0" baseline="0" noProof="0">
                <a:ln>
                  <a:noFill/>
                </a:ln>
                <a:solidFill>
                  <a:srgbClr val="FFFFFF"/>
                </a:solidFill>
                <a:effectLst/>
                <a:uLnTx/>
                <a:uFillTx/>
                <a:latin typeface="Segoe UI"/>
                <a:ea typeface="+mn-ea"/>
                <a:cs typeface="+mn-cs"/>
              </a:rPr>
              <a:t>malware</a:t>
            </a:r>
          </a:p>
        </p:txBody>
      </p:sp>
      <p:sp>
        <p:nvSpPr>
          <p:cNvPr id="46" name="TextBox 45">
            <a:extLst>
              <a:ext uri="{FF2B5EF4-FFF2-40B4-BE49-F238E27FC236}">
                <a16:creationId xmlns:a16="http://schemas.microsoft.com/office/drawing/2014/main" id="{8011B53A-CDD7-4B05-9450-8404F9F67BFF}"/>
              </a:ext>
            </a:extLst>
          </p:cNvPr>
          <p:cNvSpPr txBox="1"/>
          <p:nvPr/>
        </p:nvSpPr>
        <p:spPr>
          <a:xfrm>
            <a:off x="5341875" y="3267165"/>
            <a:ext cx="5830667" cy="1400383"/>
          </a:xfrm>
          <a:prstGeom prst="rect">
            <a:avLst/>
          </a:prstGeom>
          <a:noFill/>
        </p:spPr>
        <p:txBody>
          <a:bodyPr wrap="square">
            <a:spAutoFit/>
          </a:bodyPr>
          <a:lstStyle/>
          <a:p>
            <a:pPr marL="228600" marR="0" lvl="0" indent="-228600" algn="l" defTabSz="914460" rtl="0" eaLnBrk="1" fontAlgn="base" latinLnBrk="0" hangingPunct="1">
              <a:lnSpc>
                <a:spcPct val="100000"/>
              </a:lnSpc>
              <a:spcBef>
                <a:spcPts val="0"/>
              </a:spcBef>
              <a:spcAft>
                <a:spcPts val="600"/>
              </a:spcAft>
              <a:buClr>
                <a:srgbClr val="50E6FF"/>
              </a:buClr>
              <a:buSzTx/>
              <a:buFont typeface="Arial" panose="020B0604020202020204" pitchFamily="34" charset="0"/>
              <a:buChar char="•"/>
              <a:tabLst/>
              <a:defRPr/>
            </a:pPr>
            <a:r>
              <a:rPr kumimoji="0" lang="en-US" sz="1600" b="0" i="0" u="none" strike="noStrike" kern="0" cap="none" spc="0" normalizeH="0" baseline="0" noProof="0">
                <a:ln>
                  <a:noFill/>
                </a:ln>
                <a:solidFill>
                  <a:srgbClr val="FFFFFF"/>
                </a:solidFill>
                <a:effectLst/>
                <a:uLnTx/>
                <a:uFillTx/>
                <a:latin typeface="Segoe UI"/>
                <a:ea typeface="+mn-ea"/>
                <a:cs typeface="+mn-cs"/>
              </a:rPr>
              <a:t>VBS features </a:t>
            </a:r>
            <a:r>
              <a:rPr lang="en-US" sz="1600" kern="0">
                <a:solidFill>
                  <a:srgbClr val="FFFFFF"/>
                </a:solidFill>
                <a:latin typeface="Segoe UI"/>
              </a:rPr>
              <a:t>such as</a:t>
            </a:r>
            <a:r>
              <a:rPr kumimoji="0" lang="en-US" sz="1600" b="0" i="0" u="none" strike="noStrike" kern="0" cap="none" spc="0" normalizeH="0" baseline="0" noProof="0">
                <a:ln>
                  <a:noFill/>
                </a:ln>
                <a:solidFill>
                  <a:srgbClr val="FFFFFF"/>
                </a:solidFill>
                <a:effectLst/>
                <a:uLnTx/>
                <a:uFillTx/>
                <a:latin typeface="Segoe UI"/>
                <a:ea typeface="+mn-ea"/>
                <a:cs typeface="+mn-cs"/>
              </a:rPr>
              <a:t> HVCI and Credential Guard prevent entire classes of vulnerabilities and better protect sensitive assets like credentials </a:t>
            </a:r>
          </a:p>
          <a:p>
            <a:pPr marL="228600" marR="0" lvl="0" indent="-228600" algn="l" defTabSz="914460" rtl="0" eaLnBrk="1" fontAlgn="base" latinLnBrk="0" hangingPunct="1">
              <a:lnSpc>
                <a:spcPct val="100000"/>
              </a:lnSpc>
              <a:spcBef>
                <a:spcPts val="0"/>
              </a:spcBef>
              <a:spcAft>
                <a:spcPts val="600"/>
              </a:spcAft>
              <a:buClr>
                <a:srgbClr val="50E6FF"/>
              </a:buClr>
              <a:buSzTx/>
              <a:buFont typeface="Arial" panose="020B0604020202020204" pitchFamily="34" charset="0"/>
              <a:buChar char="•"/>
              <a:tabLst/>
              <a:defRPr/>
            </a:pPr>
            <a:r>
              <a:rPr kumimoji="0" lang="en-US" sz="1600" b="0" i="0" u="none" strike="noStrike" kern="0" cap="none" spc="0" normalizeH="0" baseline="0" noProof="0">
                <a:ln>
                  <a:noFill/>
                </a:ln>
                <a:solidFill>
                  <a:srgbClr val="FFFFFF"/>
                </a:solidFill>
                <a:effectLst/>
                <a:uLnTx/>
                <a:uFillTx/>
                <a:latin typeface="Segoe UI"/>
                <a:ea typeface="+mn-ea"/>
                <a:cs typeface="+mn-cs"/>
              </a:rPr>
              <a:t>Trusted Platform Module 2.0 (TPM 2.0) provides hardware root-of-trust used as a secure foundation.</a:t>
            </a:r>
          </a:p>
        </p:txBody>
      </p:sp>
      <p:sp>
        <p:nvSpPr>
          <p:cNvPr id="52" name="TextBox 51">
            <a:extLst>
              <a:ext uri="{FF2B5EF4-FFF2-40B4-BE49-F238E27FC236}">
                <a16:creationId xmlns:a16="http://schemas.microsoft.com/office/drawing/2014/main" id="{63F6204B-4D8A-488B-A84E-62D471C8F8B9}"/>
              </a:ext>
            </a:extLst>
          </p:cNvPr>
          <p:cNvSpPr txBox="1"/>
          <p:nvPr/>
        </p:nvSpPr>
        <p:spPr>
          <a:xfrm>
            <a:off x="1712860" y="5033679"/>
            <a:ext cx="2924556" cy="1218795"/>
          </a:xfrm>
          <a:prstGeom prst="rect">
            <a:avLst/>
          </a:prstGeom>
          <a:noFill/>
        </p:spPr>
        <p:txBody>
          <a:bodyPr wrap="square">
            <a:spAutoFit/>
          </a:bodyPr>
          <a:lstStyle/>
          <a:p>
            <a:pPr marL="0" marR="0" lvl="0" indent="0" algn="l" defTabSz="914460" rtl="0" eaLnBrk="1" fontAlgn="auto" latinLnBrk="0" hangingPunct="1">
              <a:lnSpc>
                <a:spcPct val="90000"/>
              </a:lnSpc>
              <a:spcBef>
                <a:spcPts val="0"/>
              </a:spcBef>
              <a:spcAft>
                <a:spcPts val="600"/>
              </a:spcAft>
              <a:buClrTx/>
              <a:buSzTx/>
              <a:buFontTx/>
              <a:buNone/>
              <a:tabLst/>
              <a:defRPr/>
            </a:pPr>
            <a:r>
              <a:rPr kumimoji="0" lang="en-US" sz="1800" b="1" i="0" u="none" strike="noStrike" kern="0" cap="none" spc="0" normalizeH="0" baseline="0" noProof="0">
                <a:ln>
                  <a:noFill/>
                </a:ln>
                <a:solidFill>
                  <a:srgbClr val="50E6FF"/>
                </a:solidFill>
                <a:effectLst/>
                <a:uLnTx/>
                <a:uFillTx/>
                <a:latin typeface="Segoe UI Semibold"/>
                <a:ea typeface="+mn-ea"/>
                <a:cs typeface="+mn-cs"/>
              </a:rPr>
              <a:t>Simplified security</a:t>
            </a:r>
            <a:endParaRPr kumimoji="0" lang="en-US" sz="1800" b="0" i="0" u="none" strike="noStrike" kern="0" cap="none" spc="0" normalizeH="0" baseline="0" noProof="0">
              <a:ln>
                <a:noFill/>
              </a:ln>
              <a:solidFill>
                <a:srgbClr val="50E6FF"/>
              </a:solidFill>
              <a:effectLst/>
              <a:uLnTx/>
              <a:uFillTx/>
              <a:latin typeface="Segoe UI Semibold"/>
              <a:ea typeface="+mn-ea"/>
              <a:cs typeface="+mn-cs"/>
            </a:endParaRPr>
          </a:p>
          <a:p>
            <a:pPr marL="0" marR="0" lvl="0" indent="0" algn="l" defTabSz="91446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a:ea typeface="+mn-ea"/>
                <a:cs typeface="+mn-cs"/>
              </a:rPr>
              <a:t>Server OEMs develop systems with certified built-in security</a:t>
            </a:r>
            <a:r>
              <a:rPr kumimoji="0" lang="en-US" sz="1800" b="0" i="0" u="none" strike="noStrike" kern="0" cap="none" spc="0" normalizeH="0" baseline="0" noProof="0">
                <a:ln>
                  <a:noFill/>
                </a:ln>
                <a:solidFill>
                  <a:srgbClr val="FFFFFF"/>
                </a:solidFill>
                <a:effectLst/>
                <a:uLnTx/>
                <a:uFillTx/>
                <a:latin typeface="Segoe UI"/>
                <a:ea typeface="+mn-ea"/>
                <a:cs typeface="+mn-cs"/>
              </a:rPr>
              <a:t>        	</a:t>
            </a:r>
          </a:p>
        </p:txBody>
      </p:sp>
      <p:sp>
        <p:nvSpPr>
          <p:cNvPr id="55" name="TextBox 54">
            <a:extLst>
              <a:ext uri="{FF2B5EF4-FFF2-40B4-BE49-F238E27FC236}">
                <a16:creationId xmlns:a16="http://schemas.microsoft.com/office/drawing/2014/main" id="{BB08ED74-B4A3-4CC3-BDB0-F8A18DE30AD3}"/>
              </a:ext>
            </a:extLst>
          </p:cNvPr>
          <p:cNvSpPr txBox="1"/>
          <p:nvPr/>
        </p:nvSpPr>
        <p:spPr>
          <a:xfrm>
            <a:off x="1712860" y="1880044"/>
            <a:ext cx="2924556" cy="1157240"/>
          </a:xfrm>
          <a:prstGeom prst="rect">
            <a:avLst/>
          </a:prstGeom>
          <a:noFill/>
        </p:spPr>
        <p:txBody>
          <a:bodyPr wrap="square">
            <a:spAutoFit/>
          </a:bodyPr>
          <a:lstStyle/>
          <a:p>
            <a:pPr marL="0" marR="0" lvl="0" indent="0" algn="l" defTabSz="914460" rtl="0" eaLnBrk="1" fontAlgn="auto" latinLnBrk="0" hangingPunct="1">
              <a:lnSpc>
                <a:spcPct val="90000"/>
              </a:lnSpc>
              <a:spcBef>
                <a:spcPts val="0"/>
              </a:spcBef>
              <a:spcAft>
                <a:spcPts val="600"/>
              </a:spcAft>
              <a:buClrTx/>
              <a:buSzTx/>
              <a:buFontTx/>
              <a:buNone/>
              <a:tabLst/>
              <a:defRPr/>
            </a:pPr>
            <a:r>
              <a:rPr kumimoji="0" lang="en-US" sz="1800" b="1" i="0" u="none" strike="noStrike" kern="0" cap="none" spc="0" normalizeH="0" baseline="0" noProof="0" dirty="0">
                <a:ln>
                  <a:noFill/>
                </a:ln>
                <a:solidFill>
                  <a:srgbClr val="50E6FF"/>
                </a:solidFill>
                <a:effectLst/>
                <a:uLnTx/>
                <a:uFillTx/>
                <a:latin typeface="Segoe UI Semibold"/>
                <a:ea typeface="+mn-ea"/>
                <a:cs typeface="+mn-cs"/>
              </a:rPr>
              <a:t>Advanced protection</a:t>
            </a:r>
          </a:p>
          <a:p>
            <a:pPr marL="0" marR="0" lvl="0" indent="0" algn="l" defTabSz="91446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a:ea typeface="+mn-ea"/>
                <a:cs typeface="+mn-cs"/>
              </a:rPr>
              <a:t>Defense-in-depth protection over multiple layers across hardware, firmware and OS </a:t>
            </a:r>
          </a:p>
        </p:txBody>
      </p:sp>
      <p:sp>
        <p:nvSpPr>
          <p:cNvPr id="56" name="TextBox 55">
            <a:extLst>
              <a:ext uri="{FF2B5EF4-FFF2-40B4-BE49-F238E27FC236}">
                <a16:creationId xmlns:a16="http://schemas.microsoft.com/office/drawing/2014/main" id="{D97C9C33-A46F-414F-AB2B-C854D10C8F04}"/>
              </a:ext>
            </a:extLst>
          </p:cNvPr>
          <p:cNvSpPr txBox="1"/>
          <p:nvPr/>
        </p:nvSpPr>
        <p:spPr>
          <a:xfrm>
            <a:off x="1712860" y="3425282"/>
            <a:ext cx="2924556" cy="911019"/>
          </a:xfrm>
          <a:prstGeom prst="rect">
            <a:avLst/>
          </a:prstGeom>
          <a:noFill/>
        </p:spPr>
        <p:txBody>
          <a:bodyPr wrap="square">
            <a:spAutoFit/>
          </a:bodyPr>
          <a:lstStyle/>
          <a:p>
            <a:pPr marL="0" marR="0" lvl="0" indent="0" algn="l" defTabSz="914460" rtl="0" eaLnBrk="1" fontAlgn="auto" latinLnBrk="0" hangingPunct="1">
              <a:lnSpc>
                <a:spcPct val="90000"/>
              </a:lnSpc>
              <a:spcBef>
                <a:spcPts val="0"/>
              </a:spcBef>
              <a:spcAft>
                <a:spcPts val="600"/>
              </a:spcAft>
              <a:buClrTx/>
              <a:buSzTx/>
              <a:buFontTx/>
              <a:buNone/>
              <a:tabLst/>
              <a:defRPr/>
            </a:pPr>
            <a:r>
              <a:rPr kumimoji="0" lang="en-US" sz="1800" b="1" i="0" u="none" strike="noStrike" kern="0" cap="none" spc="0" normalizeH="0" baseline="0" noProof="0" dirty="0">
                <a:ln>
                  <a:noFill/>
                </a:ln>
                <a:solidFill>
                  <a:srgbClr val="50E6FF"/>
                </a:solidFill>
                <a:effectLst/>
                <a:uLnTx/>
                <a:uFillTx/>
                <a:latin typeface="Segoe UI Semibold"/>
                <a:ea typeface="+mn-ea"/>
                <a:cs typeface="+mn-cs"/>
              </a:rPr>
              <a:t>Preventative defense</a:t>
            </a:r>
          </a:p>
          <a:p>
            <a:pPr marL="0" marR="0" lvl="0" indent="0" algn="l" defTabSz="91446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a:ea typeface="+mn-ea"/>
                <a:cs typeface="+mn-cs"/>
              </a:rPr>
              <a:t>Disrupt practical attack vectors proactively </a:t>
            </a:r>
          </a:p>
        </p:txBody>
      </p:sp>
    </p:spTree>
    <p:extLst>
      <p:ext uri="{BB962C8B-B14F-4D97-AF65-F5344CB8AC3E}">
        <p14:creationId xmlns:p14="http://schemas.microsoft.com/office/powerpoint/2010/main" val="48380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42" presetClass="path" presetSubtype="0" decel="100000" fill="hold" nodeType="withEffect">
                                  <p:stCondLst>
                                    <p:cond delay="0"/>
                                  </p:stCondLst>
                                  <p:childTnLst>
                                    <p:animMotion origin="layout" path="M -4.375E-6 -3.33333E-6 L -0.0345 -3.33333E-6 " pathEditMode="relative" rAng="0" ptsTypes="AA">
                                      <p:cBhvr>
                                        <p:cTn id="9" dur="500" spd="-100000" fill="hold"/>
                                        <p:tgtEl>
                                          <p:spTgt spid="35"/>
                                        </p:tgtEl>
                                        <p:attrNameLst>
                                          <p:attrName>ppt_x</p:attrName>
                                          <p:attrName>ppt_y</p:attrName>
                                        </p:attrNameLst>
                                      </p:cBhvr>
                                      <p:rCtr x="-1732" y="0"/>
                                    </p:animMotion>
                                  </p:childTnLst>
                                </p:cTn>
                              </p:par>
                              <p:par>
                                <p:cTn id="10" presetID="10" presetClass="entr" presetSubtype="0" fill="hold" nodeType="with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par>
                                <p:cTn id="13" presetID="42" presetClass="path" presetSubtype="0" decel="100000" fill="hold" nodeType="withEffect">
                                  <p:stCondLst>
                                    <p:cond delay="0"/>
                                  </p:stCondLst>
                                  <p:childTnLst>
                                    <p:animMotion origin="layout" path="M -4.375E-6 -3.33333E-6 L -0.0345 -3.33333E-6 " pathEditMode="relative" rAng="0" ptsTypes="AA">
                                      <p:cBhvr>
                                        <p:cTn id="14" dur="500" spd="-100000" fill="hold"/>
                                        <p:tgtEl>
                                          <p:spTgt spid="86"/>
                                        </p:tgtEl>
                                        <p:attrNameLst>
                                          <p:attrName>ppt_x</p:attrName>
                                          <p:attrName>ppt_y</p:attrName>
                                        </p:attrNameLst>
                                      </p:cBhvr>
                                      <p:rCtr x="-1732" y="0"/>
                                    </p:animMotion>
                                  </p:childTnLst>
                                </p:cTn>
                              </p:par>
                              <p:par>
                                <p:cTn id="15" presetID="10" presetClass="entr" presetSubtype="0" fill="hold" nodeType="with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childTnLst>
                                </p:cTn>
                              </p:par>
                              <p:par>
                                <p:cTn id="18" presetID="42" presetClass="path" presetSubtype="0" decel="100000" fill="hold" nodeType="withEffect">
                                  <p:stCondLst>
                                    <p:cond delay="0"/>
                                  </p:stCondLst>
                                  <p:childTnLst>
                                    <p:animMotion origin="layout" path="M -4.375E-6 -3.33333E-6 L -0.0345 -3.33333E-6 " pathEditMode="relative" rAng="0" ptsTypes="AA">
                                      <p:cBhvr>
                                        <p:cTn id="19" dur="500" spd="-100000" fill="hold"/>
                                        <p:tgtEl>
                                          <p:spTgt spid="87"/>
                                        </p:tgtEl>
                                        <p:attrNameLst>
                                          <p:attrName>ppt_x</p:attrName>
                                          <p:attrName>ppt_y</p:attrName>
                                        </p:attrNameLst>
                                      </p:cBhvr>
                                      <p:rCtr x="-1732" y="0"/>
                                    </p:animMotion>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42" presetClass="path" presetSubtype="0" decel="100000" fill="hold" grpId="1" nodeType="withEffect">
                                  <p:stCondLst>
                                    <p:cond delay="0"/>
                                  </p:stCondLst>
                                  <p:childTnLst>
                                    <p:animMotion origin="layout" path="M 3.33333E-6 -3.33333E-6 L 0.01705 -3.33333E-6 " pathEditMode="relative" rAng="0" ptsTypes="AA">
                                      <p:cBhvr>
                                        <p:cTn id="24" dur="500" spd="-100000" fill="hold"/>
                                        <p:tgtEl>
                                          <p:spTgt spid="55"/>
                                        </p:tgtEl>
                                        <p:attrNameLst>
                                          <p:attrName>ppt_x</p:attrName>
                                          <p:attrName>ppt_y</p:attrName>
                                        </p:attrNameLst>
                                      </p:cBhvr>
                                      <p:rCtr x="846" y="0"/>
                                    </p:animMotion>
                                  </p:childTnLst>
                                </p:cTn>
                              </p:par>
                              <p:par>
                                <p:cTn id="25" presetID="10"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par>
                                <p:cTn id="28" presetID="42" presetClass="path" presetSubtype="0" decel="100000" fill="hold" grpId="1" nodeType="withEffect">
                                  <p:stCondLst>
                                    <p:cond delay="0"/>
                                  </p:stCondLst>
                                  <p:childTnLst>
                                    <p:animMotion origin="layout" path="M 3.33333E-6 -3.33333E-6 L 0.01705 -3.33333E-6 " pathEditMode="relative" rAng="0" ptsTypes="AA">
                                      <p:cBhvr>
                                        <p:cTn id="29" dur="500" spd="-100000" fill="hold"/>
                                        <p:tgtEl>
                                          <p:spTgt spid="56"/>
                                        </p:tgtEl>
                                        <p:attrNameLst>
                                          <p:attrName>ppt_x</p:attrName>
                                          <p:attrName>ppt_y</p:attrName>
                                        </p:attrNameLst>
                                      </p:cBhvr>
                                      <p:rCtr x="846" y="0"/>
                                    </p:animMotion>
                                  </p:childTnLst>
                                </p:cTn>
                              </p:par>
                              <p:par>
                                <p:cTn id="30" presetID="10" presetClass="entr" presetSubtype="0"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42" presetClass="path" presetSubtype="0" decel="100000" fill="hold" grpId="1" nodeType="withEffect">
                                  <p:stCondLst>
                                    <p:cond delay="0"/>
                                  </p:stCondLst>
                                  <p:childTnLst>
                                    <p:animMotion origin="layout" path="M 3.33333E-6 -3.33333E-6 L 0.01705 -3.33333E-6 " pathEditMode="relative" rAng="0" ptsTypes="AA">
                                      <p:cBhvr>
                                        <p:cTn id="34" dur="500" spd="-100000" fill="hold"/>
                                        <p:tgtEl>
                                          <p:spTgt spid="52"/>
                                        </p:tgtEl>
                                        <p:attrNameLst>
                                          <p:attrName>ppt_x</p:attrName>
                                          <p:attrName>ppt_y</p:attrName>
                                        </p:attrNameLst>
                                      </p:cBhvr>
                                      <p:rCtr x="846" y="0"/>
                                    </p:animMotion>
                                  </p:childTnLst>
                                </p:cTn>
                              </p:par>
                              <p:par>
                                <p:cTn id="35" presetID="10"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par>
                                <p:cTn id="38" presetID="42" presetClass="path" presetSubtype="0" decel="100000" fill="hold" grpId="1" nodeType="withEffect">
                                  <p:stCondLst>
                                    <p:cond delay="0"/>
                                  </p:stCondLst>
                                  <p:childTnLst>
                                    <p:animMotion origin="layout" path="M 3.33333E-6 -3.33333E-6 L 0.01705 -3.33333E-6 " pathEditMode="relative" rAng="0" ptsTypes="AA">
                                      <p:cBhvr>
                                        <p:cTn id="39" dur="500" spd="-100000" fill="hold"/>
                                        <p:tgtEl>
                                          <p:spTgt spid="45"/>
                                        </p:tgtEl>
                                        <p:attrNameLst>
                                          <p:attrName>ppt_x</p:attrName>
                                          <p:attrName>ppt_y</p:attrName>
                                        </p:attrNameLst>
                                      </p:cBhvr>
                                      <p:rCtr x="846" y="0"/>
                                    </p:animMotion>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42" presetClass="path" presetSubtype="0" decel="100000" fill="hold" grpId="1" nodeType="withEffect">
                                  <p:stCondLst>
                                    <p:cond delay="0"/>
                                  </p:stCondLst>
                                  <p:childTnLst>
                                    <p:animMotion origin="layout" path="M 3.33333E-6 -3.33333E-6 L 0.01705 -3.33333E-6 " pathEditMode="relative" rAng="0" ptsTypes="AA">
                                      <p:cBhvr>
                                        <p:cTn id="44" dur="500" spd="-100000" fill="hold"/>
                                        <p:tgtEl>
                                          <p:spTgt spid="46"/>
                                        </p:tgtEl>
                                        <p:attrNameLst>
                                          <p:attrName>ppt_x</p:attrName>
                                          <p:attrName>ppt_y</p:attrName>
                                        </p:attrNameLst>
                                      </p:cBhvr>
                                      <p:rCtr x="846" y="0"/>
                                    </p:animMotion>
                                  </p:childTnLst>
                                </p:cTn>
                              </p:par>
                              <p:par>
                                <p:cTn id="45" presetID="10"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par>
                                <p:cTn id="48" presetID="42" presetClass="path" presetSubtype="0" decel="100000" fill="hold" grpId="1" nodeType="withEffect">
                                  <p:stCondLst>
                                    <p:cond delay="0"/>
                                  </p:stCondLst>
                                  <p:childTnLst>
                                    <p:animMotion origin="layout" path="M 3.33333E-6 -3.33333E-6 L 0.01705 -3.33333E-6 " pathEditMode="relative" rAng="0" ptsTypes="AA">
                                      <p:cBhvr>
                                        <p:cTn id="49" dur="500" spd="-100000" fill="hold"/>
                                        <p:tgtEl>
                                          <p:spTgt spid="44"/>
                                        </p:tgtEl>
                                        <p:attrNameLst>
                                          <p:attrName>ppt_x</p:attrName>
                                          <p:attrName>ppt_y</p:attrName>
                                        </p:attrNameLst>
                                      </p:cBhvr>
                                      <p:rCtr x="846" y="0"/>
                                    </p:animMotion>
                                  </p:childTnLst>
                                </p:cTn>
                              </p:par>
                              <p:par>
                                <p:cTn id="50" presetID="22" presetClass="entr" presetSubtype="4"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par>
                                <p:cTn id="53" presetID="22" presetClass="entr" presetSubtype="4" fill="hold" nodeType="with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down)">
                                      <p:cBhvr>
                                        <p:cTn id="55" dur="500"/>
                                        <p:tgtEl>
                                          <p:spTgt spid="60"/>
                                        </p:tgtEl>
                                      </p:cBhvr>
                                    </p:animEffect>
                                  </p:childTnLst>
                                </p:cTn>
                              </p:par>
                              <p:par>
                                <p:cTn id="56" presetID="22" presetClass="entr" presetSubtype="4" fill="hold" nodeType="with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wipe(down)">
                                      <p:cBhvr>
                                        <p:cTn id="58" dur="500"/>
                                        <p:tgtEl>
                                          <p:spTgt spid="61"/>
                                        </p:tgtEl>
                                      </p:cBhvr>
                                    </p:animEffect>
                                  </p:childTnLst>
                                </p:cTn>
                              </p:par>
                              <p:par>
                                <p:cTn id="59" presetID="22" presetClass="entr" presetSubtype="8" fill="hold" nodeType="with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wipe(left)">
                                      <p:cBhvr>
                                        <p:cTn id="61" dur="500"/>
                                        <p:tgtEl>
                                          <p:spTgt spid="59"/>
                                        </p:tgtEl>
                                      </p:cBhvr>
                                    </p:animEffect>
                                  </p:childTnLst>
                                </p:cTn>
                              </p:par>
                              <p:par>
                                <p:cTn id="62" presetID="22" presetClass="entr" presetSubtype="8" fill="hold" nodeType="with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left)">
                                      <p:cBhvr>
                                        <p:cTn id="6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45" grpId="0"/>
      <p:bldP spid="45" grpId="1"/>
      <p:bldP spid="46" grpId="0"/>
      <p:bldP spid="46" grpId="1"/>
      <p:bldP spid="52" grpId="0"/>
      <p:bldP spid="52" grpId="1"/>
      <p:bldP spid="55" grpId="0"/>
      <p:bldP spid="55" grpId="1"/>
      <p:bldP spid="56" grpId="0"/>
      <p:bldP spid="56" grpId="1"/>
    </p:bldLst>
  </p:timing>
</p:sld>
</file>

<file path=ppt/tags/tag1.xml><?xml version="1.0" encoding="utf-8"?>
<p:tagLst xmlns:a="http://schemas.openxmlformats.org/drawingml/2006/main" xmlns:r="http://schemas.openxmlformats.org/officeDocument/2006/relationships" xmlns:p="http://schemas.openxmlformats.org/presentationml/2006/main">
  <p:tag name="APLORISREVISION" val="2"/>
</p:tagLst>
</file>

<file path=ppt/theme/theme1.xml><?xml version="1.0" encoding="utf-8"?>
<a:theme xmlns:a="http://schemas.openxmlformats.org/drawingml/2006/main" name="Azure 1">
  <a:themeElements>
    <a:clrScheme name="Custom 3">
      <a:dk1>
        <a:srgbClr val="000000"/>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65B3B778-14F5-8246-A9D9-04A8D8071A60}" vid="{C9E98E11-734C-F14F-ADE3-6075149E54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zure Design Template">
    <a:dk1>
      <a:sysClr val="windowText" lastClr="000000"/>
    </a:dk1>
    <a:lt1>
      <a:sysClr val="window" lastClr="FFFFFF"/>
    </a:lt1>
    <a:dk2>
      <a:srgbClr val="FFFFFF"/>
    </a:dk2>
    <a:lt2>
      <a:srgbClr val="282828"/>
    </a:lt2>
    <a:accent1>
      <a:srgbClr val="0078D4"/>
    </a:accent1>
    <a:accent2>
      <a:srgbClr val="000000"/>
    </a:accent2>
    <a:accent3>
      <a:srgbClr val="50E6FF"/>
    </a:accent3>
    <a:accent4>
      <a:srgbClr val="3C3C41"/>
    </a:accent4>
    <a:accent5>
      <a:srgbClr val="75757A"/>
    </a:accent5>
    <a:accent6>
      <a:srgbClr val="EBEBEB"/>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E08EC9500B1E409028A76EDF80E932" ma:contentTypeVersion="17" ma:contentTypeDescription="Create a new document." ma:contentTypeScope="" ma:versionID="bc9e05d67b5241ab4df8e1456ee603e0">
  <xsd:schema xmlns:xsd="http://www.w3.org/2001/XMLSchema" xmlns:xs="http://www.w3.org/2001/XMLSchema" xmlns:p="http://schemas.microsoft.com/office/2006/metadata/properties" xmlns:ns1="http://schemas.microsoft.com/sharepoint/v3" xmlns:ns2="039f2377-1a99-4330-84ab-17bb504ee4b7" xmlns:ns3="02473cfc-230a-4fc0-8914-533628be67d5" targetNamespace="http://schemas.microsoft.com/office/2006/metadata/properties" ma:root="true" ma:fieldsID="9dd2b442290aa841006f7084c5a40548" ns1:_="" ns2:_="" ns3:_="">
    <xsd:import namespace="http://schemas.microsoft.com/sharepoint/v3"/>
    <xsd:import namespace="039f2377-1a99-4330-84ab-17bb504ee4b7"/>
    <xsd:import namespace="02473cfc-230a-4fc0-8914-533628be67d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ReleaseDate" minOccurs="0"/>
                <xsd:element ref="ns2:Comments" minOccurs="0"/>
                <xsd:element ref="ns1:_ip_UnifiedCompliancePolicyProperties" minOccurs="0"/>
                <xsd:element ref="ns1:_ip_UnifiedCompliancePolicyUIAc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9f2377-1a99-4330-84ab-17bb504ee4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ReleaseDate" ma:index="20" nillable="true" ma:displayName="Release Date" ma:description="This the date the newsletter was released for general viewing" ma:format="DateOnly" ma:internalName="ReleaseDate">
      <xsd:simpleType>
        <xsd:restriction base="dms:DateTime"/>
      </xsd:simpleType>
    </xsd:element>
    <xsd:element name="Comments" ma:index="21" nillable="true" ma:displayName="Comments" ma:format="Dropdown" ma:internalName="Comments">
      <xsd:simpleType>
        <xsd:restriction base="dms:Text">
          <xsd:maxLength value="255"/>
        </xsd:restriction>
      </xsd:simpleType>
    </xsd:element>
    <xsd:element name="MediaLengthInSeconds" ma:index="24"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2473cfc-230a-4fc0-8914-533628be67d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039f2377-1a99-4330-84ab-17bb504ee4b7" xsi:nil="true"/>
    <_ip_UnifiedCompliancePolicyUIAction xmlns="http://schemas.microsoft.com/sharepoint/v3" xsi:nil="true"/>
    <_ip_UnifiedCompliancePolicyProperties xmlns="http://schemas.microsoft.com/sharepoint/v3" xsi:nil="true"/>
    <Comments xmlns="039f2377-1a99-4330-84ab-17bb504ee4b7" xsi:nil="true"/>
    <ReleaseDate xmlns="039f2377-1a99-4330-84ab-17bb504ee4b7" xsi:nil="true"/>
    <SharedWithUsers xmlns="02473cfc-230a-4fc0-8914-533628be67d5">
      <UserInfo>
        <DisplayName>Yao Wang</DisplayName>
        <AccountId>79347</AccountId>
        <AccountType/>
      </UserInfo>
      <UserInfo>
        <DisplayName>Gokce Oncu</DisplayName>
        <AccountId>44476</AccountId>
        <AccountType/>
      </UserInfo>
    </SharedWithUsers>
  </documentManagement>
</p:properties>
</file>

<file path=customXml/itemProps1.xml><?xml version="1.0" encoding="utf-8"?>
<ds:datastoreItem xmlns:ds="http://schemas.openxmlformats.org/officeDocument/2006/customXml" ds:itemID="{61FEA48A-9947-4A06-9C9A-1182E91245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39f2377-1a99-4330-84ab-17bb504ee4b7"/>
    <ds:schemaRef ds:uri="02473cfc-230a-4fc0-8914-533628be67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FAA77F-BDBD-453A-A609-FB2C873289E4}">
  <ds:schemaRefs>
    <ds:schemaRef ds:uri="http://schemas.microsoft.com/sharepoint/v3/contenttype/forms"/>
  </ds:schemaRefs>
</ds:datastoreItem>
</file>

<file path=customXml/itemProps3.xml><?xml version="1.0" encoding="utf-8"?>
<ds:datastoreItem xmlns:ds="http://schemas.openxmlformats.org/officeDocument/2006/customXml" ds:itemID="{829A8D9E-CA31-49C9-9915-46F122F9351D}">
  <ds:schemaRefs>
    <ds:schemaRef ds:uri="http://purl.org/dc/elements/1.1/"/>
    <ds:schemaRef ds:uri="02473cfc-230a-4fc0-8914-533628be67d5"/>
    <ds:schemaRef ds:uri="http://schemas.microsoft.com/office/2006/metadata/properties"/>
    <ds:schemaRef ds:uri="http://schemas.openxmlformats.org/package/2006/metadata/core-properties"/>
    <ds:schemaRef ds:uri="http://purl.org/dc/dcmitype/"/>
    <ds:schemaRef ds:uri="http://schemas.microsoft.com/office/infopath/2007/PartnerControls"/>
    <ds:schemaRef ds:uri="http://www.w3.org/XML/1998/namespace"/>
    <ds:schemaRef ds:uri="http://schemas.microsoft.com/office/2006/documentManagement/types"/>
    <ds:schemaRef ds:uri="039f2377-1a99-4330-84ab-17bb504ee4b7"/>
    <ds:schemaRef ds:uri="http://schemas.microsoft.com/sharepoint/v3"/>
    <ds:schemaRef ds:uri="http://purl.org/dc/te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2684</Words>
  <Application>Microsoft Office PowerPoint</Application>
  <PresentationFormat>Widescreen</PresentationFormat>
  <Paragraphs>333</Paragraphs>
  <Slides>24</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Open Sans</vt:lpstr>
      <vt:lpstr>Segoe UI</vt:lpstr>
      <vt:lpstr>Segoe UI (Body)</vt:lpstr>
      <vt:lpstr>Segoe UI Light</vt:lpstr>
      <vt:lpstr>Segoe UI Semibold</vt:lpstr>
      <vt:lpstr>Segoe UI Semilight</vt:lpstr>
      <vt:lpstr>Wingdings</vt:lpstr>
      <vt:lpstr>Azure 1</vt:lpstr>
      <vt:lpstr>Windows Server 2022</vt:lpstr>
      <vt:lpstr>Windows Server Anywhere</vt:lpstr>
      <vt:lpstr>Windows Server customers</vt:lpstr>
      <vt:lpstr>Windows Server Over 25 years of innovation</vt:lpstr>
      <vt:lpstr>Introducing Windows Server 2022 (in preview)</vt:lpstr>
      <vt:lpstr>Security threats are constant and costly</vt:lpstr>
      <vt:lpstr>We need better security solutions</vt:lpstr>
      <vt:lpstr>Advanced multi-layered security Elevate your security posture of your organization starting with the operating system</vt:lpstr>
      <vt:lpstr>Secured-core server</vt:lpstr>
      <vt:lpstr>Secure connectivity</vt:lpstr>
      <vt:lpstr>We need better hybrid and cloud solutions</vt:lpstr>
      <vt:lpstr>Hybrid capabilities with Azure Expand your datacenter to Azure for greater IT efficiency   </vt:lpstr>
      <vt:lpstr>Any infrastructure, same tools</vt:lpstr>
      <vt:lpstr>Manage Windows Server from anywhere with Windows Admin Center v2103</vt:lpstr>
      <vt:lpstr>Windows Admin Center  Available in Public Preview Azure</vt:lpstr>
      <vt:lpstr>Storage Migration Service with Windows Server 2022</vt:lpstr>
      <vt:lpstr>Azure Automanage Simplify IT Operations for Windows Server VMs</vt:lpstr>
      <vt:lpstr>Azure Automanage for Windows Server</vt:lpstr>
      <vt:lpstr>We need Dev and IT to work together</vt:lpstr>
      <vt:lpstr>Flexible application platform Empower developers and IT pros with application platform to build and deploy diverse applications </vt:lpstr>
      <vt:lpstr>SQL Server: Better together with Windows Server 2022</vt:lpstr>
      <vt:lpstr>Accelerate app modernization with Windows containers</vt:lpstr>
      <vt:lpstr>Improved tools for app modernization Container tool in Windows Admin Center</vt:lpstr>
      <vt:lpstr>Get started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Windows Server 2019 Cloud-ready when you are</dc:title>
  <dc:creator/>
  <cp:lastModifiedBy/>
  <cp:revision>22</cp:revision>
  <dcterms:modified xsi:type="dcterms:W3CDTF">2022-01-15T16:34:04Z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MyDocuments">
    <vt:bool>true</vt:bool>
  </property>
  <property fmtid="{D5CDD505-2E9C-101B-9397-08002B2CF9AE}" pid="3" name="TaxKeyword">
    <vt:lpwstr/>
  </property>
  <property fmtid="{D5CDD505-2E9C-101B-9397-08002B2CF9AE}" pid="4" name="Audience1">
    <vt:lpwstr/>
  </property>
  <property fmtid="{D5CDD505-2E9C-101B-9397-08002B2CF9AE}" pid="5" name="Event Name">
    <vt:lpwstr>47;#Build|58542b36-5bf5-46a6-a53f-a41fb7a73785</vt:lpwstr>
  </property>
  <property fmtid="{D5CDD505-2E9C-101B-9397-08002B2CF9AE}" pid="6" name="ContentTypeId">
    <vt:lpwstr>0x010100AFE08EC9500B1E409028A76EDF80E932</vt:lpwstr>
  </property>
  <property fmtid="{D5CDD505-2E9C-101B-9397-08002B2CF9AE}" pid="7" name="Product">
    <vt:lpwstr/>
  </property>
  <property fmtid="{D5CDD505-2E9C-101B-9397-08002B2CF9AE}" pid="8" name="Event Venue">
    <vt:lpwstr>49;#Moscone Center|d4f36a2e-dd0d-4424-990f-7c93b4e9f063</vt:lpwstr>
  </property>
  <property fmtid="{D5CDD505-2E9C-101B-9397-08002B2CF9AE}" pid="9" name="Track">
    <vt:lpwstr/>
  </property>
  <property fmtid="{D5CDD505-2E9C-101B-9397-08002B2CF9AE}" pid="10" name="Event Location">
    <vt:lpwstr>48;#San Francisco|84dfcb53-432b-499d-8965-93d483d36b4a</vt:lpwstr>
  </property>
  <property fmtid="{D5CDD505-2E9C-101B-9397-08002B2CF9AE}" pid="11" name="Event1">
    <vt:lpwstr>622;#Unassigned|2c8af875-f38a-40b8-a0a9-056aed3fc8c0</vt:lpwstr>
  </property>
  <property fmtid="{D5CDD505-2E9C-101B-9397-08002B2CF9AE}" pid="12" name="Audience">
    <vt:lpwstr/>
  </property>
  <property fmtid="{D5CDD505-2E9C-101B-9397-08002B2CF9AE}" pid="13" name="Campaign">
    <vt:lpwstr/>
  </property>
  <property fmtid="{D5CDD505-2E9C-101B-9397-08002B2CF9AE}" pid="14" name="of67e5d4b76f4a9db8769983fda9cec0">
    <vt:lpwstr/>
  </property>
  <property fmtid="{D5CDD505-2E9C-101B-9397-08002B2CF9AE}" pid="15" name="NewsType">
    <vt:lpwstr/>
  </property>
  <property fmtid="{D5CDD505-2E9C-101B-9397-08002B2CF9AE}" pid="16" name="_dlc_policyId">
    <vt:lpwstr/>
  </property>
  <property fmtid="{D5CDD505-2E9C-101B-9397-08002B2CF9AE}" pid="17" name="Region">
    <vt:lpwstr/>
  </property>
  <property fmtid="{D5CDD505-2E9C-101B-9397-08002B2CF9AE}" pid="18" name="Confidentiality">
    <vt:lpwstr>14;#customer ready|8986c41d-21c5-4f8f-8a12-ea4625b46858</vt:lpwstr>
  </property>
  <property fmtid="{D5CDD505-2E9C-101B-9397-08002B2CF9AE}" pid="19" name="ItemType">
    <vt:lpwstr>16;#customer presentations|18e9ae94-e321-4eea-82d2-ad5b2f470f3c</vt:lpwstr>
  </property>
  <property fmtid="{D5CDD505-2E9C-101B-9397-08002B2CF9AE}" pid="20" name="ga0c0bf70a6644469c61b3efa7025301">
    <vt:lpwstr/>
  </property>
  <property fmtid="{D5CDD505-2E9C-101B-9397-08002B2CF9AE}" pid="21" name="Industries">
    <vt:lpwstr/>
  </property>
  <property fmtid="{D5CDD505-2E9C-101B-9397-08002B2CF9AE}" pid="22" name="MSProducts">
    <vt:lpwstr/>
  </property>
  <property fmtid="{D5CDD505-2E9C-101B-9397-08002B2CF9AE}" pid="23" name="Competitors">
    <vt:lpwstr/>
  </property>
  <property fmtid="{D5CDD505-2E9C-101B-9397-08002B2CF9AE}" pid="24" name="SMSGDomain">
    <vt:lpwstr>21;#Intelligent Cloud|adc2fe87-c79a-4ded-a449-3f86b954069d;#279;#Windows Server Domain|f7029b15-78c2-45c1-a268-42c7aadf8b14;#20;#Microsoft Azure Domain|d600a391-d529-4311-892b-2c05c1ab2538</vt:lpwstr>
  </property>
  <property fmtid="{D5CDD505-2E9C-101B-9397-08002B2CF9AE}" pid="25" name="ExperienceContentType">
    <vt:lpwstr/>
  </property>
  <property fmtid="{D5CDD505-2E9C-101B-9397-08002B2CF9AE}" pid="26" name="BusinessArchitecture">
    <vt:lpwstr/>
  </property>
  <property fmtid="{D5CDD505-2E9C-101B-9397-08002B2CF9AE}" pid="27" name="Products">
    <vt:lpwstr>161;#Windows Server|ca5543fc-6710-4f1f-bdee-81c42361029e</vt:lpwstr>
  </property>
  <property fmtid="{D5CDD505-2E9C-101B-9397-08002B2CF9AE}" pid="28" name="l6f004f21209409da86a713c0f24627d">
    <vt:lpwstr/>
  </property>
  <property fmtid="{D5CDD505-2E9C-101B-9397-08002B2CF9AE}" pid="29" name="MSProductsTaxHTField0">
    <vt:lpwstr/>
  </property>
  <property fmtid="{D5CDD505-2E9C-101B-9397-08002B2CF9AE}" pid="30" name="Topics">
    <vt:lpwstr>30;#hub subset|c6bfd112-b986-4a0a-aa8d-90e767bfdfa6</vt:lpwstr>
  </property>
  <property fmtid="{D5CDD505-2E9C-101B-9397-08002B2CF9AE}" pid="31" name="Groups">
    <vt:lpwstr>284;#Windows Server and Management Marketing|ec7aef82-469a-47dc-9ac7-2821a36193b3;#31;#Microsoft Azure Marketing|0958c357-5252-473f-8b4e-42f27525a99d;#42;#Intelligent Cloud Marketing Group|4f75e184-e5aa-4234-a07f-b032d60df254;#34;#Worldwide Readiness|c659</vt:lpwstr>
  </property>
  <property fmtid="{D5CDD505-2E9C-101B-9397-08002B2CF9AE}" pid="32" name="e8080b0481964c759b2c36ae49591b31">
    <vt:lpwstr/>
  </property>
  <property fmtid="{D5CDD505-2E9C-101B-9397-08002B2CF9AE}" pid="33" name="_docset_NoMedatataSyncRequired">
    <vt:lpwstr>False</vt:lpwstr>
  </property>
  <property fmtid="{D5CDD505-2E9C-101B-9397-08002B2CF9AE}" pid="34" name="Languages">
    <vt:lpwstr/>
  </property>
  <property fmtid="{D5CDD505-2E9C-101B-9397-08002B2CF9AE}" pid="35" name="TechnicalLevel">
    <vt:lpwstr>1104;#100|7d022d07-ff67-4af8-910d-8ea6b46b5908</vt:lpwstr>
  </property>
  <property fmtid="{D5CDD505-2E9C-101B-9397-08002B2CF9AE}" pid="36" name="Audiences">
    <vt:lpwstr/>
  </property>
  <property fmtid="{D5CDD505-2E9C-101B-9397-08002B2CF9AE}" pid="37" name="ldac8aee9d1f469e8cd8c3f8d6a615f2">
    <vt:lpwstr/>
  </property>
  <property fmtid="{D5CDD505-2E9C-101B-9397-08002B2CF9AE}" pid="38" name="EmployeeRole">
    <vt:lpwstr/>
  </property>
  <property fmtid="{D5CDD505-2E9C-101B-9397-08002B2CF9AE}" pid="39" name="NewsTopic">
    <vt:lpwstr/>
  </property>
  <property fmtid="{D5CDD505-2E9C-101B-9397-08002B2CF9AE}" pid="40" name="Roles">
    <vt:lpwstr/>
  </property>
  <property fmtid="{D5CDD505-2E9C-101B-9397-08002B2CF9AE}" pid="41" name="ItemRetentionFormula">
    <vt:lpwstr/>
  </property>
  <property fmtid="{D5CDD505-2E9C-101B-9397-08002B2CF9AE}" pid="42" name="NewsSource">
    <vt:lpwstr/>
  </property>
  <property fmtid="{D5CDD505-2E9C-101B-9397-08002B2CF9AE}" pid="43" name="SMSGTags">
    <vt:lpwstr/>
  </property>
  <property fmtid="{D5CDD505-2E9C-101B-9397-08002B2CF9AE}" pid="44" name="_dlc_DocIdItemGuid">
    <vt:lpwstr>6847f9c7-6679-465d-9de5-0da0ea2232d2</vt:lpwstr>
  </property>
  <property fmtid="{D5CDD505-2E9C-101B-9397-08002B2CF9AE}" pid="45" name="MSPhysicalGeography">
    <vt:lpwstr/>
  </property>
  <property fmtid="{D5CDD505-2E9C-101B-9397-08002B2CF9AE}" pid="46" name="EnterpriseDomainTags">
    <vt:lpwstr/>
  </property>
  <property fmtid="{D5CDD505-2E9C-101B-9397-08002B2CF9AE}" pid="47" name="j3562c58ee414e028925bc902cfc01a1">
    <vt:lpwstr/>
  </property>
  <property fmtid="{D5CDD505-2E9C-101B-9397-08002B2CF9AE}" pid="48" name="ActivitiesAndPrograms">
    <vt:lpwstr/>
  </property>
  <property fmtid="{D5CDD505-2E9C-101B-9397-08002B2CF9AE}" pid="49" name="Segments">
    <vt:lpwstr/>
  </property>
  <property fmtid="{D5CDD505-2E9C-101B-9397-08002B2CF9AE}" pid="50" name="Partners">
    <vt:lpwstr/>
  </property>
  <property fmtid="{D5CDD505-2E9C-101B-9397-08002B2CF9AE}" pid="51" name="la4444b61d19467597d63190b69ac227">
    <vt:lpwstr/>
  </property>
  <property fmtid="{D5CDD505-2E9C-101B-9397-08002B2CF9AE}" pid="52" name="FolderExtensions">
    <vt:lpwstr/>
  </property>
  <property fmtid="{D5CDD505-2E9C-101B-9397-08002B2CF9AE}" pid="53" name="ParentID1">
    <vt:lpwstr>G01KC-1-14578</vt:lpwstr>
  </property>
  <property fmtid="{D5CDD505-2E9C-101B-9397-08002B2CF9AE}" pid="54" name="Update Parent Child Relation(1)0">
    <vt:lpwstr>, </vt:lpwstr>
  </property>
  <property fmtid="{D5CDD505-2E9C-101B-9397-08002B2CF9AE}" pid="55" name="LastSharedByUser">
    <vt:lpwstr>suehar@microsoft.com</vt:lpwstr>
  </property>
  <property fmtid="{D5CDD505-2E9C-101B-9397-08002B2CF9AE}" pid="56" name="ODSWF1">
    <vt:lpwstr>, </vt:lpwstr>
  </property>
  <property fmtid="{D5CDD505-2E9C-101B-9397-08002B2CF9AE}" pid="57" name="ODSWF(1)0">
    <vt:lpwstr>, </vt:lpwstr>
  </property>
  <property fmtid="{D5CDD505-2E9C-101B-9397-08002B2CF9AE}" pid="58" name="Update Parent Child Relation(1)1">
    <vt:lpwstr>, </vt:lpwstr>
  </property>
  <property fmtid="{D5CDD505-2E9C-101B-9397-08002B2CF9AE}" pid="59" name="LastSharedByTime">
    <vt:filetime>2016-09-19T09:06:30Z</vt:filetime>
  </property>
  <property fmtid="{D5CDD505-2E9C-101B-9397-08002B2CF9AE}" pid="60" name="ODSWF2">
    <vt:lpwstr>, </vt:lpwstr>
  </property>
  <property fmtid="{D5CDD505-2E9C-101B-9397-08002B2CF9AE}" pid="61" name="ODSWF(1)1">
    <vt:lpwstr>, </vt:lpwstr>
  </property>
  <property fmtid="{D5CDD505-2E9C-101B-9397-08002B2CF9AE}" pid="62" name="_ip_UnifiedCompliancePolicyUIAction">
    <vt:lpwstr/>
  </property>
  <property fmtid="{D5CDD505-2E9C-101B-9397-08002B2CF9AE}" pid="63" name="_ip_UnifiedCompliancePolicyProperties">
    <vt:lpwstr/>
  </property>
  <property fmtid="{D5CDD505-2E9C-101B-9397-08002B2CF9AE}" pid="64" name="ODSWF2(1)">
    <vt:lpwstr>, </vt:lpwstr>
  </property>
  <property fmtid="{D5CDD505-2E9C-101B-9397-08002B2CF9AE}" pid="65" name="ODSWF2(1)0">
    <vt:lpwstr>, </vt:lpwstr>
  </property>
  <property fmtid="{D5CDD505-2E9C-101B-9397-08002B2CF9AE}" pid="66" name="ODSWF(1)">
    <vt:lpwstr>, </vt:lpwstr>
  </property>
  <property fmtid="{D5CDD505-2E9C-101B-9397-08002B2CF9AE}" pid="67" name="MSIP_Label_f42aa342-8706-4288-bd11-ebb85995028c_Enabled">
    <vt:lpwstr>True</vt:lpwstr>
  </property>
  <property fmtid="{D5CDD505-2E9C-101B-9397-08002B2CF9AE}" pid="68" name="MSIP_Label_f42aa342-8706-4288-bd11-ebb85995028c_SiteId">
    <vt:lpwstr>72f988bf-86f1-41af-91ab-2d7cd011db47</vt:lpwstr>
  </property>
  <property fmtid="{D5CDD505-2E9C-101B-9397-08002B2CF9AE}" pid="69" name="MSIP_Label_f42aa342-8706-4288-bd11-ebb85995028c_Owner">
    <vt:lpwstr>longc@microsoft.com</vt:lpwstr>
  </property>
  <property fmtid="{D5CDD505-2E9C-101B-9397-08002B2CF9AE}" pid="70" name="MSIP_Label_f42aa342-8706-4288-bd11-ebb85995028c_SetDate">
    <vt:lpwstr>2017-10-30T20:25:28.3915921Z</vt:lpwstr>
  </property>
  <property fmtid="{D5CDD505-2E9C-101B-9397-08002B2CF9AE}" pid="71" name="MSIP_Label_f42aa342-8706-4288-bd11-ebb85995028c_Name">
    <vt:lpwstr>General</vt:lpwstr>
  </property>
  <property fmtid="{D5CDD505-2E9C-101B-9397-08002B2CF9AE}" pid="72" name="MSIP_Label_f42aa342-8706-4288-bd11-ebb85995028c_Application">
    <vt:lpwstr>Microsoft Azure Information Protection</vt:lpwstr>
  </property>
  <property fmtid="{D5CDD505-2E9C-101B-9397-08002B2CF9AE}" pid="73" name="MSIP_Label_f42aa342-8706-4288-bd11-ebb85995028c_Extended_MSFT_Method">
    <vt:lpwstr>Automatic</vt:lpwstr>
  </property>
  <property fmtid="{D5CDD505-2E9C-101B-9397-08002B2CF9AE}" pid="74" name="Sensitivity">
    <vt:lpwstr>General</vt:lpwstr>
  </property>
  <property fmtid="{D5CDD505-2E9C-101B-9397-08002B2CF9AE}" pid="75" name="SharedWithUsers">
    <vt:lpwstr>79347;#Yao Wang;#44476;#Gokce Oncu</vt:lpwstr>
  </property>
</Properties>
</file>